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70" r:id="rId4"/>
    <p:sldId id="257" r:id="rId5"/>
    <p:sldId id="258" r:id="rId6"/>
    <p:sldId id="259" r:id="rId7"/>
    <p:sldId id="260" r:id="rId8"/>
    <p:sldId id="261" r:id="rId9"/>
    <p:sldId id="262" r:id="rId10"/>
    <p:sldId id="263" r:id="rId11"/>
    <p:sldId id="264" r:id="rId12"/>
    <p:sldId id="265" r:id="rId13"/>
    <p:sldId id="266" r:id="rId14"/>
    <p:sldId id="267" r:id="rId15"/>
    <p:sldId id="268"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9FC432D7-B523-4646-AAC2-D1460DE551BE}" type="datetimeFigureOut">
              <a:rPr lang="tr-TR" smtClean="0"/>
              <a:pPr/>
              <a:t>27.10.2014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A0B61C9-C380-4C64-BB34-6835A3FF0468}"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FC432D7-B523-4646-AAC2-D1460DE551BE}" type="datetimeFigureOut">
              <a:rPr lang="tr-TR" smtClean="0"/>
              <a:pPr/>
              <a:t>27.10.2014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A0B61C9-C380-4C64-BB34-6835A3FF0468}"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FC432D7-B523-4646-AAC2-D1460DE551BE}" type="datetimeFigureOut">
              <a:rPr lang="tr-TR" smtClean="0"/>
              <a:pPr/>
              <a:t>27.10.2014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A0B61C9-C380-4C64-BB34-6835A3FF0468}"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FC432D7-B523-4646-AAC2-D1460DE551BE}" type="datetimeFigureOut">
              <a:rPr lang="tr-TR" smtClean="0"/>
              <a:pPr/>
              <a:t>27.10.2014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A0B61C9-C380-4C64-BB34-6835A3FF0468}"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9FC432D7-B523-4646-AAC2-D1460DE551BE}" type="datetimeFigureOut">
              <a:rPr lang="tr-TR" smtClean="0"/>
              <a:pPr/>
              <a:t>27.10.2014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A0B61C9-C380-4C64-BB34-6835A3FF0468}"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9FC432D7-B523-4646-AAC2-D1460DE551BE}" type="datetimeFigureOut">
              <a:rPr lang="tr-TR" smtClean="0"/>
              <a:pPr/>
              <a:t>27.10.2014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A0B61C9-C380-4C64-BB34-6835A3FF0468}"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9FC432D7-B523-4646-AAC2-D1460DE551BE}" type="datetimeFigureOut">
              <a:rPr lang="tr-TR" smtClean="0"/>
              <a:pPr/>
              <a:t>27.10.2014</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8A0B61C9-C380-4C64-BB34-6835A3FF0468}"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9FC432D7-B523-4646-AAC2-D1460DE551BE}" type="datetimeFigureOut">
              <a:rPr lang="tr-TR" smtClean="0"/>
              <a:pPr/>
              <a:t>27.10.2014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8A0B61C9-C380-4C64-BB34-6835A3FF0468}"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FC432D7-B523-4646-AAC2-D1460DE551BE}" type="datetimeFigureOut">
              <a:rPr lang="tr-TR" smtClean="0"/>
              <a:pPr/>
              <a:t>27.10.2014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8A0B61C9-C380-4C64-BB34-6835A3FF0468}"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FC432D7-B523-4646-AAC2-D1460DE551BE}" type="datetimeFigureOut">
              <a:rPr lang="tr-TR" smtClean="0"/>
              <a:pPr/>
              <a:t>27.10.2014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A0B61C9-C380-4C64-BB34-6835A3FF0468}"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FC432D7-B523-4646-AAC2-D1460DE551BE}" type="datetimeFigureOut">
              <a:rPr lang="tr-TR" smtClean="0"/>
              <a:pPr/>
              <a:t>27.10.2014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A0B61C9-C380-4C64-BB34-6835A3FF0468}"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C432D7-B523-4646-AAC2-D1460DE551BE}" type="datetimeFigureOut">
              <a:rPr lang="tr-TR" smtClean="0"/>
              <a:pPr/>
              <a:t>27.10.2014</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0B61C9-C380-4C64-BB34-6835A3FF0468}"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www.patient.co.uk/doctor/body-surface-area-calculator-mosteller"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en.wikipedia.org/wiki/Zeus" TargetMode="External"/><Relationship Id="rId2" Type="http://schemas.openxmlformats.org/officeDocument/2006/relationships/hyperlink" Target="http://en.wikipedia.org/wiki/Eye_of_Horus" TargetMode="External"/><Relationship Id="rId1" Type="http://schemas.openxmlformats.org/officeDocument/2006/relationships/slideLayout" Target="../slideLayouts/slideLayout2.xml"/><Relationship Id="rId5" Type="http://schemas.openxmlformats.org/officeDocument/2006/relationships/hyperlink" Target="http://en.wikipedia.org/wiki/Astronomical_symbols" TargetMode="External"/><Relationship Id="rId4" Type="http://schemas.openxmlformats.org/officeDocument/2006/relationships/hyperlink" Target="http://en.wikipedia.org/wiki/Jupiter_(mythology)"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aafp.org/afp/2007/0115/p231.html" TargetMode="External"/><Relationship Id="rId2" Type="http://schemas.openxmlformats.org/officeDocument/2006/relationships/hyperlink" Target="http://whqlibdoc.who.int/hq/1994/WHO_DAP_94.11.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fontScale="90000"/>
          </a:bodyPr>
          <a:lstStyle/>
          <a:p>
            <a:r>
              <a:rPr lang="tr-TR" dirty="0" smtClean="0"/>
              <a:t>APPOPRIATE PRESCRIBING MEDICINE</a:t>
            </a:r>
            <a:endParaRPr lang="tr-TR" dirty="0"/>
          </a:p>
        </p:txBody>
      </p:sp>
      <p:sp>
        <p:nvSpPr>
          <p:cNvPr id="5" name="4 İçerik Yer Tutucusu"/>
          <p:cNvSpPr>
            <a:spLocks noGrp="1"/>
          </p:cNvSpPr>
          <p:nvPr>
            <p:ph idx="1"/>
          </p:nvPr>
        </p:nvSpPr>
        <p:spPr/>
        <p:txBody>
          <a:bodyPr>
            <a:normAutofit fontScale="85000" lnSpcReduction="20000"/>
          </a:bodyPr>
          <a:lstStyle/>
          <a:p>
            <a:r>
              <a:rPr lang="en-US" dirty="0" smtClean="0"/>
              <a:t> </a:t>
            </a:r>
            <a:r>
              <a:rPr lang="tr-TR" dirty="0" smtClean="0"/>
              <a:t>E</a:t>
            </a:r>
            <a:r>
              <a:rPr lang="en-US" dirty="0" smtClean="0"/>
              <a:t>valuate and clearly define the patient's problem</a:t>
            </a:r>
            <a:endParaRPr lang="tr-TR" dirty="0" smtClean="0"/>
          </a:p>
          <a:p>
            <a:r>
              <a:rPr lang="tr-TR" dirty="0" err="1"/>
              <a:t>S</a:t>
            </a:r>
            <a:r>
              <a:rPr lang="tr-TR" dirty="0" err="1" smtClean="0"/>
              <a:t>pecify</a:t>
            </a:r>
            <a:r>
              <a:rPr lang="tr-TR" dirty="0" smtClean="0"/>
              <a:t> </a:t>
            </a:r>
            <a:r>
              <a:rPr lang="tr-TR" dirty="0" err="1" smtClean="0"/>
              <a:t>the</a:t>
            </a:r>
            <a:r>
              <a:rPr lang="tr-TR" dirty="0" smtClean="0"/>
              <a:t> </a:t>
            </a:r>
            <a:r>
              <a:rPr lang="tr-TR" dirty="0" err="1" smtClean="0"/>
              <a:t>therapeutic</a:t>
            </a:r>
            <a:r>
              <a:rPr lang="tr-TR" dirty="0" smtClean="0"/>
              <a:t> </a:t>
            </a:r>
            <a:r>
              <a:rPr lang="tr-TR" dirty="0" err="1" smtClean="0"/>
              <a:t>objective</a:t>
            </a:r>
            <a:r>
              <a:rPr lang="tr-TR" dirty="0" smtClean="0"/>
              <a:t>.</a:t>
            </a:r>
          </a:p>
          <a:p>
            <a:r>
              <a:rPr lang="tr-TR" dirty="0"/>
              <a:t>S</a:t>
            </a:r>
            <a:r>
              <a:rPr lang="en-US" dirty="0" smtClean="0"/>
              <a:t>elect the appropriate drug therapy</a:t>
            </a:r>
            <a:r>
              <a:rPr lang="tr-TR" dirty="0" smtClean="0"/>
              <a:t>.</a:t>
            </a:r>
          </a:p>
          <a:p>
            <a:r>
              <a:rPr lang="tr-TR" dirty="0"/>
              <a:t>I</a:t>
            </a:r>
            <a:r>
              <a:rPr lang="en-US" dirty="0" err="1" smtClean="0"/>
              <a:t>nitiate</a:t>
            </a:r>
            <a:r>
              <a:rPr lang="en-US" dirty="0" smtClean="0"/>
              <a:t> therapy with appropriate details and consider </a:t>
            </a:r>
            <a:r>
              <a:rPr lang="en-US" dirty="0" err="1" smtClean="0"/>
              <a:t>nonpharmacologic</a:t>
            </a:r>
            <a:r>
              <a:rPr lang="en-US" dirty="0" smtClean="0"/>
              <a:t> therapies</a:t>
            </a:r>
            <a:r>
              <a:rPr lang="tr-TR" dirty="0" smtClean="0"/>
              <a:t>.</a:t>
            </a:r>
          </a:p>
          <a:p>
            <a:r>
              <a:rPr lang="tr-TR" dirty="0"/>
              <a:t>G</a:t>
            </a:r>
            <a:r>
              <a:rPr lang="en-US" dirty="0" err="1" smtClean="0"/>
              <a:t>ive</a:t>
            </a:r>
            <a:r>
              <a:rPr lang="en-US" dirty="0" smtClean="0"/>
              <a:t> information, instructions, and warnings</a:t>
            </a:r>
            <a:r>
              <a:rPr lang="tr-TR" dirty="0" smtClean="0"/>
              <a:t>.</a:t>
            </a:r>
          </a:p>
          <a:p>
            <a:r>
              <a:rPr lang="tr-TR" dirty="0"/>
              <a:t>E</a:t>
            </a:r>
            <a:r>
              <a:rPr lang="en-US" dirty="0" smtClean="0"/>
              <a:t>valuate therapy regularly (e.g., monitor treatment results, consider discontinuation of the drug) </a:t>
            </a:r>
            <a:r>
              <a:rPr lang="tr-TR" dirty="0" smtClean="0"/>
              <a:t>.</a:t>
            </a:r>
          </a:p>
          <a:p>
            <a:r>
              <a:rPr lang="tr-TR" dirty="0"/>
              <a:t>C</a:t>
            </a:r>
            <a:r>
              <a:rPr lang="en-US" dirty="0" err="1" smtClean="0"/>
              <a:t>onsider</a:t>
            </a:r>
            <a:r>
              <a:rPr lang="en-US" dirty="0" smtClean="0"/>
              <a:t> drug cost when prescribing</a:t>
            </a:r>
            <a:r>
              <a:rPr lang="tr-TR" dirty="0" smtClean="0"/>
              <a:t>.</a:t>
            </a:r>
          </a:p>
          <a:p>
            <a:r>
              <a:rPr lang="tr-TR" dirty="0" smtClean="0"/>
              <a:t>U</a:t>
            </a:r>
            <a:r>
              <a:rPr lang="en-US" dirty="0" smtClean="0"/>
              <a:t>se computers and other tools to reduce prescribing errors.</a:t>
            </a:r>
            <a:endParaRPr lang="tr-TR"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en-US" sz="3200" b="1" dirty="0" smtClean="0"/>
              <a:t>Initiate Therapy with Appropriate Details and Consider </a:t>
            </a:r>
            <a:r>
              <a:rPr lang="en-US" sz="3200" b="1" dirty="0" err="1" smtClean="0"/>
              <a:t>Nonpharmacologic</a:t>
            </a:r>
            <a:r>
              <a:rPr lang="en-US" sz="3200" b="1" dirty="0" smtClean="0"/>
              <a:t> Therapies</a:t>
            </a:r>
            <a:endParaRPr lang="tr-TR" sz="3200" dirty="0"/>
          </a:p>
        </p:txBody>
      </p:sp>
      <p:sp>
        <p:nvSpPr>
          <p:cNvPr id="3" name="2 İçerik Yer Tutucusu"/>
          <p:cNvSpPr>
            <a:spLocks noGrp="1"/>
          </p:cNvSpPr>
          <p:nvPr>
            <p:ph idx="1"/>
          </p:nvPr>
        </p:nvSpPr>
        <p:spPr>
          <a:xfrm>
            <a:off x="457200" y="1600200"/>
            <a:ext cx="8229600" cy="4853136"/>
          </a:xfrm>
        </p:spPr>
        <p:txBody>
          <a:bodyPr>
            <a:normAutofit fontScale="85000" lnSpcReduction="20000"/>
          </a:bodyPr>
          <a:lstStyle/>
          <a:p>
            <a:r>
              <a:rPr lang="en-US" dirty="0" smtClean="0"/>
              <a:t>Prescriptions should include specific indications for anticipated duration of therapy. For example, write out “as needed for severe back pain” instead of using the abbreviation </a:t>
            </a:r>
            <a:r>
              <a:rPr lang="en-US" dirty="0" err="1" smtClean="0"/>
              <a:t>prn</a:t>
            </a:r>
            <a:r>
              <a:rPr lang="en-US" dirty="0" smtClean="0"/>
              <a:t> (as needed). Adding the statement, “instructions in Spanish please,” to the prescription (perhaps implemented as a check box on the prescription form) offers a safety net for physicians and pharmacists to reduce prescribing errors for Spanish-speaking patients. Patients taking complex prescriptions like prednisone tapers may need additional written instructions, as may visually impaired patients who have difficulty reading medicine bottle labels. Physicians should consider reducing transcription errors by prescribing electronically</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en-US" b="1" dirty="0" smtClean="0"/>
              <a:t>Consider </a:t>
            </a:r>
            <a:r>
              <a:rPr lang="en-US" b="1" dirty="0" err="1" smtClean="0"/>
              <a:t>Nonpharmacologic</a:t>
            </a:r>
            <a:r>
              <a:rPr lang="en-US" b="1" dirty="0" smtClean="0"/>
              <a:t> Therapies</a:t>
            </a:r>
            <a:endParaRPr lang="tr-TR" dirty="0"/>
          </a:p>
        </p:txBody>
      </p:sp>
      <p:sp>
        <p:nvSpPr>
          <p:cNvPr id="3" name="2 İçerik Yer Tutucusu"/>
          <p:cNvSpPr>
            <a:spLocks noGrp="1"/>
          </p:cNvSpPr>
          <p:nvPr>
            <p:ph idx="1"/>
          </p:nvPr>
        </p:nvSpPr>
        <p:spPr>
          <a:xfrm>
            <a:off x="457200" y="1600200"/>
            <a:ext cx="8229600" cy="4925144"/>
          </a:xfrm>
        </p:spPr>
        <p:txBody>
          <a:bodyPr>
            <a:normAutofit fontScale="85000" lnSpcReduction="20000"/>
          </a:bodyPr>
          <a:lstStyle/>
          <a:p>
            <a:r>
              <a:rPr lang="en-US" dirty="0" err="1" smtClean="0"/>
              <a:t>Nonpharmacologic</a:t>
            </a:r>
            <a:r>
              <a:rPr lang="en-US" dirty="0" smtClean="0"/>
              <a:t> therapy remains an important treatment option. In scenario 5, the woman with diabetes and the added diagnosis of hypertension may not need medication if she loses weight and exercises. A patient with chronic headaches may respond to relaxation training, and a patient with insomnia may improve with better sleep hygiene.</a:t>
            </a:r>
            <a:r>
              <a:rPr lang="tr-TR" dirty="0" smtClean="0"/>
              <a:t> </a:t>
            </a:r>
            <a:r>
              <a:rPr lang="en-US" dirty="0" smtClean="0"/>
              <a:t> Studies have shown that physicians often write prescriptions of doubtful benefit because of perceived pressure to prescribe medications. However, these perceptions may be inaccurate. Asking a patient directly about therapeutic goals may shed light on his or her willingness to use </a:t>
            </a:r>
            <a:r>
              <a:rPr lang="en-US" dirty="0" err="1" smtClean="0"/>
              <a:t>nonpharmacologic</a:t>
            </a:r>
            <a:r>
              <a:rPr lang="en-US" dirty="0" smtClean="0"/>
              <a:t> options when available.</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en-US" b="1" dirty="0" smtClean="0"/>
              <a:t>Give Information, Instructions, and Warnings</a:t>
            </a:r>
            <a:endParaRPr lang="tr-TR" dirty="0"/>
          </a:p>
        </p:txBody>
      </p:sp>
      <p:sp>
        <p:nvSpPr>
          <p:cNvPr id="3" name="2 İçerik Yer Tutucusu"/>
          <p:cNvSpPr>
            <a:spLocks noGrp="1"/>
          </p:cNvSpPr>
          <p:nvPr>
            <p:ph idx="1"/>
          </p:nvPr>
        </p:nvSpPr>
        <p:spPr/>
        <p:txBody>
          <a:bodyPr>
            <a:normAutofit fontScale="92500" lnSpcReduction="10000"/>
          </a:bodyPr>
          <a:lstStyle/>
          <a:p>
            <a:r>
              <a:rPr lang="en-US" dirty="0" smtClean="0"/>
              <a:t>Physicians should educate patients about the intended use, expected outcomes, and potential side effects for each prescribed medication</a:t>
            </a:r>
            <a:endParaRPr lang="tr-TR" dirty="0" smtClean="0"/>
          </a:p>
          <a:p>
            <a:r>
              <a:rPr lang="en-US" dirty="0" smtClean="0"/>
              <a:t>it is important to address the common and the rare but serious ones</a:t>
            </a:r>
            <a:endParaRPr lang="tr-TR" dirty="0" smtClean="0"/>
          </a:p>
          <a:p>
            <a:r>
              <a:rPr lang="en-US" dirty="0" smtClean="0"/>
              <a:t>Physicians must describe how the medication should (and should not) be administered, including any important relationships to food, time of day, and other medications being taken by the patient</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en-US" b="1" dirty="0" smtClean="0"/>
              <a:t>Give Information, Instructions, and Warnings</a:t>
            </a:r>
            <a:endParaRPr lang="tr-TR" dirty="0"/>
          </a:p>
        </p:txBody>
      </p:sp>
      <p:sp>
        <p:nvSpPr>
          <p:cNvPr id="3" name="2 İçerik Yer Tutucusu"/>
          <p:cNvSpPr>
            <a:spLocks noGrp="1"/>
          </p:cNvSpPr>
          <p:nvPr>
            <p:ph idx="1"/>
          </p:nvPr>
        </p:nvSpPr>
        <p:spPr/>
        <p:txBody>
          <a:bodyPr>
            <a:normAutofit fontScale="85000" lnSpcReduction="20000"/>
          </a:bodyPr>
          <a:lstStyle/>
          <a:p>
            <a:r>
              <a:rPr lang="en-US" dirty="0" smtClean="0"/>
              <a:t>Physicians also may want to highlight special drug-related information such as avoiding alcohol when taking </a:t>
            </a:r>
            <a:r>
              <a:rPr lang="en-US" dirty="0" err="1" smtClean="0"/>
              <a:t>metronidazole</a:t>
            </a:r>
            <a:r>
              <a:rPr lang="en-US" dirty="0" smtClean="0"/>
              <a:t> (</a:t>
            </a:r>
            <a:r>
              <a:rPr lang="en-US" dirty="0" err="1" smtClean="0"/>
              <a:t>Flagyl</a:t>
            </a:r>
            <a:r>
              <a:rPr lang="en-US" dirty="0" smtClean="0"/>
              <a:t>), staying out of the sun when taking tetracycline, and the possibility of sexual side effects with selective serotonin reuptake inhibitors. Explaining that certain side effects are time-limited can help prevent a patient from discontinuing a needed therapy. Patients can demonstrate their understanding of the medication by repeating back pertinent information. At the end of the visit, the prescriber should ensure that the patient knows when to return for monitoring and whether therapy continues after this single prescription</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t>Evaluate</a:t>
            </a:r>
            <a:r>
              <a:rPr lang="tr-TR" b="1" dirty="0" smtClean="0"/>
              <a:t> </a:t>
            </a:r>
            <a:r>
              <a:rPr lang="tr-TR" b="1" dirty="0" err="1" smtClean="0"/>
              <a:t>Therapy</a:t>
            </a:r>
            <a:r>
              <a:rPr lang="tr-TR" b="1" dirty="0" smtClean="0"/>
              <a:t> </a:t>
            </a:r>
            <a:r>
              <a:rPr lang="tr-TR" b="1" dirty="0" err="1" smtClean="0"/>
              <a:t>Regularly</a:t>
            </a:r>
            <a:endParaRPr lang="tr-TR" dirty="0"/>
          </a:p>
        </p:txBody>
      </p:sp>
      <p:sp>
        <p:nvSpPr>
          <p:cNvPr id="3" name="2 İçerik Yer Tutucusu"/>
          <p:cNvSpPr>
            <a:spLocks noGrp="1"/>
          </p:cNvSpPr>
          <p:nvPr>
            <p:ph idx="1"/>
          </p:nvPr>
        </p:nvSpPr>
        <p:spPr/>
        <p:txBody>
          <a:bodyPr>
            <a:noAutofit/>
          </a:bodyPr>
          <a:lstStyle/>
          <a:p>
            <a:r>
              <a:rPr lang="en-US" sz="2400" dirty="0" smtClean="0"/>
              <a:t>Systematically reviewing medications at every visit allows the prescriber to monitor treatment effectiveness and reduce problems, particularly in older patients who are most susceptible to </a:t>
            </a:r>
            <a:r>
              <a:rPr lang="en-US" sz="2400" dirty="0" err="1" smtClean="0"/>
              <a:t>polypharmacy</a:t>
            </a:r>
            <a:r>
              <a:rPr lang="en-US" sz="2400" dirty="0" smtClean="0"/>
              <a:t>.</a:t>
            </a:r>
            <a:endParaRPr lang="tr-TR" sz="2400" dirty="0" smtClean="0"/>
          </a:p>
          <a:p>
            <a:r>
              <a:rPr lang="tr-TR" sz="2400" dirty="0" smtClean="0"/>
              <a:t> </a:t>
            </a:r>
            <a:r>
              <a:rPr lang="en-US" sz="2400" dirty="0" smtClean="0"/>
              <a:t>A medication review may include revisiting a diagnosis, evaluating possible side effects, searching for drug interactions, and ceasing unnecessary medications</a:t>
            </a:r>
            <a:r>
              <a:rPr lang="tr-TR" sz="2400" dirty="0" smtClean="0"/>
              <a:t>.</a:t>
            </a:r>
          </a:p>
          <a:p>
            <a:r>
              <a:rPr lang="en-US" sz="2400" dirty="0" smtClean="0"/>
              <a:t>A review also helps avoid the prescribing cascade, which involves a physician adding additional drugs to a patient's regimen to treat side effects of other medications</a:t>
            </a:r>
            <a:r>
              <a:rPr lang="tr-TR" sz="2400" dirty="0" smtClean="0"/>
              <a:t>.</a:t>
            </a:r>
            <a:endParaRPr lang="tr-TR"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en-US" b="1" dirty="0" smtClean="0"/>
              <a:t>Consider Drug Cost When Prescribing</a:t>
            </a:r>
            <a:endParaRPr lang="tr-TR" dirty="0"/>
          </a:p>
        </p:txBody>
      </p:sp>
      <p:sp>
        <p:nvSpPr>
          <p:cNvPr id="3" name="2 İçerik Yer Tutucusu"/>
          <p:cNvSpPr>
            <a:spLocks noGrp="1"/>
          </p:cNvSpPr>
          <p:nvPr>
            <p:ph idx="1"/>
          </p:nvPr>
        </p:nvSpPr>
        <p:spPr/>
        <p:txBody>
          <a:bodyPr>
            <a:normAutofit fontScale="85000" lnSpcReduction="20000"/>
          </a:bodyPr>
          <a:lstStyle/>
          <a:p>
            <a:r>
              <a:rPr lang="en-US" dirty="0" smtClean="0"/>
              <a:t>Physicians often fail to consider cost as an important prescribing factor</a:t>
            </a:r>
            <a:endParaRPr lang="tr-TR" dirty="0" smtClean="0"/>
          </a:p>
          <a:p>
            <a:r>
              <a:rPr lang="en-US" dirty="0" smtClean="0"/>
              <a:t>In one study, two thirds of older patients planned to underuse their medications because of cost. Even for patients not requiring chronic medications, filling a prescription that costs the equivalent of several days' pay can be an unpleasant shock.</a:t>
            </a:r>
            <a:endParaRPr lang="tr-TR" dirty="0" smtClean="0"/>
          </a:p>
          <a:p>
            <a:r>
              <a:rPr lang="en-US" dirty="0" smtClean="0"/>
              <a:t>Asking about a patient's access to a medical prescription card can help to avoid formulary conflicts and delays in starting therapy.</a:t>
            </a:r>
            <a:endParaRPr lang="tr-TR" dirty="0" smtClean="0"/>
          </a:p>
          <a:p>
            <a:r>
              <a:rPr lang="en-US" dirty="0" smtClean="0"/>
              <a:t>A local pharmacist also can suggest alternatives that decrease cost.</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en-US" b="1" dirty="0" smtClean="0"/>
              <a:t>Writing prescriptions</a:t>
            </a:r>
            <a:br>
              <a:rPr lang="en-US" b="1" dirty="0" smtClean="0"/>
            </a:br>
            <a:endParaRPr lang="tr-TR" dirty="0"/>
          </a:p>
        </p:txBody>
      </p:sp>
      <p:sp>
        <p:nvSpPr>
          <p:cNvPr id="3" name="2 İçerik Yer Tutucusu"/>
          <p:cNvSpPr>
            <a:spLocks noGrp="1"/>
          </p:cNvSpPr>
          <p:nvPr>
            <p:ph idx="1"/>
          </p:nvPr>
        </p:nvSpPr>
        <p:spPr/>
        <p:txBody>
          <a:bodyPr>
            <a:noAutofit/>
          </a:bodyPr>
          <a:lstStyle/>
          <a:p>
            <a:r>
              <a:rPr lang="tr-TR" sz="1800" b="1" dirty="0" smtClean="0"/>
              <a:t>i</a:t>
            </a:r>
            <a:r>
              <a:rPr lang="en-US" sz="1800" b="1" dirty="0" smtClean="0"/>
              <a:t>f you are hand-writing one, </a:t>
            </a:r>
            <a:endParaRPr lang="tr-TR" sz="1800" b="1" dirty="0" smtClean="0"/>
          </a:p>
          <a:p>
            <a:r>
              <a:rPr lang="en-US" sz="1800" dirty="0" smtClean="0"/>
              <a:t>write legibly in indelible </a:t>
            </a:r>
            <a:r>
              <a:rPr lang="en-US" sz="1800" dirty="0" err="1" smtClean="0"/>
              <a:t>inkdate</a:t>
            </a:r>
            <a:r>
              <a:rPr lang="en-US" sz="1800" dirty="0" smtClean="0"/>
              <a:t> the prescription and state the full name and address of the patient.</a:t>
            </a:r>
            <a:endParaRPr lang="tr-TR" sz="1800" dirty="0" smtClean="0"/>
          </a:p>
          <a:p>
            <a:r>
              <a:rPr lang="en-US" sz="1800" dirty="0" smtClean="0"/>
              <a:t> </a:t>
            </a:r>
            <a:r>
              <a:rPr lang="tr-TR" sz="1800" dirty="0" smtClean="0"/>
              <a:t>A</a:t>
            </a:r>
            <a:r>
              <a:rPr lang="en-US" sz="1800" dirty="0" err="1" smtClean="0"/>
              <a:t>ll</a:t>
            </a:r>
            <a:r>
              <a:rPr lang="en-US" sz="1800" dirty="0" smtClean="0"/>
              <a:t> prescriptions should be signed by the prescriber.</a:t>
            </a:r>
            <a:endParaRPr lang="tr-TR" sz="1800" dirty="0" smtClean="0"/>
          </a:p>
          <a:p>
            <a:r>
              <a:rPr lang="en-US" sz="1800" dirty="0" smtClean="0"/>
              <a:t> It is a legal requirement in the case of prescription-only medicines to state the age for children under 12 years, but it's good practice to do so in all cases. </a:t>
            </a:r>
            <a:endParaRPr lang="tr-TR" sz="1800" dirty="0" smtClean="0"/>
          </a:p>
          <a:p>
            <a:r>
              <a:rPr lang="en-US" sz="1800" b="1" dirty="0" smtClean="0"/>
              <a:t>Other things to take care of include:</a:t>
            </a:r>
          </a:p>
          <a:p>
            <a:r>
              <a:rPr lang="en-US" sz="1800" dirty="0" smtClean="0"/>
              <a:t>Write generics unless there are bioavailability issues, as this will enable the pharmacist to dispense any suitable preparation, avoiding expense and delay. </a:t>
            </a:r>
          </a:p>
          <a:p>
            <a:r>
              <a:rPr lang="en-US" sz="1800" dirty="0" smtClean="0"/>
              <a:t>Avoid unnecessary use of decimal points (</a:t>
            </a:r>
            <a:r>
              <a:rPr lang="en-US" sz="1800" dirty="0" err="1" smtClean="0"/>
              <a:t>eg</a:t>
            </a:r>
            <a:r>
              <a:rPr lang="en-US" sz="1800" dirty="0" smtClean="0"/>
              <a:t> 3 mg, not 3.0 mg). </a:t>
            </a:r>
            <a:endParaRPr lang="tr-TR" sz="1800" dirty="0" smtClean="0"/>
          </a:p>
          <a:p>
            <a:r>
              <a:rPr lang="en-US" sz="1800" dirty="0" smtClean="0"/>
              <a:t>For quantities less than 1 gram, write in milligrams (</a:t>
            </a:r>
            <a:r>
              <a:rPr lang="en-US" sz="1800" dirty="0" err="1" smtClean="0"/>
              <a:t>eg</a:t>
            </a:r>
            <a:r>
              <a:rPr lang="en-US" sz="1800" dirty="0" smtClean="0"/>
              <a:t> 500 mg, not 0.5 g).</a:t>
            </a:r>
            <a:endParaRPr lang="tr-TR" sz="1800" dirty="0" smtClean="0"/>
          </a:p>
          <a:p>
            <a:r>
              <a:rPr lang="en-US" sz="1800" dirty="0" smtClean="0"/>
              <a:t> For quantities less than 1 milligram, write in micrograms (</a:t>
            </a:r>
            <a:r>
              <a:rPr lang="en-US" sz="1800" dirty="0" err="1" smtClean="0"/>
              <a:t>eg</a:t>
            </a:r>
            <a:r>
              <a:rPr lang="en-US" sz="1800" dirty="0" smtClean="0"/>
              <a:t> 100 micrograms, not 0.1 mg). </a:t>
            </a:r>
            <a:endParaRPr lang="tr-TR" sz="1800" dirty="0" smtClean="0"/>
          </a:p>
          <a:p>
            <a:r>
              <a:rPr lang="tr-TR" sz="1800" dirty="0" err="1" smtClean="0"/>
              <a:t>Don’t</a:t>
            </a:r>
            <a:r>
              <a:rPr lang="tr-TR" sz="1800" dirty="0" smtClean="0"/>
              <a:t> </a:t>
            </a:r>
            <a:r>
              <a:rPr lang="en-US" sz="1800" dirty="0" smtClean="0"/>
              <a:t>abbreviate micrograms, </a:t>
            </a:r>
            <a:r>
              <a:rPr lang="en-US" sz="1800" dirty="0" err="1" smtClean="0"/>
              <a:t>nanograms</a:t>
            </a:r>
            <a:r>
              <a:rPr lang="en-US" sz="1800" dirty="0" smtClean="0"/>
              <a:t> or units. Use </a:t>
            </a:r>
            <a:r>
              <a:rPr lang="en-US" sz="1800" dirty="0" err="1" smtClean="0"/>
              <a:t>millilitres</a:t>
            </a:r>
            <a:r>
              <a:rPr lang="en-US" sz="1800" dirty="0" smtClean="0"/>
              <a:t> (ml or </a:t>
            </a:r>
            <a:r>
              <a:rPr lang="en-US" sz="1800" dirty="0" err="1" smtClean="0"/>
              <a:t>mL</a:t>
            </a:r>
            <a:r>
              <a:rPr lang="en-US" sz="1800" dirty="0" smtClean="0"/>
              <a:t>) not cubic centimeters or c.c. </a:t>
            </a:r>
          </a:p>
          <a:p>
            <a:endParaRPr lang="tr-TR" sz="1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en-US" b="1" dirty="0" smtClean="0"/>
              <a:t>Writing prescriptions</a:t>
            </a:r>
            <a:br>
              <a:rPr lang="en-US" b="1" dirty="0" smtClean="0"/>
            </a:br>
            <a:endParaRPr lang="tr-TR" dirty="0"/>
          </a:p>
        </p:txBody>
      </p:sp>
      <p:sp>
        <p:nvSpPr>
          <p:cNvPr id="3" name="2 İçerik Yer Tutucusu"/>
          <p:cNvSpPr>
            <a:spLocks noGrp="1"/>
          </p:cNvSpPr>
          <p:nvPr>
            <p:ph idx="1"/>
          </p:nvPr>
        </p:nvSpPr>
        <p:spPr>
          <a:xfrm>
            <a:off x="457200" y="1340768"/>
            <a:ext cx="8229600" cy="5184576"/>
          </a:xfrm>
        </p:spPr>
        <p:txBody>
          <a:bodyPr>
            <a:noAutofit/>
          </a:bodyPr>
          <a:lstStyle/>
          <a:p>
            <a:r>
              <a:rPr lang="en-US" sz="2000" dirty="0" smtClean="0"/>
              <a:t>Schedules should preferably be written in </a:t>
            </a:r>
            <a:r>
              <a:rPr lang="tr-TR" sz="2000" dirty="0" err="1" smtClean="0"/>
              <a:t>native</a:t>
            </a:r>
            <a:r>
              <a:rPr lang="tr-TR" sz="2000" dirty="0" smtClean="0"/>
              <a:t> </a:t>
            </a:r>
            <a:r>
              <a:rPr lang="tr-TR" sz="2000" dirty="0" err="1" smtClean="0"/>
              <a:t>language</a:t>
            </a:r>
            <a:r>
              <a:rPr lang="en-US" sz="2000" dirty="0" smtClean="0"/>
              <a:t>, without abbreviation </a:t>
            </a:r>
            <a:endParaRPr lang="tr-TR" sz="2000" dirty="0" smtClean="0"/>
          </a:p>
          <a:p>
            <a:r>
              <a:rPr lang="en-US" sz="2000" dirty="0" smtClean="0"/>
              <a:t>For </a:t>
            </a:r>
            <a:r>
              <a:rPr lang="en-US" sz="2000" dirty="0" err="1" smtClean="0"/>
              <a:t>prn</a:t>
            </a:r>
            <a:r>
              <a:rPr lang="en-US" sz="2000" dirty="0" smtClean="0"/>
              <a:t> dosage, state minimum dose interval and maximum total amount. </a:t>
            </a:r>
          </a:p>
          <a:p>
            <a:r>
              <a:rPr lang="en-US" sz="2000" dirty="0" smtClean="0"/>
              <a:t>Specify the strength and quantity. In the absence of this information the pharmacist will attempt to contact you. If unable to do so, they can use their discretion and professional </a:t>
            </a:r>
            <a:r>
              <a:rPr lang="en-US" sz="2000" dirty="0" err="1" smtClean="0"/>
              <a:t>judgement</a:t>
            </a:r>
            <a:r>
              <a:rPr lang="en-US" sz="2000" dirty="0" smtClean="0"/>
              <a:t> to dispense up to five days' worth of treatment or appropriate amounts of combination packs or oral contraceptives. If they have insufficient information to make a </a:t>
            </a:r>
            <a:r>
              <a:rPr lang="en-US" sz="2000" dirty="0" err="1" smtClean="0"/>
              <a:t>judgement</a:t>
            </a:r>
            <a:r>
              <a:rPr lang="en-US" sz="2000" dirty="0" smtClean="0"/>
              <a:t>, they will return the prescription to you. </a:t>
            </a:r>
          </a:p>
          <a:p>
            <a:r>
              <a:rPr lang="en-US" sz="2000" dirty="0" smtClean="0"/>
              <a:t>If you want anything other than the name, strength, and dosage of the tablets to appear on the label, write it on the prescription in inverted commas - </a:t>
            </a:r>
            <a:r>
              <a:rPr lang="en-US" sz="2000" dirty="0" err="1" smtClean="0"/>
              <a:t>eg</a:t>
            </a:r>
            <a:r>
              <a:rPr lang="en-US" sz="2000" dirty="0" smtClean="0"/>
              <a:t> 'Sedative Tablets'. </a:t>
            </a:r>
          </a:p>
          <a:p>
            <a:r>
              <a:rPr lang="en-US" sz="2000" dirty="0" smtClean="0"/>
              <a:t>Avoid abbreviations of drug names and preparations as these can be misinterpreted. </a:t>
            </a:r>
            <a:endParaRPr lang="tr-TR" sz="2000" dirty="0" smtClean="0"/>
          </a:p>
          <a:p>
            <a:r>
              <a:rPr lang="en-US" sz="2000" dirty="0" smtClean="0"/>
              <a:t>Don't invent compound generic names, especially for sustained-release preparations.</a:t>
            </a:r>
          </a:p>
          <a:p>
            <a:endParaRPr lang="tr-TR"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Prescribing</a:t>
            </a:r>
            <a:r>
              <a:rPr lang="tr-TR" dirty="0" smtClean="0"/>
              <a:t> in </a:t>
            </a:r>
            <a:r>
              <a:rPr lang="tr-TR" dirty="0" err="1" smtClean="0"/>
              <a:t>children</a:t>
            </a:r>
            <a:endParaRPr lang="tr-TR" dirty="0"/>
          </a:p>
        </p:txBody>
      </p:sp>
      <p:sp>
        <p:nvSpPr>
          <p:cNvPr id="3" name="2 İçerik Yer Tutucusu"/>
          <p:cNvSpPr>
            <a:spLocks noGrp="1"/>
          </p:cNvSpPr>
          <p:nvPr>
            <p:ph idx="1"/>
          </p:nvPr>
        </p:nvSpPr>
        <p:spPr/>
        <p:txBody>
          <a:bodyPr/>
          <a:lstStyle/>
          <a:p>
            <a:r>
              <a:rPr lang="en-US" dirty="0" smtClean="0"/>
              <a:t>Children, and particularly neonates, differ from adults in their response to drugs. Special care is needed in ensuring the drug prescribed is appropriate and that the correct dosage is given, especially in the neonatal period.</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en-US" b="1" dirty="0" smtClean="0"/>
              <a:t>Factors affecting drug disposition in children</a:t>
            </a:r>
            <a:endParaRPr lang="tr-TR" dirty="0"/>
          </a:p>
        </p:txBody>
      </p:sp>
      <p:sp>
        <p:nvSpPr>
          <p:cNvPr id="3" name="2 İçerik Yer Tutucusu"/>
          <p:cNvSpPr>
            <a:spLocks noGrp="1"/>
          </p:cNvSpPr>
          <p:nvPr>
            <p:ph idx="1"/>
          </p:nvPr>
        </p:nvSpPr>
        <p:spPr/>
        <p:txBody>
          <a:bodyPr>
            <a:normAutofit fontScale="92500"/>
          </a:bodyPr>
          <a:lstStyle/>
          <a:p>
            <a:r>
              <a:rPr lang="en-US" dirty="0" smtClean="0"/>
              <a:t>Oral absorption: </a:t>
            </a:r>
          </a:p>
          <a:p>
            <a:pPr lvl="1"/>
            <a:r>
              <a:rPr lang="en-US" dirty="0" smtClean="0">
                <a:solidFill>
                  <a:srgbClr val="FF0000"/>
                </a:solidFill>
              </a:rPr>
              <a:t>Variable gastric and intestinal transit time</a:t>
            </a:r>
            <a:r>
              <a:rPr lang="en-US" dirty="0" smtClean="0"/>
              <a:t>: in young infants, gastric emptying time is prolonged and only approaches adult values at around 6 months of age. In older infants, intestinal hurry may occur.</a:t>
            </a:r>
          </a:p>
          <a:p>
            <a:pPr lvl="1"/>
            <a:r>
              <a:rPr lang="en-US" dirty="0" smtClean="0">
                <a:solidFill>
                  <a:srgbClr val="FF0000"/>
                </a:solidFill>
              </a:rPr>
              <a:t>Increased gastric pH</a:t>
            </a:r>
            <a:r>
              <a:rPr lang="en-US" dirty="0" smtClean="0"/>
              <a:t>: gastric acid output does not reach adult values until the second year of life.</a:t>
            </a:r>
          </a:p>
          <a:p>
            <a:pPr lvl="1"/>
            <a:r>
              <a:rPr lang="en-US" dirty="0" smtClean="0">
                <a:solidFill>
                  <a:srgbClr val="FF0000"/>
                </a:solidFill>
              </a:rPr>
              <a:t>Other factors</a:t>
            </a:r>
            <a:r>
              <a:rPr lang="en-US" dirty="0" smtClean="0"/>
              <a:t>: gastrointestinal contents, posture, disease states and therapeutic interventions, such as drug therapy, can also affect the absorption process</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i="1" dirty="0" err="1" smtClean="0"/>
              <a:t>Primum</a:t>
            </a:r>
            <a:r>
              <a:rPr lang="tr-TR" i="1" dirty="0" smtClean="0"/>
              <a:t> </a:t>
            </a:r>
            <a:r>
              <a:rPr lang="tr-TR" i="1" dirty="0" err="1" smtClean="0"/>
              <a:t>non</a:t>
            </a:r>
            <a:r>
              <a:rPr lang="tr-TR" i="1" dirty="0" smtClean="0"/>
              <a:t> </a:t>
            </a:r>
            <a:r>
              <a:rPr lang="tr-TR" i="1" dirty="0" err="1" smtClean="0"/>
              <a:t>nocere</a:t>
            </a:r>
            <a:r>
              <a:rPr lang="tr-TR" dirty="0" smtClean="0"/>
              <a:t> </a:t>
            </a:r>
            <a:endParaRPr lang="tr-TR" dirty="0"/>
          </a:p>
        </p:txBody>
      </p:sp>
      <p:sp>
        <p:nvSpPr>
          <p:cNvPr id="3" name="2 İçerik Yer Tutucusu"/>
          <p:cNvSpPr>
            <a:spLocks noGrp="1"/>
          </p:cNvSpPr>
          <p:nvPr>
            <p:ph idx="1"/>
          </p:nvPr>
        </p:nvSpPr>
        <p:spPr>
          <a:xfrm>
            <a:off x="457200" y="1340768"/>
            <a:ext cx="8229600" cy="4785395"/>
          </a:xfrm>
        </p:spPr>
        <p:txBody>
          <a:bodyPr>
            <a:noAutofit/>
          </a:bodyPr>
          <a:lstStyle/>
          <a:p>
            <a:r>
              <a:rPr lang="en-US" sz="2400" dirty="0" smtClean="0"/>
              <a:t>Hippocrates' advice still holds today. </a:t>
            </a:r>
            <a:endParaRPr lang="tr-TR" sz="2400" dirty="0" smtClean="0"/>
          </a:p>
          <a:p>
            <a:r>
              <a:rPr lang="en-US" sz="2400" dirty="0" smtClean="0"/>
              <a:t>Prescribe only where necessary, and consider benefits versus risks.</a:t>
            </a:r>
            <a:endParaRPr lang="tr-TR" sz="2400" dirty="0" smtClean="0"/>
          </a:p>
          <a:p>
            <a:r>
              <a:rPr lang="en-US" sz="2400" dirty="0" smtClean="0"/>
              <a:t>Involve the patient in decisions about their care and respect patient autonomy. </a:t>
            </a:r>
            <a:endParaRPr lang="tr-TR" sz="2400" dirty="0" smtClean="0"/>
          </a:p>
          <a:p>
            <a:r>
              <a:rPr lang="en-US" sz="2400" dirty="0" smtClean="0"/>
              <a:t>Note the patient's age, medical history (especially of any hepatic or renal dysfunction) and any concurrent medication</a:t>
            </a:r>
            <a:r>
              <a:rPr lang="tr-TR" sz="2400" dirty="0" smtClean="0"/>
              <a:t>.</a:t>
            </a:r>
          </a:p>
          <a:p>
            <a:r>
              <a:rPr lang="en-US" sz="2400" dirty="0" smtClean="0"/>
              <a:t>Think about dosage carefully; manufacturers' recommended doses are based on population studies and assume 'one dose fits all'. However, there are genetic differences</a:t>
            </a:r>
            <a:r>
              <a:rPr lang="tr-TR" sz="2400" dirty="0" smtClean="0"/>
              <a:t>.</a:t>
            </a:r>
          </a:p>
          <a:p>
            <a:r>
              <a:rPr lang="en-US" sz="2400" dirty="0" smtClean="0"/>
              <a:t>New drugs are often marketed at the highest therapeutic level to demonstrate effectiveness in large numbers of patients but companies are not required to provide data on lowest effective dose. </a:t>
            </a:r>
            <a:br>
              <a:rPr lang="en-US" sz="2400" dirty="0" smtClean="0"/>
            </a:br>
            <a:r>
              <a:rPr lang="en-US" sz="2400" dirty="0" smtClean="0"/>
              <a:t/>
            </a:r>
            <a:br>
              <a:rPr lang="en-US" sz="2400" dirty="0" smtClean="0"/>
            </a:br>
            <a:r>
              <a:rPr lang="en-US" sz="2400" dirty="0" smtClean="0"/>
              <a:t/>
            </a:r>
            <a:br>
              <a:rPr lang="en-US" sz="2400" dirty="0" smtClean="0"/>
            </a:br>
            <a:endParaRPr lang="tr-TR"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en-US" b="1" dirty="0" smtClean="0"/>
              <a:t>Factors affecting drug disposition in children</a:t>
            </a:r>
            <a:endParaRPr lang="tr-TR" dirty="0"/>
          </a:p>
        </p:txBody>
      </p:sp>
      <p:sp>
        <p:nvSpPr>
          <p:cNvPr id="3" name="2 İçerik Yer Tutucusu"/>
          <p:cNvSpPr>
            <a:spLocks noGrp="1"/>
          </p:cNvSpPr>
          <p:nvPr>
            <p:ph idx="1"/>
          </p:nvPr>
        </p:nvSpPr>
        <p:spPr/>
        <p:txBody>
          <a:bodyPr>
            <a:normAutofit fontScale="92500" lnSpcReduction="10000"/>
          </a:bodyPr>
          <a:lstStyle/>
          <a:p>
            <a:r>
              <a:rPr lang="en-US" dirty="0" smtClean="0"/>
              <a:t>Distribution: </a:t>
            </a:r>
          </a:p>
          <a:p>
            <a:pPr lvl="1"/>
            <a:r>
              <a:rPr lang="en-US" dirty="0" smtClean="0">
                <a:solidFill>
                  <a:srgbClr val="FF0000"/>
                </a:solidFill>
              </a:rPr>
              <a:t>Increased total body water</a:t>
            </a:r>
            <a:r>
              <a:rPr lang="en-US" dirty="0" smtClean="0"/>
              <a:t>: as a percentage of total body weight, the total body water and extracellular fluid volume decrease with increasing age. Neonates require higher doses of water-soluble drugs, on an mg/kg basis, than adults.</a:t>
            </a:r>
          </a:p>
          <a:p>
            <a:pPr lvl="1"/>
            <a:r>
              <a:rPr lang="en-US" dirty="0" smtClean="0">
                <a:solidFill>
                  <a:srgbClr val="FF0000"/>
                </a:solidFill>
              </a:rPr>
              <a:t>Decreased plasma protein binding</a:t>
            </a:r>
            <a:r>
              <a:rPr lang="en-US" dirty="0" smtClean="0"/>
              <a:t>: plasma protein binding in neonates is reduced as a result of low levels of albumin and globulins and an altered binding capacity. High circulating </a:t>
            </a:r>
            <a:r>
              <a:rPr lang="en-US" dirty="0" err="1" smtClean="0"/>
              <a:t>bilirubin</a:t>
            </a:r>
            <a:r>
              <a:rPr lang="en-US" dirty="0" smtClean="0"/>
              <a:t> levels in neonates may displace drugs from albumin</a:t>
            </a:r>
          </a:p>
          <a:p>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en-US" b="1" dirty="0" smtClean="0"/>
              <a:t>Factors affecting drug disposition in children</a:t>
            </a:r>
            <a:endParaRPr lang="tr-TR" dirty="0"/>
          </a:p>
        </p:txBody>
      </p:sp>
      <p:sp>
        <p:nvSpPr>
          <p:cNvPr id="3" name="2 İçerik Yer Tutucusu"/>
          <p:cNvSpPr>
            <a:spLocks noGrp="1"/>
          </p:cNvSpPr>
          <p:nvPr>
            <p:ph idx="1"/>
          </p:nvPr>
        </p:nvSpPr>
        <p:spPr/>
        <p:txBody>
          <a:bodyPr>
            <a:normAutofit fontScale="92500" lnSpcReduction="20000"/>
          </a:bodyPr>
          <a:lstStyle/>
          <a:p>
            <a:r>
              <a:rPr lang="en-US" dirty="0" smtClean="0"/>
              <a:t>Metabolism: </a:t>
            </a:r>
          </a:p>
          <a:p>
            <a:pPr lvl="1"/>
            <a:r>
              <a:rPr lang="en-US" dirty="0" smtClean="0">
                <a:solidFill>
                  <a:srgbClr val="FF0000"/>
                </a:solidFill>
              </a:rPr>
              <a:t>Enzyme systems </a:t>
            </a:r>
            <a:r>
              <a:rPr lang="en-US" dirty="0" smtClean="0"/>
              <a:t>mature at different times and may be absent at birth, or present in considerably reduced amounts.</a:t>
            </a:r>
          </a:p>
          <a:p>
            <a:pPr lvl="1"/>
            <a:r>
              <a:rPr lang="en-US" dirty="0" smtClean="0">
                <a:solidFill>
                  <a:srgbClr val="FF0000"/>
                </a:solidFill>
              </a:rPr>
              <a:t>Altered metabolic pathways </a:t>
            </a:r>
            <a:r>
              <a:rPr lang="en-US" dirty="0" smtClean="0"/>
              <a:t>may exist for some drugs.</a:t>
            </a:r>
          </a:p>
          <a:p>
            <a:pPr lvl="1"/>
            <a:r>
              <a:rPr lang="en-US" dirty="0" smtClean="0">
                <a:solidFill>
                  <a:srgbClr val="FF0000"/>
                </a:solidFill>
              </a:rPr>
              <a:t>Metabolic rate </a:t>
            </a:r>
            <a:r>
              <a:rPr lang="en-US" dirty="0" smtClean="0"/>
              <a:t>increases dramatically in children and is often greater than in adults. Compared with adults, children may require more frequent dosing or higher doses on an mg/kg basis.</a:t>
            </a:r>
          </a:p>
          <a:p>
            <a:r>
              <a:rPr lang="en-US" dirty="0" smtClean="0"/>
              <a:t>Excretion: </a:t>
            </a:r>
          </a:p>
          <a:p>
            <a:pPr lvl="1"/>
            <a:r>
              <a:rPr lang="en-US" dirty="0" smtClean="0"/>
              <a:t>Complete </a:t>
            </a:r>
            <a:r>
              <a:rPr lang="en-US" dirty="0" smtClean="0">
                <a:solidFill>
                  <a:srgbClr val="FF0000"/>
                </a:solidFill>
              </a:rPr>
              <a:t>maturation of renal function </a:t>
            </a:r>
            <a:r>
              <a:rPr lang="en-US" dirty="0" smtClean="0"/>
              <a:t>is not reached until 6-8 months of age.</a:t>
            </a:r>
          </a:p>
          <a:p>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en-US" b="1" dirty="0" smtClean="0"/>
              <a:t>Route of administration and drug regimes</a:t>
            </a:r>
            <a:endParaRPr lang="tr-TR" dirty="0"/>
          </a:p>
        </p:txBody>
      </p:sp>
      <p:sp>
        <p:nvSpPr>
          <p:cNvPr id="3" name="2 İçerik Yer Tutucusu"/>
          <p:cNvSpPr>
            <a:spLocks noGrp="1"/>
          </p:cNvSpPr>
          <p:nvPr>
            <p:ph idx="1"/>
          </p:nvPr>
        </p:nvSpPr>
        <p:spPr/>
        <p:txBody>
          <a:bodyPr/>
          <a:lstStyle/>
          <a:p>
            <a:r>
              <a:rPr lang="en-US" dirty="0" smtClean="0">
                <a:solidFill>
                  <a:srgbClr val="FF0000"/>
                </a:solidFill>
              </a:rPr>
              <a:t>Compliance</a:t>
            </a:r>
            <a:r>
              <a:rPr lang="en-US" dirty="0" smtClean="0"/>
              <a:t> in children is influenced by the formulation, taste, appearance and ease of administration of a preparation.</a:t>
            </a:r>
          </a:p>
          <a:p>
            <a:r>
              <a:rPr lang="en-US" dirty="0" smtClean="0"/>
              <a:t>Prescribed regimens should be tailored to the child's </a:t>
            </a:r>
            <a:r>
              <a:rPr lang="en-US" dirty="0" smtClean="0">
                <a:solidFill>
                  <a:srgbClr val="FF0000"/>
                </a:solidFill>
              </a:rPr>
              <a:t>daily routine</a:t>
            </a:r>
            <a:r>
              <a:rPr lang="en-US" dirty="0" smtClean="0"/>
              <a:t>. Where possible, treatment goals should be set in collaboration with the </a:t>
            </a:r>
            <a:r>
              <a:rPr lang="en-US" dirty="0" smtClean="0"/>
              <a:t>child</a:t>
            </a:r>
            <a:r>
              <a:rPr lang="tr-TR" dirty="0" smtClean="0"/>
              <a:t>.</a:t>
            </a:r>
            <a:endParaRPr lang="en-US" dirty="0" smtClean="0"/>
          </a:p>
          <a:p>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en-US" b="1" dirty="0" smtClean="0"/>
              <a:t>Route of administration and drug regimes</a:t>
            </a:r>
            <a:endParaRPr lang="tr-TR" dirty="0"/>
          </a:p>
        </p:txBody>
      </p:sp>
      <p:sp>
        <p:nvSpPr>
          <p:cNvPr id="3" name="2 İçerik Yer Tutucusu"/>
          <p:cNvSpPr>
            <a:spLocks noGrp="1"/>
          </p:cNvSpPr>
          <p:nvPr>
            <p:ph idx="1"/>
          </p:nvPr>
        </p:nvSpPr>
        <p:spPr/>
        <p:txBody>
          <a:bodyPr>
            <a:normAutofit fontScale="85000" lnSpcReduction="20000"/>
          </a:bodyPr>
          <a:lstStyle/>
          <a:p>
            <a:r>
              <a:rPr lang="en-US" dirty="0" smtClean="0"/>
              <a:t>Whenever possible, the use of products which avoid the need for administration during school hours should be considered (</a:t>
            </a:r>
            <a:r>
              <a:rPr lang="en-US" dirty="0" err="1" smtClean="0"/>
              <a:t>eg</a:t>
            </a:r>
            <a:r>
              <a:rPr lang="en-US" dirty="0" smtClean="0"/>
              <a:t> modified-release preparations or drugs with long half-lives). When administration at school is unavoidable, consideration should be given to prescribing and supplying the school time dose in a separate </a:t>
            </a:r>
            <a:r>
              <a:rPr lang="en-US" dirty="0" err="1" smtClean="0"/>
              <a:t>labelled</a:t>
            </a:r>
            <a:r>
              <a:rPr lang="en-US" dirty="0" smtClean="0"/>
              <a:t> container.</a:t>
            </a:r>
          </a:p>
          <a:p>
            <a:r>
              <a:rPr lang="en-US" dirty="0" smtClean="0"/>
              <a:t>Most schools will request written permission from parents to administer the medicine, or may ask parents to return to school to give the medicine themselves.</a:t>
            </a:r>
          </a:p>
          <a:p>
            <a:r>
              <a:rPr lang="en-US" dirty="0" smtClean="0"/>
              <a:t>Whenever possible, painful intramuscular (IM) injections should be avoided in children.</a:t>
            </a:r>
          </a:p>
          <a:p>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t>Prescription</a:t>
            </a:r>
            <a:r>
              <a:rPr lang="tr-TR" b="1" dirty="0" smtClean="0"/>
              <a:t> </a:t>
            </a:r>
            <a:r>
              <a:rPr lang="tr-TR" b="1" dirty="0" err="1" smtClean="0"/>
              <a:t>writing</a:t>
            </a:r>
            <a:endParaRPr lang="tr-TR" dirty="0"/>
          </a:p>
        </p:txBody>
      </p:sp>
      <p:sp>
        <p:nvSpPr>
          <p:cNvPr id="3" name="2 İçerik Yer Tutucusu"/>
          <p:cNvSpPr>
            <a:spLocks noGrp="1"/>
          </p:cNvSpPr>
          <p:nvPr>
            <p:ph idx="1"/>
          </p:nvPr>
        </p:nvSpPr>
        <p:spPr>
          <a:xfrm>
            <a:off x="457200" y="1600200"/>
            <a:ext cx="8229600" cy="4925144"/>
          </a:xfrm>
        </p:spPr>
        <p:txBody>
          <a:bodyPr>
            <a:normAutofit fontScale="70000" lnSpcReduction="20000"/>
          </a:bodyPr>
          <a:lstStyle/>
          <a:p>
            <a:r>
              <a:rPr lang="en-US" dirty="0" smtClean="0">
                <a:solidFill>
                  <a:srgbClr val="FF0000"/>
                </a:solidFill>
              </a:rPr>
              <a:t>Inclusion of age </a:t>
            </a:r>
            <a:r>
              <a:rPr lang="en-US" dirty="0" smtClean="0"/>
              <a:t>is a legal requirement in the case of prescription-only medicines for children under 12 years of age, but it is preferable to state the age for all prescriptions for children. It is particularly important to </a:t>
            </a:r>
            <a:r>
              <a:rPr lang="en-US" dirty="0" smtClean="0">
                <a:solidFill>
                  <a:srgbClr val="FF0000"/>
                </a:solidFill>
              </a:rPr>
              <a:t>state the strengths of capsules or tablets</a:t>
            </a:r>
            <a:r>
              <a:rPr lang="en-US" dirty="0" smtClean="0"/>
              <a:t>.</a:t>
            </a:r>
          </a:p>
          <a:p>
            <a:r>
              <a:rPr lang="en-US" dirty="0" smtClean="0"/>
              <a:t>Although liquid preparations are particularly suitable for children, they may contain sugar which encourages dental decay. </a:t>
            </a:r>
            <a:r>
              <a:rPr lang="en-US" dirty="0" smtClean="0">
                <a:solidFill>
                  <a:srgbClr val="FF0000"/>
                </a:solidFill>
              </a:rPr>
              <a:t>Sugar-free medicines are preferred for long-term treatment</a:t>
            </a:r>
            <a:r>
              <a:rPr lang="en-US" dirty="0" smtClean="0"/>
              <a:t>. Many children are able to swallow tablets or capsules and may prefer a solid dose form; involving the child and parents in choosing the formulation is helpful.</a:t>
            </a:r>
          </a:p>
          <a:p>
            <a:r>
              <a:rPr lang="en-US" dirty="0" smtClean="0"/>
              <a:t>When a prescription for a liquid oral preparation is written and the dose ordered is smaller than 5 </a:t>
            </a:r>
            <a:r>
              <a:rPr lang="en-US" dirty="0" err="1" smtClean="0"/>
              <a:t>mL</a:t>
            </a:r>
            <a:r>
              <a:rPr lang="en-US" dirty="0" smtClean="0"/>
              <a:t>, an oral syringe will be supplied.</a:t>
            </a:r>
          </a:p>
          <a:p>
            <a:r>
              <a:rPr lang="en-US" dirty="0" smtClean="0">
                <a:solidFill>
                  <a:srgbClr val="FF0000"/>
                </a:solidFill>
              </a:rPr>
              <a:t>Parents should be advised not to add any medicines to the infant's feed</a:t>
            </a:r>
            <a:r>
              <a:rPr lang="en-US" dirty="0" smtClean="0"/>
              <a:t>, since the drug may interact with the milk or other liquid in it; moreover the ingested dosage may be reduced if the child does not drink all the contents.</a:t>
            </a:r>
          </a:p>
          <a:p>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t>Dosages</a:t>
            </a:r>
            <a:endParaRPr lang="tr-TR" dirty="0"/>
          </a:p>
        </p:txBody>
      </p:sp>
      <p:sp>
        <p:nvSpPr>
          <p:cNvPr id="3" name="2 İçerik Yer Tutucusu"/>
          <p:cNvSpPr>
            <a:spLocks noGrp="1"/>
          </p:cNvSpPr>
          <p:nvPr>
            <p:ph idx="1"/>
          </p:nvPr>
        </p:nvSpPr>
        <p:spPr/>
        <p:txBody>
          <a:bodyPr>
            <a:normAutofit lnSpcReduction="10000"/>
          </a:bodyPr>
          <a:lstStyle/>
          <a:p>
            <a:r>
              <a:rPr lang="en-US" dirty="0" smtClean="0"/>
              <a:t>Children are not mini-adults. Pediatric doses should be obtained from a pediatric dosage reference text and not extrapolated from the adult dose.</a:t>
            </a:r>
          </a:p>
          <a:p>
            <a:r>
              <a:rPr lang="en-US" dirty="0" smtClean="0"/>
              <a:t>When considering drug use in children, the following age groups should be used: </a:t>
            </a:r>
            <a:r>
              <a:rPr lang="en-US" dirty="0" smtClean="0">
                <a:solidFill>
                  <a:srgbClr val="FF0000"/>
                </a:solidFill>
              </a:rPr>
              <a:t>neonate (birth to 1 month), infant (1 month to 2 years), child (2 to 12 years) and adolescent (12 to 18 years).</a:t>
            </a:r>
          </a:p>
          <a:p>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t>Dose</a:t>
            </a:r>
            <a:r>
              <a:rPr lang="tr-TR" b="1" dirty="0" smtClean="0"/>
              <a:t> </a:t>
            </a:r>
            <a:r>
              <a:rPr lang="tr-TR" b="1" dirty="0" err="1" smtClean="0"/>
              <a:t>calculation</a:t>
            </a:r>
            <a:endParaRPr lang="tr-TR" dirty="0"/>
          </a:p>
        </p:txBody>
      </p:sp>
      <p:sp>
        <p:nvSpPr>
          <p:cNvPr id="3" name="2 İçerik Yer Tutucusu"/>
          <p:cNvSpPr>
            <a:spLocks noGrp="1"/>
          </p:cNvSpPr>
          <p:nvPr>
            <p:ph idx="1"/>
          </p:nvPr>
        </p:nvSpPr>
        <p:spPr/>
        <p:txBody>
          <a:bodyPr>
            <a:normAutofit fontScale="85000" lnSpcReduction="20000"/>
          </a:bodyPr>
          <a:lstStyle/>
          <a:p>
            <a:r>
              <a:rPr lang="en-US" dirty="0" smtClean="0"/>
              <a:t>Children's doses may be calculated from adult doses by using age, body-weight, or body-surface area, or by a combination of these factors. </a:t>
            </a:r>
            <a:r>
              <a:rPr lang="en-US" dirty="0" smtClean="0">
                <a:solidFill>
                  <a:srgbClr val="FF0000"/>
                </a:solidFill>
              </a:rPr>
              <a:t>The most reliable methods are those based on body-surface area</a:t>
            </a:r>
            <a:r>
              <a:rPr lang="en-US" dirty="0" smtClean="0"/>
              <a:t>.</a:t>
            </a:r>
          </a:p>
          <a:p>
            <a:r>
              <a:rPr lang="en-US" dirty="0" smtClean="0"/>
              <a:t>Body-weight may be used to calculate doses expressed in mg/kg. Young children may require a higher dose per kg than adults because of their higher metabolic rates.</a:t>
            </a:r>
          </a:p>
          <a:p>
            <a:r>
              <a:rPr lang="en-US" dirty="0" smtClean="0"/>
              <a:t>Other problems need to be considered. For example, calculation by body-weight in the overweight child may result in much higher doses being administered than necessary; in such cases, dose should be calculated from an ideal weight, related to height and age </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t>Dose</a:t>
            </a:r>
            <a:r>
              <a:rPr lang="tr-TR" b="1" dirty="0" smtClean="0"/>
              <a:t> </a:t>
            </a:r>
            <a:r>
              <a:rPr lang="tr-TR" b="1" dirty="0" err="1" smtClean="0"/>
              <a:t>calculation</a:t>
            </a:r>
            <a:endParaRPr lang="tr-TR" dirty="0"/>
          </a:p>
        </p:txBody>
      </p:sp>
      <p:sp>
        <p:nvSpPr>
          <p:cNvPr id="3" name="2 İçerik Yer Tutucusu"/>
          <p:cNvSpPr>
            <a:spLocks noGrp="1"/>
          </p:cNvSpPr>
          <p:nvPr>
            <p:ph idx="1"/>
          </p:nvPr>
        </p:nvSpPr>
        <p:spPr/>
        <p:txBody>
          <a:bodyPr>
            <a:normAutofit lnSpcReduction="10000"/>
          </a:bodyPr>
          <a:lstStyle/>
          <a:p>
            <a:r>
              <a:rPr lang="en-US" dirty="0" smtClean="0"/>
              <a:t>Body-surface area estimates are more accurate for calculation of pediatric doses than body-weight since many physiological phenomena correlate better to body-surface area.</a:t>
            </a:r>
          </a:p>
          <a:p>
            <a:r>
              <a:rPr lang="en-US" dirty="0" smtClean="0"/>
              <a:t>Body-surface area may be calculated from height and weight by means of a </a:t>
            </a:r>
            <a:r>
              <a:rPr lang="en-US" dirty="0" err="1" smtClean="0"/>
              <a:t>nomogram</a:t>
            </a:r>
            <a:r>
              <a:rPr lang="en-US" dirty="0" smtClean="0"/>
              <a:t> or using the </a:t>
            </a:r>
            <a:r>
              <a:rPr lang="en-US" dirty="0" smtClean="0">
                <a:hlinkClick r:id="rId2"/>
              </a:rPr>
              <a:t>Body Surface Area (BSA) calculator</a:t>
            </a:r>
            <a:endParaRPr lang="en-US" dirty="0" smtClean="0"/>
          </a:p>
          <a:p>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6600" dirty="0" err="1" smtClean="0"/>
              <a:t>Rx</a:t>
            </a:r>
            <a:endParaRPr lang="tr-TR" sz="6600" dirty="0"/>
          </a:p>
        </p:txBody>
      </p:sp>
      <p:sp>
        <p:nvSpPr>
          <p:cNvPr id="3" name="2 İçerik Yer Tutucusu"/>
          <p:cNvSpPr>
            <a:spLocks noGrp="1"/>
          </p:cNvSpPr>
          <p:nvPr>
            <p:ph idx="1"/>
          </p:nvPr>
        </p:nvSpPr>
        <p:spPr>
          <a:xfrm>
            <a:off x="457200" y="1600200"/>
            <a:ext cx="8229600" cy="4997152"/>
          </a:xfrm>
        </p:spPr>
        <p:txBody>
          <a:bodyPr>
            <a:noAutofit/>
          </a:bodyPr>
          <a:lstStyle/>
          <a:p>
            <a:r>
              <a:rPr lang="en-US" sz="2000" i="1" dirty="0" smtClean="0"/>
              <a:t>℞</a:t>
            </a:r>
            <a:r>
              <a:rPr lang="en-US" sz="2000" dirty="0" smtClean="0"/>
              <a:t> is a symbol meaning "prescription". </a:t>
            </a:r>
            <a:endParaRPr lang="tr-TR" sz="2000" dirty="0" smtClean="0"/>
          </a:p>
          <a:p>
            <a:r>
              <a:rPr lang="en-US" sz="2000" dirty="0" smtClean="0"/>
              <a:t>It is sometimes </a:t>
            </a:r>
            <a:r>
              <a:rPr lang="tr-TR" sz="2000" dirty="0" err="1" smtClean="0"/>
              <a:t>transliterated</a:t>
            </a:r>
            <a:r>
              <a:rPr lang="tr-TR" sz="2000" dirty="0" smtClean="0"/>
              <a:t> </a:t>
            </a:r>
            <a:r>
              <a:rPr lang="en-US" sz="2000" dirty="0" smtClean="0"/>
              <a:t>as "R</a:t>
            </a:r>
            <a:r>
              <a:rPr lang="en-US" sz="2000" baseline="-25000" dirty="0" smtClean="0"/>
              <a:t>x</a:t>
            </a:r>
            <a:r>
              <a:rPr lang="en-US" sz="2000" dirty="0" smtClean="0"/>
              <a:t>" or just "Rx". </a:t>
            </a:r>
            <a:endParaRPr lang="tr-TR" sz="2000" dirty="0" smtClean="0"/>
          </a:p>
          <a:p>
            <a:r>
              <a:rPr lang="en-US" sz="2000" dirty="0" smtClean="0"/>
              <a:t>This symbol originated in medieval manuscripts as an abbreviation of the Late Latin verb </a:t>
            </a:r>
            <a:r>
              <a:rPr lang="en-US" sz="2000" i="1" dirty="0" smtClean="0"/>
              <a:t>recipe</a:t>
            </a:r>
            <a:r>
              <a:rPr lang="en-US" sz="2000" dirty="0" smtClean="0"/>
              <a:t>, the imperative form of </a:t>
            </a:r>
            <a:r>
              <a:rPr lang="en-US" sz="2000" i="1" dirty="0" err="1" smtClean="0"/>
              <a:t>recipere</a:t>
            </a:r>
            <a:r>
              <a:rPr lang="en-US" sz="2000" dirty="0" smtClean="0"/>
              <a:t>, "to take" or "take thus</a:t>
            </a:r>
            <a:r>
              <a:rPr lang="tr-TR" sz="2000" dirty="0" smtClean="0"/>
              <a:t>’’</a:t>
            </a:r>
          </a:p>
          <a:p>
            <a:r>
              <a:rPr lang="en-US" sz="2000" dirty="0" smtClean="0"/>
              <a:t>Today, when a medical practitioner writes a prescription beginning with "℞", he or she is completing the command.</a:t>
            </a:r>
          </a:p>
          <a:p>
            <a:r>
              <a:rPr lang="en-US" sz="2000" dirty="0" smtClean="0"/>
              <a:t>Folk theories about the origin of the symbol </a:t>
            </a:r>
            <a:r>
              <a:rPr lang="en-US" sz="2000" i="1" dirty="0" smtClean="0"/>
              <a:t>℞</a:t>
            </a:r>
            <a:r>
              <a:rPr lang="en-US" sz="2000" dirty="0" smtClean="0"/>
              <a:t> note its similarity to the </a:t>
            </a:r>
            <a:r>
              <a:rPr lang="en-US" sz="2000" dirty="0" smtClean="0">
                <a:solidFill>
                  <a:srgbClr val="FF0000"/>
                </a:solidFill>
                <a:hlinkClick r:id="rId2" tooltip="Eye of Horus"/>
              </a:rPr>
              <a:t>Eye of Horus</a:t>
            </a:r>
            <a:r>
              <a:rPr lang="tr-TR" sz="2000" dirty="0" smtClean="0">
                <a:solidFill>
                  <a:srgbClr val="FF0000"/>
                </a:solidFill>
              </a:rPr>
              <a:t> </a:t>
            </a:r>
            <a:r>
              <a:rPr lang="en-US" sz="2000" dirty="0" smtClean="0"/>
              <a:t>or to the ancient symbol for </a:t>
            </a:r>
            <a:r>
              <a:rPr lang="en-US" sz="2000" dirty="0" smtClean="0">
                <a:hlinkClick r:id="rId3" tooltip="Zeus"/>
              </a:rPr>
              <a:t>Zeus</a:t>
            </a:r>
            <a:r>
              <a:rPr lang="en-US" sz="2000" dirty="0" smtClean="0"/>
              <a:t> or </a:t>
            </a:r>
            <a:r>
              <a:rPr lang="en-US" sz="2000" dirty="0" smtClean="0">
                <a:hlinkClick r:id="rId4" tooltip="Jupiter (mythology)"/>
              </a:rPr>
              <a:t>Jupiter</a:t>
            </a:r>
            <a:r>
              <a:rPr lang="en-US" sz="2000" dirty="0" smtClean="0"/>
              <a:t>, (</a:t>
            </a:r>
            <a:r>
              <a:rPr lang="en-US" sz="2000" dirty="0" smtClean="0">
                <a:hlinkClick r:id="rId5" tooltip="Astronomical symbols"/>
              </a:rPr>
              <a:t>♃</a:t>
            </a:r>
            <a:r>
              <a:rPr lang="en-US" sz="2000" dirty="0" smtClean="0"/>
              <a:t>), gods whose protection may have been sought in medical contexts.</a:t>
            </a:r>
          </a:p>
          <a:p>
            <a:r>
              <a:rPr lang="en-US" sz="2000" dirty="0" smtClean="0"/>
              <a:t>The word "prescription", from "pre-" ("before") and "script" ("writing, written"), refers to the fact that the prescription is an order that must be written down before a compound drug can be prepared. Those within the industry will often call prescriptions simply "scripts".</a:t>
            </a:r>
          </a:p>
          <a:p>
            <a:endParaRPr lang="tr-TR"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Safe</a:t>
            </a:r>
            <a:r>
              <a:rPr lang="tr-TR" dirty="0" smtClean="0"/>
              <a:t> </a:t>
            </a:r>
            <a:r>
              <a:rPr lang="tr-TR" dirty="0" err="1" smtClean="0"/>
              <a:t>prescribing</a:t>
            </a:r>
            <a:endParaRPr lang="tr-TR" dirty="0"/>
          </a:p>
        </p:txBody>
      </p:sp>
      <p:sp>
        <p:nvSpPr>
          <p:cNvPr id="3" name="2 İçerik Yer Tutucusu"/>
          <p:cNvSpPr>
            <a:spLocks noGrp="1"/>
          </p:cNvSpPr>
          <p:nvPr>
            <p:ph idx="1"/>
          </p:nvPr>
        </p:nvSpPr>
        <p:spPr/>
        <p:txBody>
          <a:bodyPr>
            <a:normAutofit/>
          </a:bodyPr>
          <a:lstStyle/>
          <a:p>
            <a:r>
              <a:rPr lang="en-US" dirty="0" smtClean="0"/>
              <a:t>Evidence-based prescribing </a:t>
            </a:r>
          </a:p>
          <a:p>
            <a:r>
              <a:rPr lang="en-US" dirty="0" smtClean="0"/>
              <a:t>Interaction with other drugs </a:t>
            </a:r>
          </a:p>
          <a:p>
            <a:r>
              <a:rPr lang="en-US" dirty="0" smtClean="0"/>
              <a:t>Concordance, tolerability and formulation </a:t>
            </a:r>
          </a:p>
          <a:p>
            <a:r>
              <a:rPr lang="en-US" dirty="0" smtClean="0"/>
              <a:t>Adverse effects </a:t>
            </a:r>
          </a:p>
          <a:p>
            <a:r>
              <a:rPr lang="en-US" dirty="0" smtClean="0"/>
              <a:t>Checking dosages </a:t>
            </a:r>
          </a:p>
          <a:p>
            <a:r>
              <a:rPr lang="en-US" dirty="0" smtClean="0"/>
              <a:t>Using prescribing formularies</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Key</a:t>
            </a:r>
            <a:r>
              <a:rPr lang="tr-TR" dirty="0" smtClean="0"/>
              <a:t> </a:t>
            </a:r>
            <a:r>
              <a:rPr lang="tr-TR" dirty="0" err="1" smtClean="0"/>
              <a:t>recommendations</a:t>
            </a:r>
            <a:r>
              <a:rPr lang="tr-TR" dirty="0" smtClean="0"/>
              <a:t> </a:t>
            </a:r>
            <a:r>
              <a:rPr lang="tr-TR" dirty="0" err="1" smtClean="0"/>
              <a:t>for</a:t>
            </a:r>
            <a:r>
              <a:rPr lang="tr-TR" dirty="0" smtClean="0"/>
              <a:t> </a:t>
            </a:r>
            <a:r>
              <a:rPr lang="tr-TR" dirty="0" err="1" smtClean="0"/>
              <a:t>practice</a:t>
            </a:r>
            <a:endParaRPr lang="tr-TR" dirty="0"/>
          </a:p>
        </p:txBody>
      </p:sp>
      <p:sp>
        <p:nvSpPr>
          <p:cNvPr id="3" name="2 İçerik Yer Tutucusu"/>
          <p:cNvSpPr>
            <a:spLocks noGrp="1"/>
          </p:cNvSpPr>
          <p:nvPr>
            <p:ph idx="1"/>
          </p:nvPr>
        </p:nvSpPr>
        <p:spPr>
          <a:xfrm>
            <a:off x="457200" y="1340768"/>
            <a:ext cx="8229600" cy="5112568"/>
          </a:xfrm>
        </p:spPr>
        <p:txBody>
          <a:bodyPr>
            <a:noAutofit/>
          </a:bodyPr>
          <a:lstStyle/>
          <a:p>
            <a:r>
              <a:rPr lang="en-US" sz="2000" b="1" dirty="0" smtClean="0"/>
              <a:t>Scenario 1</a:t>
            </a:r>
            <a:r>
              <a:rPr lang="en-US" sz="2000" dirty="0" smtClean="0"/>
              <a:t>: A five-year-old boy who had pink eye and a clear ocular discharge was started on antibiotic drops four days ago and initially improved, but today the redness and irritation has returned.</a:t>
            </a:r>
          </a:p>
          <a:p>
            <a:r>
              <a:rPr lang="en-US" sz="2000" b="1" dirty="0" smtClean="0"/>
              <a:t>Scenario 2</a:t>
            </a:r>
            <a:r>
              <a:rPr lang="en-US" sz="2000" dirty="0" smtClean="0"/>
              <a:t>: A patient seen yesterday for a sleep-depriving cough was started on antibiotics, but the cough still kept her awake last night.</a:t>
            </a:r>
          </a:p>
          <a:p>
            <a:r>
              <a:rPr lang="en-US" sz="2000" b="1" dirty="0" smtClean="0"/>
              <a:t>Scenario 3</a:t>
            </a:r>
            <a:r>
              <a:rPr lang="en-US" sz="2000" dirty="0" smtClean="0"/>
              <a:t>: A generally healthy 70-year-old woman who takes </a:t>
            </a:r>
            <a:r>
              <a:rPr lang="en-US" sz="2000" dirty="0" err="1" smtClean="0"/>
              <a:t>nonsteroidal</a:t>
            </a:r>
            <a:r>
              <a:rPr lang="en-US" sz="2000" dirty="0" smtClean="0"/>
              <a:t> anti-inflammatory drugs (NSAIDs) for her osteoarthritis now reports ankle edema. In your absence, a colleague had started her on a calcium channel blocker for newly diagnosed hypertension.</a:t>
            </a:r>
          </a:p>
          <a:p>
            <a:r>
              <a:rPr lang="en-US" sz="2000" b="1" dirty="0" smtClean="0"/>
              <a:t>Scenario 4:</a:t>
            </a:r>
            <a:r>
              <a:rPr lang="en-US" sz="2000" dirty="0" smtClean="0"/>
              <a:t> A 20-year-old woman with sinus pain who was prescribed a </a:t>
            </a:r>
            <a:r>
              <a:rPr lang="en-US" sz="2000" dirty="0" err="1" smtClean="0"/>
              <a:t>fluoroquinolone</a:t>
            </a:r>
            <a:r>
              <a:rPr lang="en-US" sz="2000" dirty="0" smtClean="0"/>
              <a:t> by the overnight call physician called this morning to request a cheaper alternative medication.</a:t>
            </a:r>
          </a:p>
          <a:p>
            <a:r>
              <a:rPr lang="en-US" sz="2000" b="1" dirty="0" smtClean="0"/>
              <a:t>Scenario 5</a:t>
            </a:r>
            <a:r>
              <a:rPr lang="en-US" sz="2000" dirty="0" smtClean="0"/>
              <a:t>: A 29-year-old woman has presented to the office. She is obese, has type 2 diabetes, and is reporting elevated blood pressures measured at home and at work. You are considering starting her on an </a:t>
            </a:r>
            <a:r>
              <a:rPr lang="en-US" sz="2000" dirty="0" err="1" smtClean="0"/>
              <a:t>angiotensin</a:t>
            </a:r>
            <a:r>
              <a:rPr lang="en-US" sz="2000" dirty="0" smtClean="0"/>
              <a:t>-converting enzyme inhibitor.</a:t>
            </a:r>
          </a:p>
          <a:p>
            <a:endParaRPr lang="tr-TR"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en-US" b="1" dirty="0" smtClean="0"/>
              <a:t>Evaluate and Clearly Define the Patient's Problem</a:t>
            </a:r>
            <a:endParaRPr lang="tr-TR" dirty="0"/>
          </a:p>
        </p:txBody>
      </p:sp>
      <p:sp>
        <p:nvSpPr>
          <p:cNvPr id="3" name="2 İçerik Yer Tutucusu"/>
          <p:cNvSpPr>
            <a:spLocks noGrp="1"/>
          </p:cNvSpPr>
          <p:nvPr>
            <p:ph idx="1"/>
          </p:nvPr>
        </p:nvSpPr>
        <p:spPr/>
        <p:txBody>
          <a:bodyPr>
            <a:normAutofit fontScale="77500" lnSpcReduction="20000"/>
          </a:bodyPr>
          <a:lstStyle/>
          <a:p>
            <a:r>
              <a:rPr lang="en-US" dirty="0" smtClean="0"/>
              <a:t>In scenario 1, the child treated with antibiotic drops likely had a viral conjunctivitis that did not need specific treatment.</a:t>
            </a:r>
            <a:r>
              <a:rPr lang="tr-TR" dirty="0" smtClean="0"/>
              <a:t> </a:t>
            </a:r>
            <a:r>
              <a:rPr lang="en-US" dirty="0" smtClean="0"/>
              <a:t>If the child has become sensitive to the prescribed medication, his recurrent symptoms represent morbidity related to an unnecessary prescription.</a:t>
            </a:r>
          </a:p>
          <a:p>
            <a:r>
              <a:rPr lang="en-US" dirty="0" smtClean="0"/>
              <a:t>In scenario 4, it is assumed that the woman with sinus pain was diagnosed with a bacterial infection over the telephone on the basis of a symptom, rather than as part of an examination. Prescribing a </a:t>
            </a:r>
            <a:r>
              <a:rPr lang="en-US" dirty="0" err="1" smtClean="0"/>
              <a:t>quinolone</a:t>
            </a:r>
            <a:r>
              <a:rPr lang="en-US" dirty="0" smtClean="0"/>
              <a:t> to a woman of childbearing age exposes her child to serious </a:t>
            </a:r>
            <a:r>
              <a:rPr lang="en-US" dirty="0" err="1" smtClean="0"/>
              <a:t>teratogenic</a:t>
            </a:r>
            <a:r>
              <a:rPr lang="en-US" dirty="0" smtClean="0"/>
              <a:t> side effects if she turns out to be pregnant. Defining the problem clearly as “sinus pain in a woman of childbearing age” might have led to a more appropriate management course</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t>Specify</a:t>
            </a:r>
            <a:r>
              <a:rPr lang="tr-TR" b="1" dirty="0" smtClean="0"/>
              <a:t> </a:t>
            </a:r>
            <a:r>
              <a:rPr lang="tr-TR" b="1" dirty="0" err="1" smtClean="0"/>
              <a:t>the</a:t>
            </a:r>
            <a:r>
              <a:rPr lang="tr-TR" b="1" dirty="0" smtClean="0"/>
              <a:t> </a:t>
            </a:r>
            <a:r>
              <a:rPr lang="tr-TR" b="1" dirty="0" err="1" smtClean="0"/>
              <a:t>Therapeutic</a:t>
            </a:r>
            <a:r>
              <a:rPr lang="tr-TR" b="1" dirty="0" smtClean="0"/>
              <a:t> </a:t>
            </a:r>
            <a:r>
              <a:rPr lang="tr-TR" b="1" dirty="0" err="1" smtClean="0"/>
              <a:t>Objective</a:t>
            </a:r>
            <a:endParaRPr lang="tr-TR" dirty="0"/>
          </a:p>
        </p:txBody>
      </p:sp>
      <p:sp>
        <p:nvSpPr>
          <p:cNvPr id="3" name="2 İçerik Yer Tutucusu"/>
          <p:cNvSpPr>
            <a:spLocks noGrp="1"/>
          </p:cNvSpPr>
          <p:nvPr>
            <p:ph idx="1"/>
          </p:nvPr>
        </p:nvSpPr>
        <p:spPr/>
        <p:txBody>
          <a:bodyPr>
            <a:normAutofit fontScale="77500" lnSpcReduction="20000"/>
          </a:bodyPr>
          <a:lstStyle/>
          <a:p>
            <a:r>
              <a:rPr lang="en-US" dirty="0" smtClean="0"/>
              <a:t>Specifying the therapeutic objective allows physicians to direct prescribing to a clear goal with expected outcomes. This can be illustrated using several of the clinical scenarios. In scenario 5, which involves the woman with diabetes and the added diagnosis of hypertension, one clear therapeutic objective would be to obtain sustained blood pressure readings of less than 130/80 mm Hg.</a:t>
            </a:r>
          </a:p>
          <a:p>
            <a:r>
              <a:rPr lang="en-US" dirty="0" smtClean="0"/>
              <a:t>In scenario 2, which involves the patient with nocturnal cough, the objective of restoring sleep was not met with the antibiotic prescription; the antibiotic was most likely unnecessary.</a:t>
            </a:r>
            <a:r>
              <a:rPr lang="tr-TR" dirty="0" smtClean="0"/>
              <a:t> </a:t>
            </a:r>
            <a:r>
              <a:rPr lang="en-US" dirty="0" smtClean="0"/>
              <a:t>For the woman with sinus pain (scenario 4), even if an antibiotic was necessary, prescribing a medication that the patient could not afford clearly missed the therapeutic objective.</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en-US" b="1" dirty="0" smtClean="0"/>
              <a:t>Select the Appropriate Drug Therapy</a:t>
            </a:r>
            <a:endParaRPr lang="tr-TR" dirty="0"/>
          </a:p>
        </p:txBody>
      </p:sp>
      <p:sp>
        <p:nvSpPr>
          <p:cNvPr id="3" name="2 İçerik Yer Tutucusu"/>
          <p:cNvSpPr>
            <a:spLocks noGrp="1"/>
          </p:cNvSpPr>
          <p:nvPr>
            <p:ph idx="1"/>
          </p:nvPr>
        </p:nvSpPr>
        <p:spPr/>
        <p:txBody>
          <a:bodyPr>
            <a:normAutofit fontScale="92500" lnSpcReduction="20000"/>
          </a:bodyPr>
          <a:lstStyle/>
          <a:p>
            <a:r>
              <a:rPr lang="en-US" dirty="0" smtClean="0"/>
              <a:t>The WHO guide suggests that physicians develop a formulary of personal drugs (P-drugs). P-drugs are effective, inexpensive, well-tolerated drugs that physicians regularly prescribe to treat common problems. Detailed guidance on developing a personal formulary can be found in the WHO manual, which is available at </a:t>
            </a:r>
            <a:r>
              <a:rPr lang="en-US" dirty="0" smtClean="0">
                <a:hlinkClick r:id="rId2"/>
              </a:rPr>
              <a:t>http://whqlibdoc.who.int/hq/1994/WHO_DAP_94.11.pdf</a:t>
            </a:r>
            <a:r>
              <a:rPr lang="en-US" dirty="0" smtClean="0"/>
              <a:t>.</a:t>
            </a:r>
            <a:r>
              <a:rPr lang="en-US" dirty="0" smtClean="0">
                <a:hlinkClick r:id="rId3"/>
              </a:rPr>
              <a:t>2</a:t>
            </a:r>
            <a:r>
              <a:rPr lang="en-US" dirty="0" smtClean="0"/>
              <a:t> The STEPS (</a:t>
            </a:r>
            <a:r>
              <a:rPr lang="en-US" dirty="0" smtClean="0">
                <a:solidFill>
                  <a:srgbClr val="FF0000"/>
                </a:solidFill>
              </a:rPr>
              <a:t>Safety</a:t>
            </a:r>
            <a:r>
              <a:rPr lang="en-US" dirty="0" smtClean="0"/>
              <a:t>, </a:t>
            </a:r>
            <a:r>
              <a:rPr lang="en-US" dirty="0" smtClean="0">
                <a:solidFill>
                  <a:srgbClr val="FF0000"/>
                </a:solidFill>
              </a:rPr>
              <a:t>Tolerability</a:t>
            </a:r>
            <a:r>
              <a:rPr lang="en-US" dirty="0" smtClean="0"/>
              <a:t>, </a:t>
            </a:r>
            <a:r>
              <a:rPr lang="en-US" dirty="0" smtClean="0">
                <a:solidFill>
                  <a:srgbClr val="FF0000"/>
                </a:solidFill>
              </a:rPr>
              <a:t>Effectiveness, Price</a:t>
            </a:r>
            <a:r>
              <a:rPr lang="en-US" dirty="0" smtClean="0"/>
              <a:t>, </a:t>
            </a:r>
            <a:r>
              <a:rPr lang="en-US" dirty="0" smtClean="0">
                <a:solidFill>
                  <a:srgbClr val="FF0000"/>
                </a:solidFill>
              </a:rPr>
              <a:t>Simplicity</a:t>
            </a:r>
            <a:r>
              <a:rPr lang="en-US" dirty="0" smtClean="0"/>
              <a:t>) framework also can help with building a P-drug formulary.</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en-US" b="1" dirty="0" smtClean="0"/>
              <a:t>Select the Appropriate Drug Therapy</a:t>
            </a:r>
            <a:endParaRPr lang="tr-TR" dirty="0"/>
          </a:p>
        </p:txBody>
      </p:sp>
      <p:sp>
        <p:nvSpPr>
          <p:cNvPr id="3" name="2 İçerik Yer Tutucusu"/>
          <p:cNvSpPr>
            <a:spLocks noGrp="1"/>
          </p:cNvSpPr>
          <p:nvPr>
            <p:ph idx="1"/>
          </p:nvPr>
        </p:nvSpPr>
        <p:spPr>
          <a:xfrm>
            <a:off x="457200" y="1600200"/>
            <a:ext cx="8229600" cy="4853136"/>
          </a:xfrm>
        </p:spPr>
        <p:txBody>
          <a:bodyPr>
            <a:normAutofit fontScale="85000" lnSpcReduction="20000"/>
          </a:bodyPr>
          <a:lstStyle/>
          <a:p>
            <a:r>
              <a:rPr lang="en-US" b="1" dirty="0" smtClean="0"/>
              <a:t>In scenario 3</a:t>
            </a:r>
            <a:r>
              <a:rPr lang="en-US" dirty="0" smtClean="0"/>
              <a:t>, which involves the patient with osteoarthritis, inappropriate prescribing may have been harmful. Her hypertension may be a side effect of the NSAID she was receiving, and her ankle edema could be a side effect of the antihypertensive she was receiving. Perhaps the NSAID should have been discontinued and an adequate dose of acetaminophen, taken three or four times daily, should have been prescribed for her pain rather than adding another medication and inducing a second side effect. This example illustrates that it is important to consider a patient's age, chronic disease status, and other medications currently being taken before choosing a treatment.</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en-US" sz="3200" b="1" dirty="0" smtClean="0"/>
              <a:t>Initiate Therapy with Appropriate Details and Consider </a:t>
            </a:r>
            <a:r>
              <a:rPr lang="en-US" sz="3200" b="1" dirty="0" err="1" smtClean="0"/>
              <a:t>Nonpharmacologic</a:t>
            </a:r>
            <a:r>
              <a:rPr lang="en-US" sz="3200" b="1" dirty="0" smtClean="0"/>
              <a:t> Therapies</a:t>
            </a:r>
            <a:endParaRPr lang="tr-TR" sz="3200" dirty="0"/>
          </a:p>
        </p:txBody>
      </p:sp>
      <p:sp>
        <p:nvSpPr>
          <p:cNvPr id="3" name="2 İçerik Yer Tutucusu"/>
          <p:cNvSpPr>
            <a:spLocks noGrp="1"/>
          </p:cNvSpPr>
          <p:nvPr>
            <p:ph idx="1"/>
          </p:nvPr>
        </p:nvSpPr>
        <p:spPr/>
        <p:txBody>
          <a:bodyPr>
            <a:normAutofit fontScale="85000" lnSpcReduction="20000"/>
          </a:bodyPr>
          <a:lstStyle/>
          <a:p>
            <a:r>
              <a:rPr lang="en-US" dirty="0" smtClean="0"/>
              <a:t>Prescriptions should be clear, legible, and written in plain </a:t>
            </a:r>
            <a:r>
              <a:rPr lang="tr-TR" dirty="0" err="1" smtClean="0"/>
              <a:t>language</a:t>
            </a:r>
            <a:r>
              <a:rPr lang="en-US" dirty="0" smtClean="0"/>
              <a:t>. The National Coordinating Council on Medication Error Reporting and Prevention recommends eliminating most abbreviations for medication instructions, such as </a:t>
            </a:r>
            <a:r>
              <a:rPr lang="en-US" dirty="0" err="1" smtClean="0"/>
              <a:t>qd</a:t>
            </a:r>
            <a:r>
              <a:rPr lang="en-US" dirty="0" smtClean="0"/>
              <a:t> (daily), </a:t>
            </a:r>
            <a:r>
              <a:rPr lang="tr-TR" dirty="0" err="1" smtClean="0"/>
              <a:t>q</a:t>
            </a:r>
            <a:r>
              <a:rPr lang="en-US" dirty="0" smtClean="0"/>
              <a:t>id (four times daily), and </a:t>
            </a:r>
            <a:r>
              <a:rPr lang="en-US" dirty="0" err="1" smtClean="0"/>
              <a:t>qod</a:t>
            </a:r>
            <a:r>
              <a:rPr lang="en-US" dirty="0" smtClean="0"/>
              <a:t> (every other day). They also recommend eliminating abbreviations for drug names, such as MSO</a:t>
            </a:r>
            <a:r>
              <a:rPr lang="en-US" baseline="-25000" dirty="0" smtClean="0"/>
              <a:t>4</a:t>
            </a:r>
            <a:r>
              <a:rPr lang="en-US" dirty="0" smtClean="0"/>
              <a:t> (morphine sulfate). To be effective, prescribers should eliminate nonstandard abbreviations that are easily misread, such as non-</a:t>
            </a:r>
            <a:r>
              <a:rPr lang="tr-TR" dirty="0" err="1" smtClean="0"/>
              <a:t>native</a:t>
            </a:r>
            <a:r>
              <a:rPr lang="tr-TR" dirty="0" smtClean="0"/>
              <a:t> </a:t>
            </a:r>
            <a:r>
              <a:rPr lang="tr-TR" dirty="0" err="1" smtClean="0"/>
              <a:t>language</a:t>
            </a:r>
            <a:r>
              <a:rPr lang="en-US" dirty="0" smtClean="0"/>
              <a:t> characters (e.g., μ). Using plain </a:t>
            </a:r>
            <a:r>
              <a:rPr lang="tr-TR" dirty="0" err="1" smtClean="0"/>
              <a:t>native</a:t>
            </a:r>
            <a:r>
              <a:rPr lang="tr-TR" dirty="0" smtClean="0"/>
              <a:t> </a:t>
            </a:r>
            <a:r>
              <a:rPr lang="tr-TR" dirty="0" err="1" smtClean="0"/>
              <a:t>language</a:t>
            </a:r>
            <a:r>
              <a:rPr lang="en-US" dirty="0" smtClean="0"/>
              <a:t> for all prescription writing allows the patient to read and draw attention to any errors.</a:t>
            </a:r>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251</TotalTime>
  <Words>2954</Words>
  <Application>Microsoft Office PowerPoint</Application>
  <PresentationFormat>Ekran Gösterisi (4:3)</PresentationFormat>
  <Paragraphs>125</Paragraphs>
  <Slides>28</Slides>
  <Notes>0</Notes>
  <HiddenSlides>0</HiddenSlides>
  <MMClips>0</MMClips>
  <ScaleCrop>false</ScaleCrop>
  <HeadingPairs>
    <vt:vector size="4" baseType="variant">
      <vt:variant>
        <vt:lpstr>Tema</vt:lpstr>
      </vt:variant>
      <vt:variant>
        <vt:i4>1</vt:i4>
      </vt:variant>
      <vt:variant>
        <vt:lpstr>Slayt Başlıkları</vt:lpstr>
      </vt:variant>
      <vt:variant>
        <vt:i4>28</vt:i4>
      </vt:variant>
    </vt:vector>
  </HeadingPairs>
  <TitlesOfParts>
    <vt:vector size="29" baseType="lpstr">
      <vt:lpstr>Ofis Teması</vt:lpstr>
      <vt:lpstr>APPOPRIATE PRESCRIBING MEDICINE</vt:lpstr>
      <vt:lpstr>Primum non nocere </vt:lpstr>
      <vt:lpstr>Safe prescribing</vt:lpstr>
      <vt:lpstr>Key recommendations for practice</vt:lpstr>
      <vt:lpstr>Evaluate and Clearly Define the Patient's Problem</vt:lpstr>
      <vt:lpstr>Specify the Therapeutic Objective</vt:lpstr>
      <vt:lpstr>Select the Appropriate Drug Therapy</vt:lpstr>
      <vt:lpstr>Select the Appropriate Drug Therapy</vt:lpstr>
      <vt:lpstr>Initiate Therapy with Appropriate Details and Consider Nonpharmacologic Therapies</vt:lpstr>
      <vt:lpstr>Initiate Therapy with Appropriate Details and Consider Nonpharmacologic Therapies</vt:lpstr>
      <vt:lpstr>Consider Nonpharmacologic Therapies</vt:lpstr>
      <vt:lpstr>Give Information, Instructions, and Warnings</vt:lpstr>
      <vt:lpstr>Give Information, Instructions, and Warnings</vt:lpstr>
      <vt:lpstr>Evaluate Therapy Regularly</vt:lpstr>
      <vt:lpstr>Consider Drug Cost When Prescribing</vt:lpstr>
      <vt:lpstr>Writing prescriptions </vt:lpstr>
      <vt:lpstr>Writing prescriptions </vt:lpstr>
      <vt:lpstr>Prescribing in children</vt:lpstr>
      <vt:lpstr>Factors affecting drug disposition in children</vt:lpstr>
      <vt:lpstr>Factors affecting drug disposition in children</vt:lpstr>
      <vt:lpstr>Factors affecting drug disposition in children</vt:lpstr>
      <vt:lpstr>Route of administration and drug regimes</vt:lpstr>
      <vt:lpstr>Route of administration and drug regimes</vt:lpstr>
      <vt:lpstr>Prescription writing</vt:lpstr>
      <vt:lpstr>Dosages</vt:lpstr>
      <vt:lpstr>Dose calculation</vt:lpstr>
      <vt:lpstr>Dose calculation</vt:lpstr>
      <vt:lpstr>Rx</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APPOPRIATE PRESCRIBING MEDICINE</dc:title>
  <dc:creator>kozdok11017</dc:creator>
  <cp:lastModifiedBy>kozdok16887</cp:lastModifiedBy>
  <cp:revision>23</cp:revision>
  <dcterms:created xsi:type="dcterms:W3CDTF">2013-12-03T11:34:04Z</dcterms:created>
  <dcterms:modified xsi:type="dcterms:W3CDTF">2014-10-27T12:04:44Z</dcterms:modified>
</cp:coreProperties>
</file>