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9" autoAdjust="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09C48-9C2F-42A3-9D31-6613336BD174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5D3BD-3E7B-49F5-B4F7-9C56E626533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D3BD-3E7B-49F5-B4F7-9C56E6265334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2E42-0DCA-4A71-921B-C88B507A9EA2}" type="datetimeFigureOut">
              <a:rPr lang="tr-TR" smtClean="0"/>
              <a:pPr/>
              <a:t>24.03.2013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AE309-EAB7-45FF-9B25-C8D5EC7DC0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gastroenteritis</a:t>
            </a:r>
            <a:r>
              <a:rPr lang="tr-TR" dirty="0" smtClean="0"/>
              <a:t> (AGE)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in </a:t>
            </a:r>
            <a:r>
              <a:rPr lang="tr-TR" dirty="0" err="1" smtClean="0"/>
              <a:t>childhood</a:t>
            </a:r>
            <a:endParaRPr lang="tr-TR" dirty="0" smtClean="0"/>
          </a:p>
          <a:p>
            <a:r>
              <a:rPr lang="tr-TR" dirty="0" smtClean="0"/>
              <a:t>5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deaths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 &lt;5 yo in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endParaRPr lang="tr-TR" dirty="0" smtClean="0"/>
          </a:p>
          <a:p>
            <a:r>
              <a:rPr lang="tr-TR" dirty="0" smtClean="0"/>
              <a:t>2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deaths</a:t>
            </a:r>
            <a:r>
              <a:rPr lang="tr-TR" dirty="0" smtClean="0"/>
              <a:t> </a:t>
            </a:r>
            <a:r>
              <a:rPr lang="tr-TR" dirty="0" err="1" smtClean="0"/>
              <a:t>annually</a:t>
            </a:r>
            <a:r>
              <a:rPr lang="tr-TR" dirty="0" smtClean="0"/>
              <a:t> </a:t>
            </a:r>
            <a:r>
              <a:rPr lang="tr-TR" dirty="0" err="1" smtClean="0"/>
              <a:t>worldwide</a:t>
            </a:r>
            <a:endParaRPr lang="tr-TR" dirty="0" smtClean="0"/>
          </a:p>
          <a:p>
            <a:r>
              <a:rPr lang="tr-TR" dirty="0" err="1" smtClean="0"/>
              <a:t>Rotavirus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but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viruses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norwalk</a:t>
            </a:r>
            <a:r>
              <a:rPr lang="tr-TR" dirty="0" smtClean="0"/>
              <a:t>, </a:t>
            </a:r>
            <a:r>
              <a:rPr lang="tr-TR" dirty="0" err="1" smtClean="0"/>
              <a:t>noroviruses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enteroviruses</a:t>
            </a:r>
            <a:r>
              <a:rPr lang="tr-TR" dirty="0" smtClean="0"/>
              <a:t>, </a:t>
            </a:r>
            <a:r>
              <a:rPr lang="tr-TR" dirty="0" err="1" smtClean="0"/>
              <a:t>bacteria</a:t>
            </a:r>
            <a:r>
              <a:rPr lang="tr-TR" dirty="0" smtClean="0"/>
              <a:t> (</a:t>
            </a:r>
            <a:r>
              <a:rPr lang="tr-TR" dirty="0" err="1" smtClean="0"/>
              <a:t>Salmonella</a:t>
            </a:r>
            <a:r>
              <a:rPr lang="tr-TR" dirty="0" smtClean="0"/>
              <a:t>, </a:t>
            </a:r>
            <a:r>
              <a:rPr lang="tr-TR" dirty="0" err="1" smtClean="0"/>
              <a:t>Shigella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V</a:t>
            </a:r>
            <a:r>
              <a:rPr lang="tr-TR" dirty="0" err="1" smtClean="0"/>
              <a:t>ibrio</a:t>
            </a:r>
            <a:r>
              <a:rPr lang="tr-TR" dirty="0" smtClean="0"/>
              <a:t> </a:t>
            </a:r>
            <a:r>
              <a:rPr lang="tr-TR" dirty="0" err="1" smtClean="0"/>
              <a:t>cholerae</a:t>
            </a:r>
            <a:r>
              <a:rPr lang="tr-TR" dirty="0" smtClean="0"/>
              <a:t>, </a:t>
            </a:r>
            <a:r>
              <a:rPr lang="tr-TR" dirty="0" err="1" smtClean="0"/>
              <a:t>protoza</a:t>
            </a:r>
            <a:r>
              <a:rPr lang="tr-TR" dirty="0" smtClean="0"/>
              <a:t> (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criyptosporidium</a:t>
            </a:r>
            <a:r>
              <a:rPr lang="tr-TR" dirty="0" smtClean="0"/>
              <a:t>)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rehydration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/>
              <a:t>	A </a:t>
            </a:r>
            <a:r>
              <a:rPr lang="tr-TR" sz="2400" dirty="0" err="1" smtClean="0"/>
              <a:t>cochrane</a:t>
            </a:r>
            <a:r>
              <a:rPr lang="tr-TR" sz="2400" dirty="0" smtClean="0"/>
              <a:t> </a:t>
            </a:r>
            <a:r>
              <a:rPr lang="tr-TR" sz="2400" dirty="0" err="1" smtClean="0"/>
              <a:t>review</a:t>
            </a:r>
            <a:r>
              <a:rPr lang="tr-TR" sz="2400" dirty="0" smtClean="0"/>
              <a:t> of 17 </a:t>
            </a:r>
            <a:r>
              <a:rPr lang="tr-TR" sz="2400" dirty="0" err="1" smtClean="0"/>
              <a:t>trials</a:t>
            </a:r>
            <a:r>
              <a:rPr lang="tr-TR" sz="2400" dirty="0" smtClean="0"/>
              <a:t>, 1811 </a:t>
            </a:r>
            <a:r>
              <a:rPr lang="tr-TR" sz="2400" dirty="0" err="1" smtClean="0"/>
              <a:t>participants</a:t>
            </a:r>
            <a:r>
              <a:rPr lang="tr-TR" sz="2400" dirty="0" smtClean="0"/>
              <a:t>,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poor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moderate</a:t>
            </a:r>
            <a:r>
              <a:rPr lang="tr-TR" sz="2400" dirty="0" smtClean="0"/>
              <a:t> </a:t>
            </a:r>
            <a:r>
              <a:rPr lang="tr-TR" sz="2400" dirty="0" err="1" smtClean="0"/>
              <a:t>quality</a:t>
            </a:r>
            <a:endParaRPr lang="tr-TR" sz="2400" dirty="0" smtClean="0"/>
          </a:p>
          <a:p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treatment</a:t>
            </a:r>
            <a:r>
              <a:rPr lang="tr-TR" sz="2400" dirty="0" smtClean="0"/>
              <a:t> </a:t>
            </a:r>
            <a:r>
              <a:rPr lang="tr-TR" sz="2400" dirty="0" err="1" smtClean="0"/>
              <a:t>failures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ORT</a:t>
            </a:r>
          </a:p>
          <a:p>
            <a:r>
              <a:rPr lang="tr-TR" sz="2400" dirty="0" smtClean="0"/>
              <a:t>No significant differences in weight gain, hyponatremia, hypernatremia, duration of diarrhea or total fluid intake</a:t>
            </a:r>
          </a:p>
          <a:p>
            <a:r>
              <a:rPr lang="tr-TR" sz="2400" dirty="0" smtClean="0"/>
              <a:t>ORT </a:t>
            </a:r>
            <a:r>
              <a:rPr lang="tr-TR" sz="2400" dirty="0" err="1" smtClean="0"/>
              <a:t>group</a:t>
            </a:r>
            <a:r>
              <a:rPr lang="tr-TR" sz="2400" dirty="0" smtClean="0"/>
              <a:t> </a:t>
            </a:r>
            <a:r>
              <a:rPr lang="tr-TR" sz="2400" dirty="0" err="1" smtClean="0"/>
              <a:t>stayed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hospital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1.2 </a:t>
            </a:r>
            <a:r>
              <a:rPr lang="tr-TR" sz="2400" dirty="0" err="1" smtClean="0"/>
              <a:t>days</a:t>
            </a:r>
            <a:r>
              <a:rPr lang="tr-TR" sz="2400" dirty="0" smtClean="0"/>
              <a:t> </a:t>
            </a:r>
            <a:r>
              <a:rPr lang="tr-TR" sz="2400" dirty="0" err="1" smtClean="0"/>
              <a:t>less</a:t>
            </a:r>
            <a:endParaRPr lang="tr-TR" sz="2400" dirty="0" smtClean="0"/>
          </a:p>
          <a:p>
            <a:r>
              <a:rPr lang="tr-TR" sz="2400" dirty="0" err="1" smtClean="0"/>
              <a:t>Phlebitis</a:t>
            </a:r>
            <a:r>
              <a:rPr lang="tr-TR" sz="2400" dirty="0" smtClean="0"/>
              <a:t> </a:t>
            </a:r>
            <a:r>
              <a:rPr lang="tr-TR" sz="2400" dirty="0" err="1" smtClean="0"/>
              <a:t>occured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often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IVT </a:t>
            </a:r>
            <a:r>
              <a:rPr lang="tr-TR" sz="2400" dirty="0" err="1" smtClean="0"/>
              <a:t>group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paralytic</a:t>
            </a:r>
            <a:r>
              <a:rPr lang="tr-TR" sz="2400" dirty="0" smtClean="0"/>
              <a:t> </a:t>
            </a:r>
            <a:r>
              <a:rPr lang="tr-TR" sz="2400" dirty="0" err="1" smtClean="0"/>
              <a:t>ileus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ORT </a:t>
            </a:r>
            <a:r>
              <a:rPr lang="tr-TR" sz="2400" dirty="0" err="1" smtClean="0"/>
              <a:t>group</a:t>
            </a:r>
            <a:endParaRPr lang="tr-TR" sz="2400" dirty="0" smtClean="0"/>
          </a:p>
          <a:p>
            <a:r>
              <a:rPr lang="tr-TR" sz="2400" dirty="0" err="1" smtClean="0"/>
              <a:t>Six</a:t>
            </a:r>
            <a:r>
              <a:rPr lang="tr-TR" sz="2400" dirty="0" smtClean="0"/>
              <a:t> </a:t>
            </a:r>
            <a:r>
              <a:rPr lang="tr-TR" sz="2400" dirty="0" err="1" smtClean="0"/>
              <a:t>deaths</a:t>
            </a:r>
            <a:r>
              <a:rPr lang="tr-TR" sz="2400" dirty="0" smtClean="0"/>
              <a:t> </a:t>
            </a:r>
            <a:r>
              <a:rPr lang="tr-TR" sz="2400" dirty="0" err="1" smtClean="0"/>
              <a:t>occured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IVT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ORT </a:t>
            </a:r>
            <a:r>
              <a:rPr lang="tr-TR" sz="2400" dirty="0" err="1" smtClean="0"/>
              <a:t>group</a:t>
            </a:r>
            <a:endParaRPr lang="tr-TR" sz="2400" dirty="0" smtClean="0"/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every</a:t>
            </a:r>
            <a:r>
              <a:rPr lang="tr-TR" sz="2400" dirty="0" smtClean="0"/>
              <a:t> 25 </a:t>
            </a:r>
            <a:r>
              <a:rPr lang="tr-TR" sz="2400" dirty="0" err="1" smtClean="0"/>
              <a:t>children</a:t>
            </a:r>
            <a:r>
              <a:rPr lang="tr-TR" sz="2400" dirty="0" smtClean="0"/>
              <a:t> </a:t>
            </a:r>
            <a:r>
              <a:rPr lang="tr-TR" sz="2400" dirty="0" err="1" smtClean="0"/>
              <a:t>treated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ORT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would</a:t>
            </a:r>
            <a:r>
              <a:rPr lang="tr-TR" sz="2400" dirty="0" smtClean="0"/>
              <a:t> fail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require</a:t>
            </a:r>
            <a:r>
              <a:rPr lang="tr-TR" sz="2400" dirty="0" smtClean="0"/>
              <a:t> IVT</a:t>
            </a:r>
          </a:p>
          <a:p>
            <a:pPr>
              <a:buNone/>
            </a:pPr>
            <a:r>
              <a:rPr lang="tr-TR" sz="2400" dirty="0" smtClean="0"/>
              <a:t>	</a:t>
            </a:r>
            <a:r>
              <a:rPr lang="tr-TR" sz="2000" i="1" dirty="0" err="1" smtClean="0"/>
              <a:t>Hartling</a:t>
            </a:r>
            <a:r>
              <a:rPr lang="tr-TR" sz="2000" i="1" dirty="0" smtClean="0"/>
              <a:t> L, </a:t>
            </a:r>
            <a:r>
              <a:rPr lang="tr-TR" sz="2000" i="1" dirty="0" err="1" smtClean="0"/>
              <a:t>Bellemare</a:t>
            </a:r>
            <a:r>
              <a:rPr lang="tr-TR" sz="2000" i="1" dirty="0" smtClean="0"/>
              <a:t> S et al </a:t>
            </a:r>
            <a:r>
              <a:rPr lang="tr-TR" sz="2000" i="1" dirty="0" err="1" smtClean="0"/>
              <a:t>The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Cochrane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Database</a:t>
            </a:r>
            <a:r>
              <a:rPr lang="tr-TR" sz="2000" i="1" dirty="0" smtClean="0"/>
              <a:t> of </a:t>
            </a:r>
            <a:r>
              <a:rPr lang="tr-TR" sz="2000" i="1" dirty="0" err="1" smtClean="0"/>
              <a:t>Systematic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Reviews</a:t>
            </a:r>
            <a:r>
              <a:rPr lang="tr-TR" sz="2000" i="1" dirty="0" smtClean="0"/>
              <a:t> 2006;(3) Art no CD004390</a:t>
            </a:r>
            <a:endParaRPr lang="tr-TR" sz="20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rehydration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Both</a:t>
            </a:r>
            <a:r>
              <a:rPr lang="tr-TR" dirty="0" smtClean="0"/>
              <a:t> oral </a:t>
            </a:r>
            <a:r>
              <a:rPr lang="tr-TR" dirty="0" err="1" smtClean="0"/>
              <a:t>and</a:t>
            </a:r>
            <a:r>
              <a:rPr lang="tr-TR" dirty="0" smtClean="0"/>
              <a:t> IV </a:t>
            </a:r>
            <a:r>
              <a:rPr lang="tr-TR" dirty="0" err="1" smtClean="0"/>
              <a:t>rehydration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safe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effective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mothers</a:t>
            </a:r>
            <a:r>
              <a:rPr lang="tr-TR" dirty="0" smtClean="0"/>
              <a:t> </a:t>
            </a:r>
            <a:r>
              <a:rPr lang="tr-TR" dirty="0" err="1" smtClean="0"/>
              <a:t>nurse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infants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frequent</a:t>
            </a:r>
            <a:r>
              <a:rPr lang="tr-TR" dirty="0" smtClean="0"/>
              <a:t> oral </a:t>
            </a:r>
            <a:r>
              <a:rPr lang="tr-TR" dirty="0" err="1" smtClean="0"/>
              <a:t>feeds</a:t>
            </a:r>
            <a:r>
              <a:rPr lang="tr-TR" dirty="0" smtClean="0"/>
              <a:t>, </a:t>
            </a:r>
            <a:r>
              <a:rPr lang="tr-TR" dirty="0" smtClean="0"/>
              <a:t>ORT is </a:t>
            </a:r>
            <a:r>
              <a:rPr lang="tr-TR" dirty="0" err="1" smtClean="0"/>
              <a:t>preferred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industrialized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, ORT is </a:t>
            </a:r>
            <a:r>
              <a:rPr lang="tr-TR" dirty="0" err="1" smtClean="0"/>
              <a:t>cheaper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fewer</a:t>
            </a:r>
            <a:r>
              <a:rPr lang="tr-TR" dirty="0" smtClean="0"/>
              <a:t>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endParaRPr lang="tr-TR" dirty="0" smtClean="0"/>
          </a:p>
          <a:p>
            <a:r>
              <a:rPr lang="tr-TR" dirty="0" err="1" smtClean="0"/>
              <a:t>Parents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nursing</a:t>
            </a:r>
            <a:r>
              <a:rPr lang="tr-TR" dirty="0" smtClean="0"/>
              <a:t> </a:t>
            </a:r>
            <a:r>
              <a:rPr lang="tr-TR" dirty="0" err="1" smtClean="0"/>
              <a:t>staff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encouraged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ORT </a:t>
            </a:r>
            <a:r>
              <a:rPr lang="tr-TR" dirty="0" err="1" smtClean="0"/>
              <a:t>and</a:t>
            </a:r>
            <a:r>
              <a:rPr lang="tr-TR" dirty="0" smtClean="0"/>
              <a:t> be </a:t>
            </a:r>
            <a:r>
              <a:rPr lang="tr-TR" dirty="0" err="1" smtClean="0"/>
              <a:t>informed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do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avoid</a:t>
            </a:r>
            <a:r>
              <a:rPr lang="tr-TR" dirty="0" smtClean="0"/>
              <a:t> IV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quicker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rehydration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800" dirty="0" err="1" smtClean="0"/>
              <a:t>Rapid</a:t>
            </a:r>
            <a:r>
              <a:rPr lang="tr-TR" sz="3800" dirty="0" smtClean="0"/>
              <a:t> IV </a:t>
            </a:r>
            <a:r>
              <a:rPr lang="tr-TR" sz="3800" dirty="0" err="1" smtClean="0"/>
              <a:t>rehydration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4 </a:t>
            </a:r>
            <a:r>
              <a:rPr lang="tr-TR" dirty="0" err="1" smtClean="0"/>
              <a:t>hrs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advocated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WHO in 1980s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in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moderate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severe </a:t>
            </a:r>
            <a:r>
              <a:rPr lang="tr-TR" dirty="0" err="1" smtClean="0"/>
              <a:t>dehydration</a:t>
            </a:r>
            <a:endParaRPr lang="tr-TR" dirty="0" smtClean="0"/>
          </a:p>
          <a:p>
            <a:r>
              <a:rPr lang="tr-TR" dirty="0" smtClean="0"/>
              <a:t>In industrialized countries  the practice of rapid IVT to rehydrate children over  1-3 hrs and send them home if they can tolerate oral fluids has been found to be safe and effective</a:t>
            </a:r>
          </a:p>
          <a:p>
            <a:r>
              <a:rPr lang="tr-TR" dirty="0" smtClean="0"/>
              <a:t>The main potential danger is fluid overload and/or electrolyte imbalance especially if the degree of dehydration is overestimated which is common.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risk of </a:t>
            </a:r>
            <a:r>
              <a:rPr lang="tr-TR" dirty="0" err="1" smtClean="0"/>
              <a:t>sending</a:t>
            </a:r>
            <a:r>
              <a:rPr lang="tr-TR" dirty="0" smtClean="0"/>
              <a:t>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in </a:t>
            </a:r>
            <a:r>
              <a:rPr lang="tr-TR" dirty="0" err="1" smtClean="0"/>
              <a:t>need</a:t>
            </a:r>
            <a:r>
              <a:rPr lang="tr-TR" dirty="0" smtClean="0"/>
              <a:t> of </a:t>
            </a:r>
            <a:r>
              <a:rPr lang="tr-TR" dirty="0" err="1" smtClean="0"/>
              <a:t>hospital</a:t>
            </a:r>
            <a:r>
              <a:rPr lang="tr-TR" dirty="0" smtClean="0"/>
              <a:t> </a:t>
            </a:r>
            <a:r>
              <a:rPr lang="tr-TR" dirty="0" err="1" smtClean="0"/>
              <a:t>care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rehydration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60623"/>
            <a:ext cx="8229600" cy="4525963"/>
          </a:xfrm>
        </p:spPr>
        <p:txBody>
          <a:bodyPr>
            <a:normAutofit/>
          </a:bodyPr>
          <a:lstStyle/>
          <a:p>
            <a:r>
              <a:rPr lang="tr-TR" sz="4000" dirty="0" smtClean="0"/>
              <a:t>Severe </a:t>
            </a:r>
            <a:r>
              <a:rPr lang="tr-TR" sz="4000" dirty="0" err="1" smtClean="0"/>
              <a:t>dehydration</a:t>
            </a:r>
            <a:r>
              <a:rPr lang="tr-TR" sz="4000" dirty="0" smtClean="0"/>
              <a:t> (&gt;9%) is life </a:t>
            </a:r>
            <a:r>
              <a:rPr lang="tr-TR" sz="4000" dirty="0" err="1" smtClean="0"/>
              <a:t>threatining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there</a:t>
            </a:r>
            <a:r>
              <a:rPr lang="tr-TR" sz="4000" dirty="0" smtClean="0"/>
              <a:t> is </a:t>
            </a:r>
            <a:r>
              <a:rPr lang="tr-TR" sz="4000" dirty="0" err="1" smtClean="0"/>
              <a:t>consensus</a:t>
            </a:r>
            <a:r>
              <a:rPr lang="tr-TR" sz="4000" dirty="0" smtClean="0"/>
              <a:t> </a:t>
            </a:r>
            <a:r>
              <a:rPr lang="tr-TR" sz="4000" dirty="0" err="1" smtClean="0"/>
              <a:t>that</a:t>
            </a:r>
            <a:r>
              <a:rPr lang="tr-TR" sz="4000" dirty="0" smtClean="0"/>
              <a:t> </a:t>
            </a:r>
            <a:r>
              <a:rPr lang="tr-TR" sz="4000" dirty="0" err="1" smtClean="0"/>
              <a:t>one</a:t>
            </a:r>
            <a:r>
              <a:rPr lang="tr-TR" sz="4000" dirty="0" smtClean="0"/>
              <a:t> </a:t>
            </a:r>
            <a:r>
              <a:rPr lang="tr-TR" sz="4000" dirty="0" err="1" smtClean="0"/>
              <a:t>should</a:t>
            </a:r>
            <a:r>
              <a:rPr lang="tr-TR" sz="4000" dirty="0" smtClean="0"/>
              <a:t> </a:t>
            </a:r>
            <a:r>
              <a:rPr lang="tr-TR" sz="4000" dirty="0" err="1" smtClean="0"/>
              <a:t>rehydrate</a:t>
            </a:r>
            <a:r>
              <a:rPr lang="tr-TR" sz="4000" dirty="0" smtClean="0"/>
              <a:t> </a:t>
            </a:r>
            <a:r>
              <a:rPr lang="tr-TR" sz="4000" dirty="0" err="1" smtClean="0"/>
              <a:t>severely</a:t>
            </a:r>
            <a:r>
              <a:rPr lang="tr-TR" sz="4000" dirty="0" smtClean="0"/>
              <a:t> </a:t>
            </a:r>
            <a:r>
              <a:rPr lang="tr-TR" sz="4000" dirty="0" err="1" smtClean="0"/>
              <a:t>dehydrated</a:t>
            </a:r>
            <a:r>
              <a:rPr lang="tr-TR" sz="4000" dirty="0" smtClean="0"/>
              <a:t> </a:t>
            </a:r>
            <a:r>
              <a:rPr lang="tr-TR" sz="4000" dirty="0" err="1" smtClean="0"/>
              <a:t>children</a:t>
            </a:r>
            <a:r>
              <a:rPr lang="tr-TR" sz="4000" dirty="0" smtClean="0"/>
              <a:t> </a:t>
            </a:r>
            <a:r>
              <a:rPr lang="tr-TR" sz="4000" dirty="0" err="1" smtClean="0"/>
              <a:t>using</a:t>
            </a:r>
            <a:r>
              <a:rPr lang="tr-TR" sz="4000" dirty="0" smtClean="0"/>
              <a:t> IV </a:t>
            </a:r>
            <a:r>
              <a:rPr lang="tr-TR" sz="4000" dirty="0" err="1" smtClean="0"/>
              <a:t>fluids</a:t>
            </a:r>
            <a:endParaRPr lang="tr-TR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Choice</a:t>
            </a:r>
            <a:r>
              <a:rPr lang="tr-TR" dirty="0" smtClean="0"/>
              <a:t> of 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903433"/>
            <a:ext cx="8715436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Since 1980s </a:t>
            </a:r>
            <a:r>
              <a:rPr lang="tr-TR" dirty="0" err="1" smtClean="0"/>
              <a:t>the</a:t>
            </a:r>
            <a:r>
              <a:rPr lang="tr-TR" dirty="0" smtClean="0"/>
              <a:t> WHO has </a:t>
            </a:r>
            <a:r>
              <a:rPr lang="tr-TR" dirty="0" err="1" smtClean="0"/>
              <a:t>recommended</a:t>
            </a:r>
            <a:r>
              <a:rPr lang="tr-TR" dirty="0" smtClean="0"/>
              <a:t> a standart ORS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relatively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Na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 (90 </a:t>
            </a:r>
            <a:r>
              <a:rPr lang="tr-TR" dirty="0" err="1" smtClean="0"/>
              <a:t>mmol</a:t>
            </a:r>
            <a:r>
              <a:rPr lang="tr-TR" dirty="0" smtClean="0"/>
              <a:t>/L </a:t>
            </a:r>
            <a:r>
              <a:rPr lang="tr-TR" dirty="0" err="1" smtClean="0"/>
              <a:t>Na</a:t>
            </a:r>
            <a:r>
              <a:rPr lang="tr-TR" dirty="0" smtClean="0"/>
              <a:t>, 111mmol/L </a:t>
            </a:r>
            <a:r>
              <a:rPr lang="tr-TR" dirty="0" err="1" smtClean="0"/>
              <a:t>glucose</a:t>
            </a:r>
            <a:r>
              <a:rPr lang="tr-TR" dirty="0" smtClean="0"/>
              <a:t>, total </a:t>
            </a:r>
            <a:r>
              <a:rPr lang="tr-TR" dirty="0" err="1" smtClean="0"/>
              <a:t>osmolality</a:t>
            </a:r>
            <a:r>
              <a:rPr lang="tr-TR" dirty="0" smtClean="0"/>
              <a:t> 311mmol/L)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studies</a:t>
            </a:r>
            <a:r>
              <a:rPr lang="tr-TR" dirty="0" smtClean="0"/>
              <a:t> </a:t>
            </a:r>
            <a:r>
              <a:rPr lang="tr-TR" dirty="0" err="1" smtClean="0"/>
              <a:t>compared</a:t>
            </a:r>
            <a:r>
              <a:rPr lang="tr-TR" dirty="0" smtClean="0"/>
              <a:t> standart ORS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osmolality</a:t>
            </a:r>
            <a:r>
              <a:rPr lang="tr-TR" dirty="0" smtClean="0"/>
              <a:t> ORS (</a:t>
            </a:r>
            <a:r>
              <a:rPr lang="tr-TR" dirty="0" err="1" smtClean="0"/>
              <a:t>rORS</a:t>
            </a:r>
            <a:r>
              <a:rPr lang="tr-TR" dirty="0" smtClean="0"/>
              <a:t>) (total </a:t>
            </a:r>
            <a:r>
              <a:rPr lang="tr-TR" dirty="0" err="1" smtClean="0"/>
              <a:t>osmolality</a:t>
            </a:r>
            <a:r>
              <a:rPr lang="tr-TR" dirty="0" smtClean="0"/>
              <a:t> 250 </a:t>
            </a:r>
            <a:r>
              <a:rPr lang="tr-TR" dirty="0" err="1" smtClean="0"/>
              <a:t>mmol</a:t>
            </a:r>
            <a:r>
              <a:rPr lang="tr-TR" dirty="0" smtClean="0"/>
              <a:t>/L)</a:t>
            </a:r>
          </a:p>
          <a:p>
            <a:r>
              <a:rPr lang="tr-TR" dirty="0" err="1" smtClean="0"/>
              <a:t>rORS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fewer</a:t>
            </a:r>
            <a:r>
              <a:rPr lang="tr-TR" dirty="0" smtClean="0"/>
              <a:t> </a:t>
            </a:r>
            <a:r>
              <a:rPr lang="tr-TR" dirty="0" err="1" smtClean="0"/>
              <a:t>unscheduled</a:t>
            </a:r>
            <a:r>
              <a:rPr lang="tr-TR" dirty="0" smtClean="0"/>
              <a:t> IV </a:t>
            </a:r>
            <a:r>
              <a:rPr lang="tr-TR" dirty="0" err="1" smtClean="0"/>
              <a:t>infusions</a:t>
            </a:r>
            <a:r>
              <a:rPr lang="tr-TR" dirty="0" smtClean="0"/>
              <a:t>,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stool</a:t>
            </a:r>
            <a:r>
              <a:rPr lang="tr-TR" dirty="0" smtClean="0"/>
              <a:t> </a:t>
            </a:r>
            <a:r>
              <a:rPr lang="tr-TR" dirty="0" err="1" smtClean="0"/>
              <a:t>output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vomiting</a:t>
            </a:r>
            <a:r>
              <a:rPr lang="tr-TR" dirty="0" smtClean="0"/>
              <a:t>. No </a:t>
            </a:r>
            <a:r>
              <a:rPr lang="tr-TR" dirty="0" err="1" smtClean="0"/>
              <a:t>additional</a:t>
            </a:r>
            <a:r>
              <a:rPr lang="tr-TR" dirty="0" smtClean="0"/>
              <a:t> risk of </a:t>
            </a:r>
            <a:r>
              <a:rPr lang="tr-TR" dirty="0" err="1" smtClean="0"/>
              <a:t>hyponatremia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WHO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recommends</a:t>
            </a:r>
            <a:r>
              <a:rPr lang="tr-TR" dirty="0" smtClean="0"/>
              <a:t> </a:t>
            </a:r>
            <a:r>
              <a:rPr lang="tr-TR" dirty="0" err="1" smtClean="0"/>
              <a:t>rORS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cholera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Mode</a:t>
            </a:r>
            <a:r>
              <a:rPr lang="tr-TR" dirty="0" smtClean="0"/>
              <a:t> of </a:t>
            </a:r>
            <a:r>
              <a:rPr lang="tr-TR" dirty="0" err="1" smtClean="0"/>
              <a:t>delivery</a:t>
            </a:r>
            <a:r>
              <a:rPr lang="tr-TR" dirty="0" smtClean="0"/>
              <a:t> of 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Giving</a:t>
            </a:r>
            <a:r>
              <a:rPr lang="tr-TR" dirty="0" smtClean="0"/>
              <a:t> ORS </a:t>
            </a:r>
            <a:r>
              <a:rPr lang="tr-TR" dirty="0" err="1" smtClean="0"/>
              <a:t>by</a:t>
            </a:r>
            <a:r>
              <a:rPr lang="tr-TR" dirty="0" smtClean="0"/>
              <a:t> a NG </a:t>
            </a:r>
            <a:r>
              <a:rPr lang="tr-TR" dirty="0" err="1" smtClean="0"/>
              <a:t>tube</a:t>
            </a:r>
            <a:r>
              <a:rPr lang="tr-TR" dirty="0" smtClean="0"/>
              <a:t> is </a:t>
            </a:r>
            <a:r>
              <a:rPr lang="tr-TR" dirty="0" err="1" smtClean="0"/>
              <a:t>increasingly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industrialized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endParaRPr lang="tr-TR" dirty="0" smtClean="0"/>
          </a:p>
          <a:p>
            <a:r>
              <a:rPr lang="tr-TR" dirty="0" smtClean="0"/>
              <a:t>NG </a:t>
            </a:r>
            <a:r>
              <a:rPr lang="tr-TR" dirty="0" err="1" smtClean="0"/>
              <a:t>tube</a:t>
            </a:r>
            <a:r>
              <a:rPr lang="tr-TR" dirty="0" smtClean="0"/>
              <a:t> </a:t>
            </a:r>
            <a:r>
              <a:rPr lang="tr-TR" dirty="0" err="1" smtClean="0"/>
              <a:t>feeds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advantage</a:t>
            </a:r>
            <a:r>
              <a:rPr lang="tr-TR" dirty="0" smtClean="0"/>
              <a:t> of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in </a:t>
            </a:r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refuses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drink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is </a:t>
            </a:r>
            <a:r>
              <a:rPr lang="tr-TR" dirty="0" err="1" smtClean="0"/>
              <a:t>vomiting</a:t>
            </a:r>
            <a:r>
              <a:rPr lang="tr-TR" dirty="0" smtClean="0"/>
              <a:t> </a:t>
            </a:r>
            <a:r>
              <a:rPr lang="tr-TR" dirty="0" err="1" smtClean="0"/>
              <a:t>frequently</a:t>
            </a:r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far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invasive</a:t>
            </a:r>
            <a:r>
              <a:rPr lang="tr-TR" dirty="0" smtClean="0"/>
              <a:t>, </a:t>
            </a:r>
            <a:r>
              <a:rPr lang="tr-TR" dirty="0" err="1" smtClean="0"/>
              <a:t>cheaper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traumatic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IV </a:t>
            </a:r>
            <a:r>
              <a:rPr lang="tr-TR" dirty="0" err="1" smtClean="0"/>
              <a:t>fluids</a:t>
            </a:r>
            <a:endParaRPr lang="tr-TR" dirty="0" smtClean="0"/>
          </a:p>
          <a:p>
            <a:r>
              <a:rPr lang="tr-TR" dirty="0" smtClean="0"/>
              <a:t>On the other hand they are more invasive then oral feeds, unpleasant and have not been shown to have any advantage over oral rehydration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Choice</a:t>
            </a:r>
            <a:r>
              <a:rPr lang="tr-TR" dirty="0" smtClean="0"/>
              <a:t> of IV </a:t>
            </a:r>
            <a:r>
              <a:rPr lang="tr-TR" dirty="0" err="1" smtClean="0"/>
              <a:t>fluids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industrialized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N/2 </a:t>
            </a:r>
            <a:r>
              <a:rPr lang="tr-TR" dirty="0" err="1" smtClean="0"/>
              <a:t>or</a:t>
            </a:r>
            <a:r>
              <a:rPr lang="tr-TR" dirty="0" smtClean="0"/>
              <a:t> N/4 </a:t>
            </a:r>
            <a:r>
              <a:rPr lang="tr-TR" dirty="0" err="1" smtClean="0"/>
              <a:t>saline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chosen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IV </a:t>
            </a:r>
            <a:r>
              <a:rPr lang="tr-TR" dirty="0" err="1" smtClean="0"/>
              <a:t>fluids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isotonic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</a:t>
            </a:r>
            <a:r>
              <a:rPr lang="tr-TR" dirty="0" err="1" smtClean="0"/>
              <a:t>dextrose</a:t>
            </a:r>
            <a:endParaRPr lang="tr-TR" dirty="0" smtClean="0"/>
          </a:p>
          <a:p>
            <a:r>
              <a:rPr lang="tr-TR" dirty="0" smtClean="0"/>
              <a:t>But as </a:t>
            </a:r>
            <a:r>
              <a:rPr lang="tr-TR" dirty="0" err="1" smtClean="0"/>
              <a:t>dextrose</a:t>
            </a:r>
            <a:r>
              <a:rPr lang="tr-TR" dirty="0" smtClean="0"/>
              <a:t> is </a:t>
            </a:r>
            <a:r>
              <a:rPr lang="tr-TR" dirty="0" err="1" smtClean="0"/>
              <a:t>rapidly</a:t>
            </a:r>
            <a:r>
              <a:rPr lang="tr-TR" dirty="0" smtClean="0"/>
              <a:t> </a:t>
            </a:r>
            <a:r>
              <a:rPr lang="tr-TR" dirty="0" err="1" smtClean="0"/>
              <a:t>metabolized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becomes</a:t>
            </a:r>
            <a:r>
              <a:rPr lang="tr-TR" dirty="0" smtClean="0"/>
              <a:t> </a:t>
            </a:r>
            <a:r>
              <a:rPr lang="tr-TR" dirty="0" err="1" smtClean="0"/>
              <a:t>rapidly</a:t>
            </a:r>
            <a:r>
              <a:rPr lang="tr-TR" dirty="0" smtClean="0"/>
              <a:t> </a:t>
            </a:r>
            <a:r>
              <a:rPr lang="tr-TR" dirty="0" err="1" smtClean="0"/>
              <a:t>hypotonic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Na</a:t>
            </a:r>
            <a:r>
              <a:rPr lang="tr-TR" dirty="0" smtClean="0"/>
              <a:t> </a:t>
            </a:r>
            <a:r>
              <a:rPr lang="tr-TR" dirty="0" err="1" smtClean="0"/>
              <a:t>fluids</a:t>
            </a:r>
            <a:r>
              <a:rPr lang="tr-TR" dirty="0" smtClean="0"/>
              <a:t> has </a:t>
            </a:r>
            <a:r>
              <a:rPr lang="tr-TR" dirty="0" err="1" smtClean="0"/>
              <a:t>recently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questioned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episodes</a:t>
            </a:r>
            <a:r>
              <a:rPr lang="tr-TR" dirty="0" smtClean="0"/>
              <a:t> of </a:t>
            </a:r>
            <a:r>
              <a:rPr lang="tr-TR" dirty="0" err="1" smtClean="0"/>
              <a:t>catastrophic</a:t>
            </a:r>
            <a:r>
              <a:rPr lang="tr-TR" dirty="0" smtClean="0"/>
              <a:t> </a:t>
            </a:r>
            <a:r>
              <a:rPr lang="tr-TR" dirty="0" err="1" smtClean="0"/>
              <a:t>hyponatremia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IV </a:t>
            </a:r>
            <a:r>
              <a:rPr lang="tr-TR" dirty="0" err="1" smtClean="0"/>
              <a:t>rehydration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AGE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Choice</a:t>
            </a:r>
            <a:r>
              <a:rPr lang="tr-TR" dirty="0" smtClean="0"/>
              <a:t> of IV </a:t>
            </a:r>
            <a:r>
              <a:rPr lang="tr-TR" dirty="0" err="1" smtClean="0"/>
              <a:t>fluids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Hyponatremia</a:t>
            </a:r>
            <a:r>
              <a:rPr lang="tr-TR" dirty="0" smtClean="0"/>
              <a:t> is </a:t>
            </a:r>
            <a:r>
              <a:rPr lang="tr-TR" dirty="0" err="1" smtClean="0"/>
              <a:t>particularly</a:t>
            </a:r>
            <a:r>
              <a:rPr lang="tr-TR" dirty="0" smtClean="0"/>
              <a:t> </a:t>
            </a:r>
            <a:r>
              <a:rPr lang="tr-TR" dirty="0" err="1" smtClean="0"/>
              <a:t>likely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in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concurrently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syndrome</a:t>
            </a:r>
            <a:r>
              <a:rPr lang="tr-TR" dirty="0" smtClean="0"/>
              <a:t> of </a:t>
            </a:r>
            <a:r>
              <a:rPr lang="tr-TR" dirty="0" err="1" smtClean="0"/>
              <a:t>inappropriate</a:t>
            </a:r>
            <a:r>
              <a:rPr lang="tr-TR" dirty="0" smtClean="0"/>
              <a:t> ADH </a:t>
            </a:r>
            <a:r>
              <a:rPr lang="tr-TR" dirty="0" err="1" smtClean="0"/>
              <a:t>secretion</a:t>
            </a:r>
            <a:r>
              <a:rPr lang="tr-TR" dirty="0" smtClean="0"/>
              <a:t> (SIADH)</a:t>
            </a:r>
          </a:p>
          <a:p>
            <a:r>
              <a:rPr lang="tr-TR" dirty="0" err="1" smtClean="0"/>
              <a:t>Dehydration</a:t>
            </a:r>
            <a:r>
              <a:rPr lang="tr-TR" dirty="0" smtClean="0"/>
              <a:t>, </a:t>
            </a:r>
            <a:r>
              <a:rPr lang="tr-TR" dirty="0" err="1" smtClean="0"/>
              <a:t>vomiting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stress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 of SIADH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occur</a:t>
            </a:r>
            <a:r>
              <a:rPr lang="tr-TR" dirty="0" smtClean="0"/>
              <a:t> </a:t>
            </a:r>
            <a:r>
              <a:rPr lang="tr-TR" dirty="0" err="1" smtClean="0"/>
              <a:t>commonly</a:t>
            </a:r>
            <a:r>
              <a:rPr lang="tr-TR" dirty="0" smtClean="0"/>
              <a:t> in AGE</a:t>
            </a:r>
          </a:p>
          <a:p>
            <a:r>
              <a:rPr lang="tr-TR" dirty="0" err="1" smtClean="0"/>
              <a:t>Investigations</a:t>
            </a:r>
            <a:r>
              <a:rPr lang="tr-TR" dirty="0" smtClean="0"/>
              <a:t> </a:t>
            </a:r>
            <a:r>
              <a:rPr lang="tr-TR" dirty="0" err="1" smtClean="0"/>
              <a:t>showed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resuscitation</a:t>
            </a:r>
            <a:r>
              <a:rPr lang="tr-TR" dirty="0" smtClean="0"/>
              <a:t> of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severe GE </a:t>
            </a:r>
            <a:r>
              <a:rPr lang="tr-TR" dirty="0" err="1" smtClean="0"/>
              <a:t>using</a:t>
            </a:r>
            <a:r>
              <a:rPr lang="tr-TR" dirty="0" smtClean="0"/>
              <a:t> IV </a:t>
            </a:r>
            <a:r>
              <a:rPr lang="tr-TR" dirty="0" err="1" smtClean="0"/>
              <a:t>fluids</a:t>
            </a:r>
            <a:r>
              <a:rPr lang="tr-TR" dirty="0" smtClean="0"/>
              <a:t>, normal </a:t>
            </a:r>
            <a:r>
              <a:rPr lang="tr-TR" dirty="0" err="1" smtClean="0"/>
              <a:t>saline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dextrose</a:t>
            </a:r>
            <a:r>
              <a:rPr lang="tr-TR" dirty="0" smtClean="0"/>
              <a:t> is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routinely</a:t>
            </a: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AGE</a:t>
            </a:r>
          </a:p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episodes</a:t>
            </a:r>
            <a:r>
              <a:rPr lang="tr-TR" dirty="0" smtClean="0"/>
              <a:t> of AGE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viruses</a:t>
            </a:r>
            <a:endParaRPr lang="tr-TR" dirty="0" smtClean="0"/>
          </a:p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episodes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self-</a:t>
            </a:r>
            <a:r>
              <a:rPr lang="tr-TR" dirty="0" err="1" smtClean="0"/>
              <a:t>limiting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is </a:t>
            </a:r>
            <a:r>
              <a:rPr lang="tr-TR" dirty="0" err="1" smtClean="0"/>
              <a:t>likely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select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 smtClean="0"/>
          </a:p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motility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overgrowth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thus</a:t>
            </a:r>
            <a:r>
              <a:rPr lang="tr-TR" dirty="0" smtClean="0"/>
              <a:t> </a:t>
            </a:r>
            <a:r>
              <a:rPr lang="tr-TR" dirty="0" err="1" smtClean="0"/>
              <a:t>worsen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Antiemetics</a:t>
            </a:r>
            <a:r>
              <a:rPr lang="tr-TR" dirty="0" smtClean="0"/>
              <a:t> in 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46309"/>
            <a:ext cx="8229600" cy="4525963"/>
          </a:xfrm>
        </p:spPr>
        <p:txBody>
          <a:bodyPr/>
          <a:lstStyle/>
          <a:p>
            <a:r>
              <a:rPr lang="tr-TR" dirty="0" err="1" smtClean="0"/>
              <a:t>Ondansetron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metoclopramide</a:t>
            </a:r>
            <a:r>
              <a:rPr lang="tr-TR" dirty="0" smtClean="0"/>
              <a:t> 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episodes</a:t>
            </a:r>
            <a:r>
              <a:rPr lang="tr-TR" dirty="0" smtClean="0"/>
              <a:t> of </a:t>
            </a:r>
            <a:r>
              <a:rPr lang="tr-TR" dirty="0" err="1" smtClean="0"/>
              <a:t>vomiting</a:t>
            </a:r>
            <a:r>
              <a:rPr lang="tr-TR" dirty="0" smtClean="0"/>
              <a:t> in AGE in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compared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placebo</a:t>
            </a:r>
            <a:r>
              <a:rPr lang="tr-TR" dirty="0" smtClean="0"/>
              <a:t> but </a:t>
            </a:r>
            <a:r>
              <a:rPr lang="tr-TR" dirty="0" err="1" smtClean="0"/>
              <a:t>increases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 of </a:t>
            </a:r>
            <a:r>
              <a:rPr lang="tr-TR" dirty="0" err="1" smtClean="0"/>
              <a:t>diarrhea</a:t>
            </a:r>
            <a:endParaRPr lang="tr-TR" dirty="0" smtClean="0"/>
          </a:p>
          <a:p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antiemetics</a:t>
            </a:r>
            <a:r>
              <a:rPr lang="tr-TR" dirty="0" smtClean="0"/>
              <a:t> is not </a:t>
            </a:r>
            <a:r>
              <a:rPr lang="tr-TR" dirty="0" err="1" smtClean="0"/>
              <a:t>recommended</a:t>
            </a:r>
            <a:r>
              <a:rPr lang="tr-TR" dirty="0" smtClean="0"/>
              <a:t> in </a:t>
            </a:r>
            <a:r>
              <a:rPr lang="tr-TR" dirty="0" err="1" smtClean="0"/>
              <a:t>childhood</a:t>
            </a:r>
            <a:r>
              <a:rPr lang="tr-TR" dirty="0" smtClean="0"/>
              <a:t> AGE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hallmark</a:t>
            </a:r>
            <a:r>
              <a:rPr lang="tr-TR" dirty="0" smtClean="0"/>
              <a:t> is </a:t>
            </a:r>
            <a:r>
              <a:rPr lang="tr-TR" dirty="0" err="1" smtClean="0"/>
              <a:t>diarrhea</a:t>
            </a:r>
            <a:endParaRPr lang="tr-TR" dirty="0" smtClean="0"/>
          </a:p>
          <a:p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bowel</a:t>
            </a:r>
            <a:r>
              <a:rPr lang="tr-TR" dirty="0" smtClean="0"/>
              <a:t> </a:t>
            </a:r>
            <a:r>
              <a:rPr lang="tr-TR" dirty="0" err="1" smtClean="0"/>
              <a:t>habit</a:t>
            </a:r>
            <a:r>
              <a:rPr lang="tr-TR" dirty="0" smtClean="0"/>
              <a:t> </a:t>
            </a:r>
            <a:r>
              <a:rPr lang="tr-TR" dirty="0" err="1" smtClean="0"/>
              <a:t>resulting</a:t>
            </a:r>
            <a:r>
              <a:rPr lang="tr-TR" dirty="0" smtClean="0"/>
              <a:t> in </a:t>
            </a:r>
            <a:r>
              <a:rPr lang="tr-TR" dirty="0" err="1" smtClean="0"/>
              <a:t>substantially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frequent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looser</a:t>
            </a:r>
            <a:r>
              <a:rPr lang="tr-TR" dirty="0" smtClean="0"/>
              <a:t> </a:t>
            </a:r>
            <a:r>
              <a:rPr lang="tr-TR" dirty="0" err="1" smtClean="0"/>
              <a:t>stools</a:t>
            </a:r>
            <a:endParaRPr lang="tr-TR" dirty="0" smtClean="0"/>
          </a:p>
          <a:p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vomiting</a:t>
            </a:r>
            <a:endParaRPr lang="tr-TR" dirty="0" smtClean="0"/>
          </a:p>
          <a:p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suggestions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vomiting</a:t>
            </a:r>
            <a:r>
              <a:rPr lang="tr-TR" dirty="0" smtClean="0"/>
              <a:t> can be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presenting</a:t>
            </a:r>
            <a:r>
              <a:rPr lang="tr-TR" dirty="0" smtClean="0"/>
              <a:t> </a:t>
            </a:r>
            <a:r>
              <a:rPr lang="tr-TR" dirty="0" err="1" smtClean="0"/>
              <a:t>signs</a:t>
            </a:r>
            <a:r>
              <a:rPr lang="tr-TR" dirty="0" smtClean="0"/>
              <a:t> in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systemic</a:t>
            </a:r>
            <a:r>
              <a:rPr lang="tr-TR" dirty="0" smtClean="0"/>
              <a:t> </a:t>
            </a:r>
            <a:r>
              <a:rPr lang="tr-TR" dirty="0" err="1" smtClean="0"/>
              <a:t>sepsis</a:t>
            </a:r>
            <a:r>
              <a:rPr lang="tr-TR" dirty="0" smtClean="0"/>
              <a:t> e.g </a:t>
            </a:r>
            <a:r>
              <a:rPr lang="tr-TR" dirty="0" err="1" smtClean="0"/>
              <a:t>meningococcal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, </a:t>
            </a:r>
            <a:r>
              <a:rPr lang="tr-TR" dirty="0" err="1" smtClean="0"/>
              <a:t>septicemia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urinary</a:t>
            </a:r>
            <a:r>
              <a:rPr lang="tr-TR" dirty="0" smtClean="0"/>
              <a:t> </a:t>
            </a:r>
            <a:r>
              <a:rPr lang="tr-TR" dirty="0" err="1" smtClean="0"/>
              <a:t>tract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. </a:t>
            </a:r>
            <a:r>
              <a:rPr lang="tr-TR" dirty="0" err="1" smtClean="0"/>
              <a:t>Assess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carefully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child</a:t>
            </a:r>
            <a:r>
              <a:rPr lang="tr-TR" dirty="0" smtClean="0"/>
              <a:t> has </a:t>
            </a:r>
            <a:r>
              <a:rPr lang="tr-TR" dirty="0" err="1" smtClean="0"/>
              <a:t>vomiting</a:t>
            </a:r>
            <a:r>
              <a:rPr lang="tr-TR" dirty="0" smtClean="0"/>
              <a:t> </a:t>
            </a:r>
            <a:r>
              <a:rPr lang="tr-TR" dirty="0" err="1" smtClean="0"/>
              <a:t>alone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possibility</a:t>
            </a:r>
            <a:r>
              <a:rPr lang="tr-TR" dirty="0" smtClean="0"/>
              <a:t> of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diagnoses</a:t>
            </a:r>
            <a:r>
              <a:rPr lang="tr-TR" dirty="0" smtClean="0"/>
              <a:t> e.g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obstruction</a:t>
            </a:r>
            <a:r>
              <a:rPr lang="tr-TR" dirty="0" smtClean="0"/>
              <a:t>,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meningitis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Diet</a:t>
            </a:r>
            <a:r>
              <a:rPr lang="tr-TR" dirty="0" smtClean="0"/>
              <a:t> in AGE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widespread</a:t>
            </a:r>
            <a:r>
              <a:rPr lang="tr-TR" dirty="0" smtClean="0"/>
              <a:t> </a:t>
            </a:r>
            <a:r>
              <a:rPr lang="tr-TR" dirty="0" err="1" smtClean="0"/>
              <a:t>consensus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breast</a:t>
            </a:r>
            <a:r>
              <a:rPr lang="tr-TR" dirty="0" smtClean="0"/>
              <a:t>-fed </a:t>
            </a:r>
            <a:r>
              <a:rPr lang="tr-TR" dirty="0" err="1" smtClean="0"/>
              <a:t>babies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dehydration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AGE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rehydrated</a:t>
            </a:r>
            <a:r>
              <a:rPr lang="tr-TR" dirty="0" smtClean="0"/>
              <a:t> </a:t>
            </a:r>
            <a:r>
              <a:rPr lang="tr-TR" dirty="0" err="1" smtClean="0"/>
              <a:t>orally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IV but </a:t>
            </a:r>
            <a:r>
              <a:rPr lang="tr-TR" dirty="0" err="1" smtClean="0"/>
              <a:t>continue</a:t>
            </a:r>
            <a:r>
              <a:rPr lang="tr-TR" dirty="0" smtClean="0"/>
              <a:t> </a:t>
            </a:r>
            <a:r>
              <a:rPr lang="tr-TR" dirty="0" err="1" smtClean="0"/>
              <a:t>breast</a:t>
            </a:r>
            <a:r>
              <a:rPr lang="tr-TR" dirty="0" smtClean="0"/>
              <a:t> </a:t>
            </a:r>
            <a:r>
              <a:rPr lang="tr-TR" dirty="0" err="1" smtClean="0"/>
              <a:t>feeding</a:t>
            </a:r>
            <a:endParaRPr lang="tr-TR" dirty="0" smtClean="0"/>
          </a:p>
          <a:p>
            <a:r>
              <a:rPr lang="tr-TR" dirty="0" err="1" smtClean="0"/>
              <a:t>Breast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as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lactose</a:t>
            </a:r>
            <a:r>
              <a:rPr lang="tr-TR" dirty="0" smtClean="0"/>
              <a:t> as </a:t>
            </a:r>
            <a:r>
              <a:rPr lang="tr-TR" dirty="0" err="1" smtClean="0"/>
              <a:t>formula</a:t>
            </a:r>
            <a:r>
              <a:rPr lang="tr-TR" dirty="0" smtClean="0"/>
              <a:t> </a:t>
            </a:r>
            <a:r>
              <a:rPr lang="tr-TR" dirty="0" err="1" smtClean="0"/>
              <a:t>feeds</a:t>
            </a:r>
            <a:r>
              <a:rPr lang="tr-TR" dirty="0" smtClean="0"/>
              <a:t>. </a:t>
            </a:r>
            <a:r>
              <a:rPr lang="tr-TR" dirty="0" err="1" smtClean="0"/>
              <a:t>Despite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,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advocate</a:t>
            </a:r>
            <a:r>
              <a:rPr lang="tr-TR" dirty="0" smtClean="0"/>
              <a:t> </a:t>
            </a:r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lactose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lactose</a:t>
            </a:r>
            <a:r>
              <a:rPr lang="tr-TR" dirty="0" smtClean="0"/>
              <a:t>-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formulas</a:t>
            </a:r>
            <a:r>
              <a:rPr lang="tr-TR" dirty="0" smtClean="0"/>
              <a:t>, </a:t>
            </a:r>
            <a:r>
              <a:rPr lang="tr-TR" dirty="0" err="1" smtClean="0"/>
              <a:t>supposedly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risk of </a:t>
            </a:r>
            <a:r>
              <a:rPr lang="tr-TR" dirty="0" err="1" smtClean="0"/>
              <a:t>lactose</a:t>
            </a:r>
            <a:r>
              <a:rPr lang="tr-TR" dirty="0" smtClean="0"/>
              <a:t> </a:t>
            </a:r>
            <a:r>
              <a:rPr lang="tr-TR" dirty="0" err="1" smtClean="0"/>
              <a:t>intolerance</a:t>
            </a:r>
            <a:r>
              <a:rPr lang="tr-TR" dirty="0" smtClean="0"/>
              <a:t> </a:t>
            </a:r>
            <a:r>
              <a:rPr lang="tr-TR" dirty="0" err="1" smtClean="0"/>
              <a:t>secondary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AGE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Diet</a:t>
            </a:r>
            <a:r>
              <a:rPr lang="tr-TR" dirty="0" smtClean="0"/>
              <a:t> in AGE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 meta analysis of 29 trials (2215 patients) found no advantage of lactose-free formulas over lactose-containing formulas for the majority of infants, although infants with malnutrition or severe dehydration recovered more quickly when given lactose-free formula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2400" i="1" dirty="0" smtClean="0"/>
              <a:t>Brown KH, </a:t>
            </a:r>
            <a:r>
              <a:rPr lang="tr-TR" sz="2400" i="1" dirty="0" err="1" smtClean="0"/>
              <a:t>Peerson</a:t>
            </a:r>
            <a:r>
              <a:rPr lang="tr-TR" sz="2400" i="1" dirty="0" smtClean="0"/>
              <a:t> JM et al. </a:t>
            </a:r>
            <a:r>
              <a:rPr lang="tr-TR" sz="2400" i="1" dirty="0" err="1" smtClean="0"/>
              <a:t>Pediatrics</a:t>
            </a:r>
            <a:r>
              <a:rPr lang="tr-TR" sz="2400" i="1" dirty="0" smtClean="0"/>
              <a:t> 1994;93:17-2</a:t>
            </a:r>
          </a:p>
          <a:p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diluted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in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recovering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AGE is not </a:t>
            </a:r>
            <a:r>
              <a:rPr lang="tr-TR" dirty="0" err="1" smtClean="0"/>
              <a:t>recommended</a:t>
            </a:r>
            <a:r>
              <a:rPr lang="tr-TR" dirty="0" smtClean="0"/>
              <a:t>  </a:t>
            </a:r>
            <a:r>
              <a:rPr lang="tr-TR" dirty="0" err="1" smtClean="0"/>
              <a:t>because</a:t>
            </a:r>
            <a:r>
              <a:rPr lang="tr-TR" dirty="0" smtClean="0"/>
              <a:t> it is </a:t>
            </a:r>
            <a:r>
              <a:rPr lang="tr-TR" dirty="0" err="1" smtClean="0"/>
              <a:t>unnecessary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prolongs</a:t>
            </a:r>
            <a:r>
              <a:rPr lang="tr-TR" dirty="0" smtClean="0"/>
              <a:t> </a:t>
            </a:r>
            <a:r>
              <a:rPr lang="tr-TR" dirty="0" err="1" smtClean="0"/>
              <a:t>symptoms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delays</a:t>
            </a:r>
            <a:r>
              <a:rPr lang="tr-TR" dirty="0" smtClean="0"/>
              <a:t> </a:t>
            </a:r>
            <a:r>
              <a:rPr lang="tr-TR" dirty="0" err="1" smtClean="0"/>
              <a:t>nutritional</a:t>
            </a:r>
            <a:r>
              <a:rPr lang="tr-TR" dirty="0" smtClean="0"/>
              <a:t> </a:t>
            </a:r>
            <a:r>
              <a:rPr lang="tr-TR" dirty="0" err="1" smtClean="0"/>
              <a:t>recovery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Diet</a:t>
            </a:r>
            <a:r>
              <a:rPr lang="tr-TR" dirty="0" smtClean="0"/>
              <a:t> in AGE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17747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Formulas</a:t>
            </a:r>
            <a:r>
              <a:rPr lang="tr-TR" dirty="0" smtClean="0"/>
              <a:t> </a:t>
            </a:r>
            <a:r>
              <a:rPr lang="tr-TR" dirty="0" err="1" smtClean="0"/>
              <a:t>containing</a:t>
            </a:r>
            <a:r>
              <a:rPr lang="tr-TR" dirty="0" smtClean="0"/>
              <a:t> soy fiber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reported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liquid</a:t>
            </a:r>
            <a:r>
              <a:rPr lang="tr-TR" dirty="0" smtClean="0"/>
              <a:t> </a:t>
            </a:r>
            <a:r>
              <a:rPr lang="tr-TR" dirty="0" err="1" smtClean="0"/>
              <a:t>stools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changing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stool</a:t>
            </a:r>
            <a:r>
              <a:rPr lang="tr-TR" dirty="0" smtClean="0"/>
              <a:t> </a:t>
            </a:r>
            <a:r>
              <a:rPr lang="tr-TR" dirty="0" err="1" smtClean="0"/>
              <a:t>output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diaper</a:t>
            </a:r>
            <a:r>
              <a:rPr lang="tr-TR" dirty="0" smtClean="0"/>
              <a:t> </a:t>
            </a:r>
            <a:r>
              <a:rPr lang="tr-TR" dirty="0" err="1" smtClean="0"/>
              <a:t>rash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encourage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resumption</a:t>
            </a:r>
            <a:r>
              <a:rPr lang="tr-TR" dirty="0" smtClean="0"/>
              <a:t> of normal </a:t>
            </a:r>
            <a:r>
              <a:rPr lang="tr-TR" dirty="0" err="1" smtClean="0"/>
              <a:t>diet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benefits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probably</a:t>
            </a:r>
            <a:r>
              <a:rPr lang="tr-TR" dirty="0" smtClean="0"/>
              <a:t> </a:t>
            </a:r>
            <a:r>
              <a:rPr lang="tr-TR" dirty="0" err="1" smtClean="0"/>
              <a:t>insufficient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merit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as a </a:t>
            </a:r>
            <a:r>
              <a:rPr lang="tr-TR" dirty="0" err="1" smtClean="0"/>
              <a:t>standard</a:t>
            </a:r>
            <a:r>
              <a:rPr lang="tr-TR" dirty="0" smtClean="0"/>
              <a:t> of </a:t>
            </a:r>
            <a:r>
              <a:rPr lang="tr-TR" dirty="0" err="1" smtClean="0"/>
              <a:t>care</a:t>
            </a:r>
            <a:endParaRPr lang="tr-T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Diet</a:t>
            </a:r>
            <a:r>
              <a:rPr lang="tr-TR" dirty="0" smtClean="0"/>
              <a:t> in AGE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46309"/>
            <a:ext cx="8229600" cy="4525963"/>
          </a:xfrm>
        </p:spPr>
        <p:txBody>
          <a:bodyPr/>
          <a:lstStyle/>
          <a:p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receiving</a:t>
            </a:r>
            <a:r>
              <a:rPr lang="tr-TR" dirty="0" smtClean="0"/>
              <a:t> </a:t>
            </a:r>
            <a:r>
              <a:rPr lang="tr-TR" dirty="0" err="1" smtClean="0"/>
              <a:t>semisolid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solid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continue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receive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usual</a:t>
            </a:r>
            <a:r>
              <a:rPr lang="tr-TR" dirty="0" smtClean="0"/>
              <a:t> </a:t>
            </a:r>
            <a:r>
              <a:rPr lang="tr-TR" dirty="0" err="1" smtClean="0"/>
              <a:t>diet</a:t>
            </a:r>
            <a:r>
              <a:rPr lang="tr-TR" dirty="0" smtClean="0"/>
              <a:t>. </a:t>
            </a:r>
            <a:r>
              <a:rPr lang="tr-TR" dirty="0" err="1" smtClean="0"/>
              <a:t>Routinely</a:t>
            </a:r>
            <a:r>
              <a:rPr lang="tr-TR" dirty="0" smtClean="0"/>
              <a:t> </a:t>
            </a:r>
            <a:r>
              <a:rPr lang="tr-TR" dirty="0" err="1" smtClean="0"/>
              <a:t>witholding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is </a:t>
            </a:r>
            <a:r>
              <a:rPr lang="tr-TR" dirty="0" err="1" smtClean="0"/>
              <a:t>inappropriate</a:t>
            </a:r>
            <a:r>
              <a:rPr lang="tr-TR" dirty="0" smtClean="0"/>
              <a:t>.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feeding</a:t>
            </a:r>
            <a:r>
              <a:rPr lang="tr-TR" dirty="0" smtClean="0"/>
              <a:t> 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 in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permeability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, 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 of </a:t>
            </a:r>
            <a:r>
              <a:rPr lang="tr-TR" dirty="0" err="1" smtClean="0"/>
              <a:t>illness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improves</a:t>
            </a:r>
            <a:r>
              <a:rPr lang="tr-TR" dirty="0" smtClean="0"/>
              <a:t> </a:t>
            </a:r>
            <a:r>
              <a:rPr lang="tr-TR" dirty="0" err="1" smtClean="0"/>
              <a:t>nutrition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Zinc</a:t>
            </a:r>
            <a:r>
              <a:rPr lang="tr-TR" dirty="0" smtClean="0"/>
              <a:t> in </a:t>
            </a:r>
            <a:r>
              <a:rPr lang="tr-TR" dirty="0" err="1" smtClean="0"/>
              <a:t>diarrheal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Severe </a:t>
            </a:r>
            <a:r>
              <a:rPr lang="tr-TR" dirty="0" err="1" smtClean="0"/>
              <a:t>zinc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 is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r>
              <a:rPr lang="tr-TR" dirty="0" smtClean="0"/>
              <a:t> (</a:t>
            </a:r>
            <a:r>
              <a:rPr lang="tr-TR" dirty="0" err="1" smtClean="0"/>
              <a:t>acrodermatitis</a:t>
            </a:r>
            <a:r>
              <a:rPr lang="tr-TR" dirty="0" smtClean="0"/>
              <a:t> </a:t>
            </a:r>
            <a:r>
              <a:rPr lang="tr-TR" dirty="0" err="1" smtClean="0"/>
              <a:t>enteropathica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, </a:t>
            </a:r>
            <a:r>
              <a:rPr lang="tr-TR" dirty="0" err="1" smtClean="0"/>
              <a:t>prophylactic</a:t>
            </a:r>
            <a:r>
              <a:rPr lang="tr-TR" dirty="0" smtClean="0"/>
              <a:t> </a:t>
            </a:r>
            <a:r>
              <a:rPr lang="tr-TR" dirty="0" err="1" smtClean="0"/>
              <a:t>dietary</a:t>
            </a:r>
            <a:r>
              <a:rPr lang="tr-TR" dirty="0" smtClean="0"/>
              <a:t> oral </a:t>
            </a:r>
            <a:r>
              <a:rPr lang="tr-TR" dirty="0" err="1" smtClean="0"/>
              <a:t>zinc</a:t>
            </a:r>
            <a:r>
              <a:rPr lang="tr-TR" dirty="0" smtClean="0"/>
              <a:t> </a:t>
            </a:r>
            <a:r>
              <a:rPr lang="tr-TR" dirty="0" err="1" smtClean="0"/>
              <a:t>supplementation</a:t>
            </a:r>
            <a:r>
              <a:rPr lang="tr-TR" dirty="0" smtClean="0"/>
              <a:t> 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severity</a:t>
            </a:r>
            <a:r>
              <a:rPr lang="tr-TR" dirty="0" smtClean="0"/>
              <a:t> of </a:t>
            </a:r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diarrheal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in </a:t>
            </a:r>
            <a:r>
              <a:rPr lang="tr-TR" dirty="0" err="1" smtClean="0"/>
              <a:t>childhood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WHO </a:t>
            </a:r>
            <a:r>
              <a:rPr lang="tr-TR" dirty="0" err="1" smtClean="0"/>
              <a:t>recommends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oral </a:t>
            </a:r>
            <a:r>
              <a:rPr lang="tr-TR" dirty="0" err="1" smtClean="0"/>
              <a:t>zinc</a:t>
            </a:r>
            <a:r>
              <a:rPr lang="tr-TR" dirty="0" smtClean="0"/>
              <a:t> is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in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onset</a:t>
            </a:r>
            <a:r>
              <a:rPr lang="tr-TR" dirty="0" smtClean="0"/>
              <a:t> of </a:t>
            </a:r>
            <a:r>
              <a:rPr lang="tr-TR" smtClean="0"/>
              <a:t>diarrhea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Probiotics</a:t>
            </a:r>
            <a:r>
              <a:rPr lang="tr-TR" dirty="0" smtClean="0"/>
              <a:t> in 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Probiotics are live microorganisms in fermented foods or components of microbial cells that have a beneficial effect on the health and well-being of the host</a:t>
            </a:r>
          </a:p>
          <a:p>
            <a:r>
              <a:rPr lang="tr-TR" dirty="0" smtClean="0"/>
              <a:t>No </a:t>
            </a:r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probiotics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reported</a:t>
            </a:r>
            <a:r>
              <a:rPr lang="tr-TR" dirty="0" smtClean="0"/>
              <a:t> in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, but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reported</a:t>
            </a:r>
            <a:r>
              <a:rPr lang="tr-TR" dirty="0" smtClean="0"/>
              <a:t> in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impaired</a:t>
            </a:r>
            <a:r>
              <a:rPr lang="tr-TR" dirty="0" smtClean="0"/>
              <a:t> </a:t>
            </a:r>
            <a:r>
              <a:rPr lang="tr-TR" dirty="0" err="1" smtClean="0"/>
              <a:t>immune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systematic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, </a:t>
            </a:r>
            <a:r>
              <a:rPr lang="tr-TR" dirty="0" err="1" smtClean="0"/>
              <a:t>probiotics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risk of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lasting</a:t>
            </a:r>
            <a:r>
              <a:rPr lang="tr-TR" dirty="0" smtClean="0"/>
              <a:t> 3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60%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 of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18 </a:t>
            </a:r>
            <a:r>
              <a:rPr lang="tr-TR" dirty="0" err="1" smtClean="0"/>
              <a:t>hrs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 smtClean="0"/>
              <a:t>cochrane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 on  1917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pediatric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r>
              <a:rPr lang="tr-TR" dirty="0" smtClean="0"/>
              <a:t> </a:t>
            </a:r>
            <a:r>
              <a:rPr lang="tr-TR" dirty="0" err="1" smtClean="0"/>
              <a:t>showed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probiotics</a:t>
            </a:r>
            <a:r>
              <a:rPr lang="tr-TR" dirty="0" smtClean="0"/>
              <a:t>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risk of </a:t>
            </a:r>
            <a:r>
              <a:rPr lang="tr-TR" dirty="0" err="1" smtClean="0"/>
              <a:t>diarrhea</a:t>
            </a:r>
            <a:r>
              <a:rPr lang="tr-TR" dirty="0" smtClean="0"/>
              <a:t> at 3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34%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main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 of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30.5 </a:t>
            </a:r>
            <a:r>
              <a:rPr lang="tr-TR" dirty="0" err="1" smtClean="0"/>
              <a:t>hrs</a:t>
            </a:r>
            <a:endParaRPr lang="tr-TR" dirty="0" smtClean="0"/>
          </a:p>
          <a:p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variability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probiotics</a:t>
            </a:r>
            <a:r>
              <a:rPr lang="tr-TR" dirty="0" smtClean="0"/>
              <a:t>, </a:t>
            </a: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is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optimal </a:t>
            </a:r>
            <a:r>
              <a:rPr lang="tr-TR" dirty="0" err="1" smtClean="0"/>
              <a:t>type</a:t>
            </a:r>
            <a:r>
              <a:rPr lang="tr-TR" dirty="0" smtClean="0"/>
              <a:t>, </a:t>
            </a:r>
            <a:r>
              <a:rPr lang="tr-TR" dirty="0" err="1" smtClean="0"/>
              <a:t>dosage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regimen</a:t>
            </a:r>
            <a:endParaRPr lang="tr-TR" dirty="0" smtClean="0"/>
          </a:p>
          <a:p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routine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is not </a:t>
            </a:r>
            <a:r>
              <a:rPr lang="tr-TR" dirty="0" err="1" smtClean="0"/>
              <a:t>recommended</a:t>
            </a:r>
            <a:r>
              <a:rPr lang="tr-TR" dirty="0" smtClean="0"/>
              <a:t> in AGE in </a:t>
            </a:r>
            <a:r>
              <a:rPr lang="tr-TR" dirty="0" err="1" smtClean="0"/>
              <a:t>children</a:t>
            </a:r>
            <a:r>
              <a:rPr lang="tr-TR" dirty="0" smtClean="0"/>
              <a:t> but it is </a:t>
            </a:r>
            <a:r>
              <a:rPr lang="tr-TR" dirty="0" err="1" smtClean="0"/>
              <a:t>likely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benefit</a:t>
            </a:r>
            <a:r>
              <a:rPr lang="tr-TR" dirty="0" smtClean="0"/>
              <a:t> </a:t>
            </a:r>
            <a:r>
              <a:rPr lang="tr-TR" dirty="0" err="1" smtClean="0"/>
              <a:t>outweighs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harm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Probiotics</a:t>
            </a:r>
            <a:r>
              <a:rPr lang="tr-TR" dirty="0" smtClean="0"/>
              <a:t> in AGE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 no </a:t>
            </a:r>
            <a:r>
              <a:rPr lang="tr-TR" dirty="0" err="1" smtClean="0"/>
              <a:t>pathogen</a:t>
            </a:r>
            <a:r>
              <a:rPr lang="tr-TR" dirty="0" smtClean="0"/>
              <a:t> is </a:t>
            </a:r>
            <a:r>
              <a:rPr lang="tr-TR" dirty="0" err="1" smtClean="0"/>
              <a:t>identified</a:t>
            </a:r>
            <a:endParaRPr lang="tr-TR" dirty="0" smtClean="0"/>
          </a:p>
          <a:p>
            <a:r>
              <a:rPr lang="tr-TR" dirty="0" err="1" smtClean="0"/>
              <a:t>Toxin</a:t>
            </a:r>
            <a:r>
              <a:rPr lang="tr-TR" dirty="0" smtClean="0"/>
              <a:t> </a:t>
            </a:r>
            <a:r>
              <a:rPr lang="tr-TR" dirty="0" err="1" smtClean="0"/>
              <a:t>producing</a:t>
            </a:r>
            <a:r>
              <a:rPr lang="tr-TR" dirty="0" smtClean="0"/>
              <a:t> C. </a:t>
            </a:r>
            <a:r>
              <a:rPr lang="tr-TR" dirty="0" err="1" smtClean="0"/>
              <a:t>difficile</a:t>
            </a:r>
            <a:r>
              <a:rPr lang="tr-TR" dirty="0" smtClean="0"/>
              <a:t> is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minority</a:t>
            </a:r>
            <a:endParaRPr lang="tr-TR" dirty="0" smtClean="0"/>
          </a:p>
          <a:p>
            <a:r>
              <a:rPr lang="tr-TR" dirty="0" err="1" smtClean="0"/>
              <a:t>Stopping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relieves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problem</a:t>
            </a:r>
          </a:p>
          <a:p>
            <a:r>
              <a:rPr lang="tr-TR" dirty="0" err="1" smtClean="0"/>
              <a:t>Dietary</a:t>
            </a:r>
            <a:r>
              <a:rPr lang="tr-TR" dirty="0" smtClean="0"/>
              <a:t> </a:t>
            </a:r>
            <a:r>
              <a:rPr lang="tr-TR" dirty="0" err="1" smtClean="0"/>
              <a:t>manipulation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help</a:t>
            </a:r>
            <a:endParaRPr lang="tr-TR" dirty="0" smtClean="0"/>
          </a:p>
          <a:p>
            <a:r>
              <a:rPr lang="tr-TR" dirty="0" smtClean="0"/>
              <a:t>If it is not possible to stop the antibiotic, it is recommended to change to a regimen less likely to cause diarrhea</a:t>
            </a:r>
          </a:p>
          <a:p>
            <a:r>
              <a:rPr lang="tr-TR" dirty="0" err="1" smtClean="0"/>
              <a:t>Amoxicillin</a:t>
            </a:r>
            <a:r>
              <a:rPr lang="tr-TR" dirty="0" smtClean="0"/>
              <a:t>, </a:t>
            </a:r>
            <a:r>
              <a:rPr lang="tr-TR" dirty="0" err="1" smtClean="0"/>
              <a:t>broad</a:t>
            </a:r>
            <a:r>
              <a:rPr lang="tr-TR" dirty="0" smtClean="0"/>
              <a:t>-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cephalosporins</a:t>
            </a:r>
            <a:r>
              <a:rPr lang="tr-TR" dirty="0" smtClean="0"/>
              <a:t>, </a:t>
            </a:r>
            <a:r>
              <a:rPr lang="tr-TR" dirty="0" err="1" smtClean="0"/>
              <a:t>quinolones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commonly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 smtClean="0"/>
          </a:p>
          <a:p>
            <a:r>
              <a:rPr lang="tr-TR" dirty="0" err="1" smtClean="0"/>
              <a:t>When</a:t>
            </a:r>
            <a:r>
              <a:rPr lang="tr-TR" dirty="0" smtClean="0"/>
              <a:t> C. </a:t>
            </a:r>
            <a:r>
              <a:rPr lang="tr-TR" dirty="0" err="1" smtClean="0"/>
              <a:t>difficile</a:t>
            </a:r>
            <a:r>
              <a:rPr lang="tr-TR" dirty="0" smtClean="0"/>
              <a:t> is </a:t>
            </a:r>
            <a:r>
              <a:rPr lang="tr-TR" dirty="0" err="1" smtClean="0"/>
              <a:t>identified</a:t>
            </a:r>
            <a:r>
              <a:rPr lang="tr-TR" dirty="0" smtClean="0"/>
              <a:t>, </a:t>
            </a:r>
            <a:r>
              <a:rPr lang="tr-TR" dirty="0" err="1" smtClean="0"/>
              <a:t>metronidazole</a:t>
            </a:r>
            <a:r>
              <a:rPr lang="tr-TR" dirty="0" smtClean="0"/>
              <a:t> 10 mg/kg (</a:t>
            </a:r>
            <a:r>
              <a:rPr lang="tr-TR" dirty="0" err="1" smtClean="0"/>
              <a:t>max</a:t>
            </a:r>
            <a:r>
              <a:rPr lang="tr-TR" dirty="0" smtClean="0"/>
              <a:t> 400 mg) </a:t>
            </a:r>
            <a:r>
              <a:rPr lang="tr-TR" dirty="0" err="1" smtClean="0"/>
              <a:t>orally</a:t>
            </a:r>
            <a:r>
              <a:rPr lang="tr-TR" dirty="0" smtClean="0"/>
              <a:t> 8 </a:t>
            </a:r>
            <a:r>
              <a:rPr lang="tr-TR" dirty="0" err="1" smtClean="0"/>
              <a:t>hourly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7-10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Campylobacter</a:t>
            </a:r>
            <a:r>
              <a:rPr lang="tr-TR" dirty="0" smtClean="0"/>
              <a:t> </a:t>
            </a:r>
            <a:r>
              <a:rPr lang="tr-TR" dirty="0" err="1" smtClean="0"/>
              <a:t>enteritis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Usually</a:t>
            </a:r>
            <a:r>
              <a:rPr lang="tr-TR" dirty="0" smtClean="0"/>
              <a:t> self-</a:t>
            </a:r>
            <a:r>
              <a:rPr lang="tr-TR" dirty="0" err="1" smtClean="0"/>
              <a:t>limited</a:t>
            </a:r>
            <a:endParaRPr lang="tr-TR" dirty="0" smtClean="0"/>
          </a:p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relatively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benefit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risk of </a:t>
            </a:r>
            <a:r>
              <a:rPr lang="tr-TR" dirty="0" err="1" smtClean="0"/>
              <a:t>resistance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routinely</a:t>
            </a:r>
            <a:r>
              <a:rPr lang="tr-TR" dirty="0" smtClean="0"/>
              <a:t> </a:t>
            </a:r>
            <a:r>
              <a:rPr lang="tr-TR" dirty="0" err="1" smtClean="0"/>
              <a:t>indicated</a:t>
            </a:r>
            <a:endParaRPr lang="tr-TR" dirty="0" smtClean="0"/>
          </a:p>
          <a:p>
            <a:r>
              <a:rPr lang="tr-TR" dirty="0" err="1" smtClean="0"/>
              <a:t>Antibiotherapy</a:t>
            </a:r>
            <a:r>
              <a:rPr lang="tr-TR" dirty="0" smtClean="0"/>
              <a:t> is </a:t>
            </a:r>
            <a:r>
              <a:rPr lang="tr-TR" dirty="0" err="1" smtClean="0"/>
              <a:t>indicated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fever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severe </a:t>
            </a:r>
            <a:r>
              <a:rPr lang="tr-TR" dirty="0" err="1" smtClean="0"/>
              <a:t>illness</a:t>
            </a:r>
            <a:r>
              <a:rPr lang="tr-TR" dirty="0" smtClean="0"/>
              <a:t> </a:t>
            </a:r>
            <a:r>
              <a:rPr lang="tr-TR" dirty="0" err="1" smtClean="0"/>
              <a:t>suggesting</a:t>
            </a:r>
            <a:r>
              <a:rPr lang="tr-TR" dirty="0" smtClean="0"/>
              <a:t> </a:t>
            </a:r>
            <a:r>
              <a:rPr lang="tr-TR" dirty="0" err="1" smtClean="0"/>
              <a:t>septicemia</a:t>
            </a:r>
            <a:r>
              <a:rPr lang="tr-TR" dirty="0" smtClean="0"/>
              <a:t> , </a:t>
            </a:r>
            <a:r>
              <a:rPr lang="tr-TR" dirty="0" err="1" smtClean="0"/>
              <a:t>usually</a:t>
            </a:r>
            <a:r>
              <a:rPr lang="tr-TR" dirty="0" smtClean="0"/>
              <a:t> in </a:t>
            </a:r>
            <a:r>
              <a:rPr lang="tr-TR" dirty="0" err="1" smtClean="0"/>
              <a:t>infants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indicated</a:t>
            </a:r>
            <a:r>
              <a:rPr lang="tr-TR" dirty="0" smtClean="0"/>
              <a:t>: </a:t>
            </a:r>
            <a:r>
              <a:rPr lang="tr-TR" dirty="0" err="1" smtClean="0"/>
              <a:t>eryhtromycin</a:t>
            </a:r>
            <a:r>
              <a:rPr lang="tr-TR" dirty="0" smtClean="0"/>
              <a:t> 10mg/kg PO q6hrs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azitromycin</a:t>
            </a:r>
            <a:r>
              <a:rPr lang="tr-TR" dirty="0" smtClean="0"/>
              <a:t> 10 mg/kg PO </a:t>
            </a:r>
            <a:r>
              <a:rPr lang="tr-TR" dirty="0" err="1" smtClean="0"/>
              <a:t>daily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bacteriemia</a:t>
            </a:r>
            <a:r>
              <a:rPr lang="tr-TR" dirty="0" smtClean="0"/>
              <a:t> </a:t>
            </a:r>
            <a:r>
              <a:rPr lang="tr-TR" dirty="0" err="1" smtClean="0"/>
              <a:t>gentamicin</a:t>
            </a:r>
            <a:r>
              <a:rPr lang="tr-TR" dirty="0" smtClean="0"/>
              <a:t> &lt;10y 7.5mg/kg IV </a:t>
            </a:r>
            <a:r>
              <a:rPr lang="tr-TR" dirty="0" err="1" smtClean="0"/>
              <a:t>daily</a:t>
            </a:r>
            <a:r>
              <a:rPr lang="tr-TR" dirty="0" smtClean="0"/>
              <a:t>; &gt;10 y 6mg/kg IV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10mg/kg (max400mg) IV q12hrs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cholera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Rehydration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basis</a:t>
            </a:r>
            <a:r>
              <a:rPr lang="tr-TR" dirty="0" smtClean="0"/>
              <a:t> of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can </a:t>
            </a:r>
            <a:r>
              <a:rPr lang="tr-TR" dirty="0" err="1" smtClean="0"/>
              <a:t>usually</a:t>
            </a:r>
            <a:r>
              <a:rPr lang="tr-TR" dirty="0" smtClean="0"/>
              <a:t> be </a:t>
            </a:r>
            <a:r>
              <a:rPr lang="tr-TR" dirty="0" err="1" smtClean="0"/>
              <a:t>achieved</a:t>
            </a:r>
            <a:r>
              <a:rPr lang="tr-TR" dirty="0" smtClean="0"/>
              <a:t> </a:t>
            </a:r>
            <a:r>
              <a:rPr lang="tr-TR" dirty="0" err="1" smtClean="0"/>
              <a:t>orally</a:t>
            </a:r>
            <a:endParaRPr lang="tr-TR" dirty="0" smtClean="0"/>
          </a:p>
          <a:p>
            <a:r>
              <a:rPr lang="tr-TR" dirty="0" smtClean="0"/>
              <a:t>Standart ORS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rice</a:t>
            </a:r>
            <a:r>
              <a:rPr lang="tr-TR" dirty="0" smtClean="0"/>
              <a:t>-</a:t>
            </a:r>
            <a:r>
              <a:rPr lang="tr-TR" dirty="0" err="1" smtClean="0"/>
              <a:t>based</a:t>
            </a:r>
            <a:r>
              <a:rPr lang="tr-TR" dirty="0" smtClean="0"/>
              <a:t> ORS is </a:t>
            </a:r>
            <a:r>
              <a:rPr lang="tr-TR" dirty="0" err="1" smtClean="0"/>
              <a:t>recommended</a:t>
            </a:r>
            <a:endParaRPr lang="tr-TR" dirty="0" smtClean="0"/>
          </a:p>
          <a:p>
            <a:r>
              <a:rPr lang="tr-TR" dirty="0" smtClean="0"/>
              <a:t>Antibiotic therapy reduces the volume and duration of diarrhea</a:t>
            </a:r>
          </a:p>
          <a:p>
            <a:r>
              <a:rPr lang="tr-TR" dirty="0" err="1" smtClean="0"/>
              <a:t>Azitromycin</a:t>
            </a:r>
            <a:r>
              <a:rPr lang="tr-TR" dirty="0" smtClean="0"/>
              <a:t> 20mg/kg POI as a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doxycycline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&gt;8yrs:2.5mg/kg (max100mg) PO q12h x3d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25 mg/kg (</a:t>
            </a:r>
            <a:r>
              <a:rPr lang="tr-TR" dirty="0" err="1" smtClean="0"/>
              <a:t>max</a:t>
            </a:r>
            <a:r>
              <a:rPr lang="tr-TR" dirty="0" smtClean="0"/>
              <a:t> 1 g) PO as a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erythromycin</a:t>
            </a:r>
            <a:r>
              <a:rPr lang="tr-TR" dirty="0" smtClean="0"/>
              <a:t> 12.5 mg/kg (</a:t>
            </a:r>
            <a:r>
              <a:rPr lang="tr-TR" dirty="0" err="1" smtClean="0"/>
              <a:t>max</a:t>
            </a:r>
            <a:r>
              <a:rPr lang="tr-TR" dirty="0" smtClean="0"/>
              <a:t> 500mg) PO q6hx3d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5400" dirty="0" err="1" smtClean="0"/>
              <a:t>Degree</a:t>
            </a:r>
            <a:r>
              <a:rPr lang="tr-TR" sz="5400" dirty="0" smtClean="0"/>
              <a:t> of </a:t>
            </a:r>
            <a:r>
              <a:rPr lang="tr-TR" sz="5400" dirty="0" err="1" smtClean="0"/>
              <a:t>dehydration</a:t>
            </a:r>
            <a:r>
              <a:rPr lang="tr-TR" sz="5400" dirty="0" smtClean="0"/>
              <a:t> in AGE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</p:spPr>
        <p:txBody>
          <a:bodyPr>
            <a:normAutofit/>
          </a:bodyPr>
          <a:lstStyle/>
          <a:p>
            <a:r>
              <a:rPr lang="tr-TR" sz="4000" dirty="0" err="1" smtClean="0"/>
              <a:t>Clinical</a:t>
            </a:r>
            <a:r>
              <a:rPr lang="tr-TR" sz="4000" dirty="0" smtClean="0"/>
              <a:t> </a:t>
            </a:r>
            <a:r>
              <a:rPr lang="tr-TR" sz="4000" dirty="0" err="1" smtClean="0"/>
              <a:t>signs</a:t>
            </a:r>
            <a:r>
              <a:rPr lang="tr-TR" sz="4000" dirty="0" smtClean="0"/>
              <a:t> </a:t>
            </a:r>
            <a:r>
              <a:rPr lang="tr-TR" sz="4000" dirty="0" err="1" smtClean="0"/>
              <a:t>become</a:t>
            </a:r>
            <a:r>
              <a:rPr lang="tr-TR" sz="4000" dirty="0" smtClean="0"/>
              <a:t> </a:t>
            </a:r>
            <a:r>
              <a:rPr lang="tr-TR" sz="4000" dirty="0" err="1" smtClean="0"/>
              <a:t>apparent</a:t>
            </a:r>
            <a:r>
              <a:rPr lang="tr-TR" sz="4000" dirty="0" smtClean="0"/>
              <a:t> at 3-4%</a:t>
            </a:r>
          </a:p>
          <a:p>
            <a:r>
              <a:rPr lang="tr-TR" sz="4000" dirty="0" smtClean="0"/>
              <a:t>Minimal </a:t>
            </a:r>
            <a:r>
              <a:rPr lang="tr-TR" sz="4000" dirty="0" err="1" smtClean="0"/>
              <a:t>or</a:t>
            </a:r>
            <a:r>
              <a:rPr lang="tr-TR" sz="4000" dirty="0" smtClean="0"/>
              <a:t> no </a:t>
            </a:r>
            <a:r>
              <a:rPr lang="tr-TR" sz="4000" dirty="0" err="1" smtClean="0"/>
              <a:t>dehydration</a:t>
            </a:r>
            <a:r>
              <a:rPr lang="tr-TR" sz="4000" dirty="0" smtClean="0"/>
              <a:t> </a:t>
            </a:r>
            <a:r>
              <a:rPr lang="tr-TR" sz="4000" dirty="0" err="1" smtClean="0"/>
              <a:t>if</a:t>
            </a:r>
            <a:r>
              <a:rPr lang="tr-TR" sz="4000" dirty="0" smtClean="0"/>
              <a:t> &lt;3%</a:t>
            </a:r>
          </a:p>
          <a:p>
            <a:r>
              <a:rPr lang="tr-TR" sz="4000" dirty="0" err="1" smtClean="0"/>
              <a:t>Mild</a:t>
            </a:r>
            <a:r>
              <a:rPr lang="tr-TR" sz="4000" dirty="0" smtClean="0"/>
              <a:t> </a:t>
            </a:r>
            <a:r>
              <a:rPr lang="tr-TR" sz="4000" dirty="0" err="1" smtClean="0"/>
              <a:t>to</a:t>
            </a:r>
            <a:r>
              <a:rPr lang="tr-TR" sz="4000" dirty="0" smtClean="0"/>
              <a:t> </a:t>
            </a:r>
            <a:r>
              <a:rPr lang="tr-TR" sz="4000" dirty="0" err="1" smtClean="0"/>
              <a:t>moderate</a:t>
            </a:r>
            <a:r>
              <a:rPr lang="tr-TR" sz="4000" dirty="0" smtClean="0"/>
              <a:t> </a:t>
            </a:r>
            <a:r>
              <a:rPr lang="tr-TR" sz="4000" dirty="0" err="1" smtClean="0"/>
              <a:t>if</a:t>
            </a:r>
            <a:r>
              <a:rPr lang="tr-TR" sz="4000" dirty="0" smtClean="0"/>
              <a:t> 3-8% </a:t>
            </a:r>
            <a:r>
              <a:rPr lang="tr-TR" sz="4000" dirty="0" err="1" smtClean="0"/>
              <a:t>dehydrated</a:t>
            </a:r>
            <a:endParaRPr lang="tr-TR" sz="4000" dirty="0" smtClean="0"/>
          </a:p>
          <a:p>
            <a:r>
              <a:rPr lang="tr-TR" sz="4000" dirty="0" err="1" smtClean="0"/>
              <a:t>Severely</a:t>
            </a:r>
            <a:r>
              <a:rPr lang="tr-TR" sz="4000" dirty="0" smtClean="0"/>
              <a:t> </a:t>
            </a:r>
            <a:r>
              <a:rPr lang="tr-TR" sz="4000" dirty="0" err="1" smtClean="0"/>
              <a:t>dehydrated</a:t>
            </a:r>
            <a:r>
              <a:rPr lang="tr-TR" sz="4000" dirty="0" smtClean="0"/>
              <a:t> </a:t>
            </a:r>
            <a:r>
              <a:rPr lang="tr-TR" sz="4000" dirty="0" err="1" smtClean="0"/>
              <a:t>if</a:t>
            </a:r>
            <a:r>
              <a:rPr lang="tr-TR" sz="4000" dirty="0" smtClean="0"/>
              <a:t> &gt;9%</a:t>
            </a:r>
            <a:endParaRPr lang="tr-TR" sz="4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EHEC </a:t>
            </a:r>
            <a:r>
              <a:rPr lang="tr-TR" dirty="0" err="1" smtClean="0"/>
              <a:t>enteritis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Infection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EHEC </a:t>
            </a:r>
            <a:r>
              <a:rPr lang="tr-TR" dirty="0" err="1" smtClean="0"/>
              <a:t>strains</a:t>
            </a:r>
            <a:r>
              <a:rPr lang="tr-TR" dirty="0" smtClean="0"/>
              <a:t> e.g 0157:H7 </a:t>
            </a:r>
            <a:r>
              <a:rPr lang="tr-TR" dirty="0" err="1" smtClean="0"/>
              <a:t>and</a:t>
            </a:r>
            <a:r>
              <a:rPr lang="tr-TR" dirty="0" smtClean="0"/>
              <a:t> 0111:H8 can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HUS </a:t>
            </a:r>
            <a:r>
              <a:rPr lang="tr-TR" dirty="0" err="1" smtClean="0"/>
              <a:t>and</a:t>
            </a:r>
            <a:r>
              <a:rPr lang="tr-TR" dirty="0" smtClean="0"/>
              <a:t> TTP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antibiotics</a:t>
            </a:r>
            <a:r>
              <a:rPr lang="tr-TR" dirty="0" smtClean="0"/>
              <a:t> is </a:t>
            </a:r>
            <a:r>
              <a:rPr lang="tr-TR" dirty="0" err="1" smtClean="0"/>
              <a:t>controversial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release</a:t>
            </a:r>
            <a:r>
              <a:rPr lang="tr-TR" dirty="0" smtClean="0"/>
              <a:t> of </a:t>
            </a:r>
            <a:r>
              <a:rPr lang="tr-TR" dirty="0" err="1" smtClean="0"/>
              <a:t>shiga</a:t>
            </a:r>
            <a:r>
              <a:rPr lang="tr-TR" dirty="0" smtClean="0"/>
              <a:t>-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toxin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 of HUS </a:t>
            </a:r>
            <a:r>
              <a:rPr lang="tr-TR" dirty="0" err="1" smtClean="0"/>
              <a:t>and</a:t>
            </a:r>
            <a:r>
              <a:rPr lang="tr-TR" dirty="0" smtClean="0"/>
              <a:t> TTP in </a:t>
            </a:r>
            <a:r>
              <a:rPr lang="tr-TR" dirty="0" err="1" smtClean="0"/>
              <a:t>humans</a:t>
            </a:r>
            <a:endParaRPr lang="tr-TR" dirty="0" smtClean="0"/>
          </a:p>
          <a:p>
            <a:r>
              <a:rPr lang="tr-TR" dirty="0" err="1" smtClean="0"/>
              <a:t>Studies</a:t>
            </a:r>
            <a:r>
              <a:rPr lang="tr-TR" dirty="0" smtClean="0"/>
              <a:t> do not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benefit</a:t>
            </a:r>
            <a:r>
              <a:rPr lang="tr-TR" dirty="0" smtClean="0"/>
              <a:t> of </a:t>
            </a:r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associate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higher</a:t>
            </a:r>
            <a:r>
              <a:rPr lang="tr-TR" dirty="0" smtClean="0"/>
              <a:t> risk of HUS </a:t>
            </a:r>
            <a:r>
              <a:rPr lang="tr-TR" dirty="0" err="1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longer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 of </a:t>
            </a:r>
            <a:r>
              <a:rPr lang="tr-TR" dirty="0" err="1" smtClean="0"/>
              <a:t>diarrhea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EPEC </a:t>
            </a:r>
            <a:r>
              <a:rPr lang="tr-TR" dirty="0" err="1" smtClean="0"/>
              <a:t>enteritis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46309"/>
            <a:ext cx="8229600" cy="4525963"/>
          </a:xfrm>
        </p:spPr>
        <p:txBody>
          <a:bodyPr/>
          <a:lstStyle/>
          <a:p>
            <a:r>
              <a:rPr lang="tr-TR" dirty="0" err="1" smtClean="0"/>
              <a:t>Most</a:t>
            </a:r>
            <a:r>
              <a:rPr lang="tr-TR" dirty="0" smtClean="0"/>
              <a:t> EPEC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occur</a:t>
            </a:r>
            <a:r>
              <a:rPr lang="tr-TR" dirty="0" smtClean="0"/>
              <a:t> in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r>
              <a:rPr lang="tr-TR" dirty="0" smtClean="0"/>
              <a:t> is </a:t>
            </a:r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cultured</a:t>
            </a:r>
            <a:endParaRPr lang="tr-TR" dirty="0" smtClean="0"/>
          </a:p>
          <a:p>
            <a:r>
              <a:rPr lang="tr-TR" dirty="0" smtClean="0"/>
              <a:t>If serotype 0111:B4 is cultured mecillinam (extd spectrum penicillin) showed a clinical cure  79%, trimethoprim-sulfamethoxazole 73% and placebo only 7%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main</a:t>
            </a:r>
            <a:r>
              <a:rPr lang="tr-TR" dirty="0" smtClean="0"/>
              <a:t> </a:t>
            </a:r>
            <a:r>
              <a:rPr lang="tr-TR" dirty="0" err="1" smtClean="0"/>
              <a:t>significance</a:t>
            </a:r>
            <a:r>
              <a:rPr lang="tr-TR" dirty="0" smtClean="0"/>
              <a:t> is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traveler’s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typhoid</a:t>
            </a:r>
            <a:r>
              <a:rPr lang="tr-TR" dirty="0" smtClean="0"/>
              <a:t>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enteritis</a:t>
            </a:r>
            <a:r>
              <a:rPr lang="tr-TR" dirty="0" smtClean="0"/>
              <a:t>(NTS)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NTS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-</a:t>
            </a:r>
            <a:r>
              <a:rPr lang="tr-TR" dirty="0" err="1" smtClean="0"/>
              <a:t>borne</a:t>
            </a:r>
            <a:endParaRPr lang="tr-TR" dirty="0" smtClean="0"/>
          </a:p>
          <a:p>
            <a:r>
              <a:rPr lang="tr-TR" dirty="0" err="1" smtClean="0"/>
              <a:t>Extraintestinal</a:t>
            </a:r>
            <a:r>
              <a:rPr lang="tr-TR" dirty="0" smtClean="0"/>
              <a:t> </a:t>
            </a:r>
            <a:r>
              <a:rPr lang="tr-TR" dirty="0" err="1" smtClean="0"/>
              <a:t>complications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septicemia</a:t>
            </a:r>
            <a:r>
              <a:rPr lang="tr-TR" dirty="0" smtClean="0"/>
              <a:t>, </a:t>
            </a:r>
            <a:r>
              <a:rPr lang="tr-TR" dirty="0" err="1" smtClean="0"/>
              <a:t>meningitis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osteomyelitis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rare</a:t>
            </a:r>
            <a:endParaRPr lang="tr-TR" dirty="0" smtClean="0"/>
          </a:p>
          <a:p>
            <a:r>
              <a:rPr lang="tr-TR" dirty="0" err="1" smtClean="0"/>
              <a:t>Outbreaks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especially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infected</a:t>
            </a:r>
            <a:r>
              <a:rPr lang="tr-TR" dirty="0" smtClean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eggs</a:t>
            </a:r>
            <a:r>
              <a:rPr lang="tr-TR" dirty="0" smtClean="0"/>
              <a:t>, </a:t>
            </a:r>
            <a:r>
              <a:rPr lang="tr-TR" dirty="0" err="1" smtClean="0"/>
              <a:t>cattle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pigs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, </a:t>
            </a:r>
            <a:r>
              <a:rPr lang="tr-TR" dirty="0" err="1" smtClean="0"/>
              <a:t>particularly</a:t>
            </a:r>
            <a:r>
              <a:rPr lang="tr-TR" dirty="0" smtClean="0"/>
              <a:t> </a:t>
            </a:r>
            <a:r>
              <a:rPr lang="tr-TR" dirty="0" err="1" smtClean="0"/>
              <a:t>tropical</a:t>
            </a:r>
            <a:r>
              <a:rPr lang="tr-TR" dirty="0" smtClean="0"/>
              <a:t> </a:t>
            </a:r>
            <a:r>
              <a:rPr lang="tr-TR" dirty="0" err="1" smtClean="0"/>
              <a:t>Africa</a:t>
            </a:r>
            <a:r>
              <a:rPr lang="tr-TR" dirty="0" smtClean="0"/>
              <a:t>, NTS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of </a:t>
            </a:r>
            <a:r>
              <a:rPr lang="tr-TR" dirty="0" err="1" smtClean="0"/>
              <a:t>invasive</a:t>
            </a:r>
            <a:r>
              <a:rPr lang="tr-TR" dirty="0" smtClean="0"/>
              <a:t> </a:t>
            </a:r>
            <a:r>
              <a:rPr lang="tr-TR" dirty="0" err="1" smtClean="0"/>
              <a:t>extraintestinal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typhoid</a:t>
            </a:r>
            <a:r>
              <a:rPr lang="tr-TR" dirty="0" smtClean="0"/>
              <a:t>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enteritis</a:t>
            </a:r>
            <a:r>
              <a:rPr lang="tr-TR" dirty="0" smtClean="0"/>
              <a:t>(NTS)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stool</a:t>
            </a:r>
            <a:r>
              <a:rPr lang="tr-TR" dirty="0" smtClean="0"/>
              <a:t> </a:t>
            </a:r>
            <a:r>
              <a:rPr lang="tr-TR" dirty="0" err="1" smtClean="0"/>
              <a:t>cultures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1st </a:t>
            </a:r>
            <a:r>
              <a:rPr lang="tr-TR" dirty="0" err="1" smtClean="0"/>
              <a:t>week</a:t>
            </a:r>
            <a:r>
              <a:rPr lang="tr-TR" dirty="0" smtClean="0"/>
              <a:t> but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frequent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relapses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prolongation</a:t>
            </a:r>
            <a:r>
              <a:rPr lang="tr-TR" dirty="0" smtClean="0"/>
              <a:t> of </a:t>
            </a:r>
            <a:r>
              <a:rPr lang="tr-TR" dirty="0" err="1" smtClean="0"/>
              <a:t>detection</a:t>
            </a:r>
            <a:r>
              <a:rPr lang="tr-TR" dirty="0" smtClean="0"/>
              <a:t> of </a:t>
            </a:r>
            <a:r>
              <a:rPr lang="tr-TR" dirty="0" err="1" smtClean="0"/>
              <a:t>salmonella</a:t>
            </a:r>
            <a:r>
              <a:rPr lang="tr-TR" dirty="0" smtClean="0"/>
              <a:t> in </a:t>
            </a:r>
            <a:r>
              <a:rPr lang="tr-TR" dirty="0" err="1" smtClean="0"/>
              <a:t>stools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3 </a:t>
            </a:r>
            <a:r>
              <a:rPr lang="tr-TR" dirty="0" err="1" smtClean="0"/>
              <a:t>wks</a:t>
            </a:r>
            <a:endParaRPr lang="tr-TR" dirty="0" smtClean="0"/>
          </a:p>
          <a:p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endParaRPr lang="tr-TR" dirty="0" smtClean="0"/>
          </a:p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indicated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asymptomatic</a:t>
            </a:r>
            <a:r>
              <a:rPr lang="tr-TR" dirty="0" smtClean="0"/>
              <a:t> </a:t>
            </a:r>
            <a:r>
              <a:rPr lang="tr-TR" dirty="0" err="1" smtClean="0"/>
              <a:t>short</a:t>
            </a:r>
            <a:r>
              <a:rPr lang="tr-TR" dirty="0" smtClean="0"/>
              <a:t>-</a:t>
            </a:r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tr-TR" dirty="0" err="1" smtClean="0"/>
              <a:t>carriers</a:t>
            </a:r>
            <a:endParaRPr lang="tr-TR" dirty="0" smtClean="0"/>
          </a:p>
          <a:p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indicated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suspected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proven</a:t>
            </a:r>
            <a:r>
              <a:rPr lang="tr-TR" dirty="0" smtClean="0"/>
              <a:t> </a:t>
            </a:r>
            <a:r>
              <a:rPr lang="tr-TR" dirty="0" err="1" smtClean="0"/>
              <a:t>septicemia</a:t>
            </a:r>
            <a:r>
              <a:rPr lang="tr-TR" dirty="0" smtClean="0"/>
              <a:t> (</a:t>
            </a:r>
            <a:r>
              <a:rPr lang="tr-TR" dirty="0" err="1" smtClean="0"/>
              <a:t>infants</a:t>
            </a:r>
            <a:r>
              <a:rPr lang="tr-TR" dirty="0" smtClean="0"/>
              <a:t>&lt;3m , </a:t>
            </a:r>
            <a:r>
              <a:rPr lang="tr-TR" dirty="0" err="1" smtClean="0"/>
              <a:t>malnourished</a:t>
            </a:r>
            <a:r>
              <a:rPr lang="tr-TR" dirty="0" smtClean="0"/>
              <a:t> </a:t>
            </a:r>
            <a:r>
              <a:rPr lang="tr-TR" dirty="0" err="1" smtClean="0"/>
              <a:t>infants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immunocompromised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bloody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fever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/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isolated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feces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typhoid</a:t>
            </a:r>
            <a:r>
              <a:rPr lang="tr-TR" dirty="0" smtClean="0"/>
              <a:t>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enteritis</a:t>
            </a:r>
            <a:r>
              <a:rPr lang="tr-TR" dirty="0" smtClean="0"/>
              <a:t>(NTS)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Antibiotics are also recommended for Salmonella infection occurring in association with chronic gastrointestinal disease, malignant neoplasms, hemoglobinopathies or severe colitis</a:t>
            </a:r>
          </a:p>
          <a:p>
            <a:r>
              <a:rPr lang="tr-TR" dirty="0" err="1" smtClean="0"/>
              <a:t>Amoxicillin</a:t>
            </a:r>
            <a:r>
              <a:rPr lang="tr-TR" dirty="0" smtClean="0"/>
              <a:t> is </a:t>
            </a:r>
            <a:r>
              <a:rPr lang="tr-TR" dirty="0" err="1" smtClean="0"/>
              <a:t>preferred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r>
              <a:rPr lang="tr-TR" dirty="0" smtClean="0"/>
              <a:t> is </a:t>
            </a:r>
            <a:r>
              <a:rPr lang="tr-TR" dirty="0" err="1" smtClean="0"/>
              <a:t>susceptible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empiric</a:t>
            </a:r>
            <a:r>
              <a:rPr lang="tr-TR" dirty="0" smtClean="0"/>
              <a:t> </a:t>
            </a:r>
            <a:r>
              <a:rPr lang="tr-TR" dirty="0" err="1" smtClean="0"/>
              <a:t>therapy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10 mg/kg POq12h OR </a:t>
            </a:r>
            <a:r>
              <a:rPr lang="tr-TR" dirty="0" err="1" smtClean="0"/>
              <a:t>azithromycin</a:t>
            </a:r>
            <a:r>
              <a:rPr lang="tr-TR" dirty="0" smtClean="0"/>
              <a:t> 20mg/</a:t>
            </a:r>
            <a:r>
              <a:rPr lang="tr-TR" dirty="0" err="1" smtClean="0"/>
              <a:t>kgPO</a:t>
            </a:r>
            <a:r>
              <a:rPr lang="tr-TR" dirty="0" smtClean="0"/>
              <a:t> 1st </a:t>
            </a:r>
            <a:r>
              <a:rPr lang="tr-TR" dirty="0" err="1" smtClean="0"/>
              <a:t>day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10mg/kg </a:t>
            </a:r>
            <a:r>
              <a:rPr lang="tr-TR" dirty="0" err="1" smtClean="0"/>
              <a:t>daily</a:t>
            </a:r>
            <a:endParaRPr lang="tr-TR" dirty="0" smtClean="0"/>
          </a:p>
          <a:p>
            <a:r>
              <a:rPr lang="tr-TR" dirty="0" err="1" smtClean="0"/>
              <a:t>If</a:t>
            </a:r>
            <a:r>
              <a:rPr lang="tr-TR" dirty="0" smtClean="0"/>
              <a:t> PO not </a:t>
            </a:r>
            <a:r>
              <a:rPr lang="tr-TR" dirty="0" err="1" smtClean="0"/>
              <a:t>tolerated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10 mg/kg (</a:t>
            </a:r>
            <a:r>
              <a:rPr lang="tr-TR" dirty="0" err="1" smtClean="0"/>
              <a:t>max</a:t>
            </a:r>
            <a:r>
              <a:rPr lang="tr-TR" dirty="0" smtClean="0"/>
              <a:t> 400mg)IV q12h OR </a:t>
            </a:r>
            <a:r>
              <a:rPr lang="tr-TR" dirty="0" err="1" smtClean="0"/>
              <a:t>ceftriaxone</a:t>
            </a:r>
            <a:r>
              <a:rPr lang="tr-TR" dirty="0" smtClean="0"/>
              <a:t> 50mg/kg (</a:t>
            </a:r>
            <a:r>
              <a:rPr lang="tr-TR" dirty="0" err="1" smtClean="0"/>
              <a:t>max</a:t>
            </a:r>
            <a:r>
              <a:rPr lang="tr-TR" dirty="0" smtClean="0"/>
              <a:t> 2g) IV </a:t>
            </a:r>
            <a:r>
              <a:rPr lang="tr-TR" dirty="0" err="1" smtClean="0"/>
              <a:t>daily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Typhoid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paratyphoid</a:t>
            </a:r>
            <a:r>
              <a:rPr lang="tr-TR" dirty="0" smtClean="0"/>
              <a:t> </a:t>
            </a:r>
            <a:r>
              <a:rPr lang="tr-TR" dirty="0" err="1" smtClean="0"/>
              <a:t>fevers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S. </a:t>
            </a:r>
            <a:r>
              <a:rPr lang="tr-TR" dirty="0" err="1" smtClean="0"/>
              <a:t>typhi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S, </a:t>
            </a:r>
            <a:r>
              <a:rPr lang="tr-TR" dirty="0" err="1" smtClean="0"/>
              <a:t>paratyphi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endemic</a:t>
            </a:r>
            <a:r>
              <a:rPr lang="tr-TR" dirty="0" smtClean="0"/>
              <a:t> in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. </a:t>
            </a:r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 in </a:t>
            </a:r>
            <a:r>
              <a:rPr lang="tr-TR" dirty="0" err="1" smtClean="0"/>
              <a:t>industrialzed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acquired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travelers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a </a:t>
            </a:r>
            <a:r>
              <a:rPr lang="tr-TR" dirty="0" err="1" smtClean="0"/>
              <a:t>septicemic</a:t>
            </a:r>
            <a:r>
              <a:rPr lang="tr-TR" dirty="0" smtClean="0"/>
              <a:t> </a:t>
            </a:r>
            <a:r>
              <a:rPr lang="tr-TR" dirty="0" err="1" smtClean="0"/>
              <a:t>illness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diarrheal</a:t>
            </a:r>
            <a:r>
              <a:rPr lang="tr-TR" dirty="0" smtClean="0"/>
              <a:t> </a:t>
            </a:r>
            <a:r>
              <a:rPr lang="tr-TR" dirty="0" err="1" smtClean="0"/>
              <a:t>illness</a:t>
            </a:r>
            <a:endParaRPr lang="tr-TR" dirty="0" smtClean="0"/>
          </a:p>
          <a:p>
            <a:r>
              <a:rPr lang="tr-TR" dirty="0" err="1" smtClean="0"/>
              <a:t>Fever</a:t>
            </a:r>
            <a:r>
              <a:rPr lang="tr-TR" dirty="0" smtClean="0"/>
              <a:t>, </a:t>
            </a:r>
            <a:r>
              <a:rPr lang="tr-TR" dirty="0" err="1" smtClean="0"/>
              <a:t>hepatomegaly</a:t>
            </a:r>
            <a:r>
              <a:rPr lang="tr-TR" dirty="0" smtClean="0"/>
              <a:t>,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pain</a:t>
            </a:r>
            <a:r>
              <a:rPr lang="tr-TR" dirty="0" smtClean="0"/>
              <a:t>, </a:t>
            </a:r>
            <a:r>
              <a:rPr lang="tr-TR" dirty="0" err="1" smtClean="0"/>
              <a:t>diarrhea</a:t>
            </a:r>
            <a:r>
              <a:rPr lang="tr-TR" dirty="0" smtClean="0"/>
              <a:t>, </a:t>
            </a:r>
            <a:r>
              <a:rPr lang="tr-TR" dirty="0" err="1" smtClean="0"/>
              <a:t>vomiting</a:t>
            </a:r>
            <a:r>
              <a:rPr lang="tr-TR" dirty="0" smtClean="0"/>
              <a:t>, </a:t>
            </a:r>
            <a:r>
              <a:rPr lang="tr-TR" dirty="0" err="1" smtClean="0"/>
              <a:t>cough</a:t>
            </a:r>
            <a:r>
              <a:rPr lang="tr-TR" dirty="0" smtClean="0"/>
              <a:t>, </a:t>
            </a:r>
            <a:r>
              <a:rPr lang="tr-TR" dirty="0" err="1" smtClean="0"/>
              <a:t>malaise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headache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prominent</a:t>
            </a:r>
            <a:r>
              <a:rPr lang="tr-TR" dirty="0" smtClean="0"/>
              <a:t> </a:t>
            </a:r>
            <a:r>
              <a:rPr lang="tr-TR" dirty="0" err="1" smtClean="0"/>
              <a:t>findings</a:t>
            </a:r>
            <a:r>
              <a:rPr lang="tr-TR" dirty="0" smtClean="0"/>
              <a:t>. </a:t>
            </a:r>
            <a:r>
              <a:rPr lang="tr-TR" dirty="0" err="1" smtClean="0"/>
              <a:t>Rose</a:t>
            </a:r>
            <a:r>
              <a:rPr lang="tr-TR" dirty="0" smtClean="0"/>
              <a:t> </a:t>
            </a:r>
            <a:r>
              <a:rPr lang="tr-TR" dirty="0" err="1" smtClean="0"/>
              <a:t>spots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bradycardia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rare</a:t>
            </a:r>
            <a:r>
              <a:rPr lang="tr-TR" dirty="0" smtClean="0"/>
              <a:t> in </a:t>
            </a:r>
            <a:r>
              <a:rPr lang="tr-TR" dirty="0" err="1" smtClean="0"/>
              <a:t>children</a:t>
            </a:r>
            <a:endParaRPr lang="tr-TR" dirty="0" smtClean="0"/>
          </a:p>
          <a:p>
            <a:r>
              <a:rPr lang="tr-TR" dirty="0" err="1" smtClean="0"/>
              <a:t>Febrile</a:t>
            </a:r>
            <a:r>
              <a:rPr lang="tr-TR" dirty="0" smtClean="0"/>
              <a:t> </a:t>
            </a:r>
            <a:r>
              <a:rPr lang="tr-TR" dirty="0" err="1" smtClean="0"/>
              <a:t>convulsions</a:t>
            </a:r>
            <a:r>
              <a:rPr lang="tr-TR" dirty="0" smtClean="0"/>
              <a:t>, </a:t>
            </a:r>
            <a:r>
              <a:rPr lang="tr-TR" dirty="0" err="1" smtClean="0"/>
              <a:t>jaundice</a:t>
            </a:r>
            <a:r>
              <a:rPr lang="tr-TR" dirty="0" smtClean="0"/>
              <a:t>, </a:t>
            </a:r>
            <a:r>
              <a:rPr lang="tr-TR" dirty="0" err="1" smtClean="0"/>
              <a:t>ileus</a:t>
            </a:r>
            <a:r>
              <a:rPr lang="tr-TR" dirty="0" smtClean="0"/>
              <a:t>, </a:t>
            </a:r>
            <a:r>
              <a:rPr lang="tr-TR" dirty="0" err="1" smtClean="0"/>
              <a:t>perforation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impaired</a:t>
            </a:r>
            <a:r>
              <a:rPr lang="tr-TR" dirty="0" smtClean="0"/>
              <a:t> </a:t>
            </a:r>
            <a:r>
              <a:rPr lang="tr-TR" dirty="0" err="1" smtClean="0"/>
              <a:t>consciousness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endParaRPr lang="tr-TR" dirty="0" smtClean="0"/>
          </a:p>
          <a:p>
            <a:r>
              <a:rPr lang="tr-TR" dirty="0" err="1" smtClean="0"/>
              <a:t>Hematologic</a:t>
            </a:r>
            <a:r>
              <a:rPr lang="tr-TR" dirty="0" smtClean="0"/>
              <a:t> </a:t>
            </a:r>
            <a:r>
              <a:rPr lang="tr-TR" dirty="0" err="1" smtClean="0"/>
              <a:t>abnormalities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neutropenia</a:t>
            </a:r>
            <a:r>
              <a:rPr lang="tr-TR" dirty="0" smtClean="0"/>
              <a:t>, </a:t>
            </a:r>
            <a:r>
              <a:rPr lang="tr-TR" dirty="0" err="1" smtClean="0"/>
              <a:t>leucopenia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thrombocytopenia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Typhoid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paratyphoid</a:t>
            </a:r>
            <a:r>
              <a:rPr lang="tr-TR" dirty="0" smtClean="0"/>
              <a:t> </a:t>
            </a:r>
            <a:r>
              <a:rPr lang="tr-TR" dirty="0" err="1" smtClean="0"/>
              <a:t>fevers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antibiotherapy</a:t>
            </a:r>
            <a:r>
              <a:rPr lang="tr-TR" dirty="0" smtClean="0"/>
              <a:t>: </a:t>
            </a:r>
            <a:r>
              <a:rPr lang="tr-TR" dirty="0" err="1" smtClean="0"/>
              <a:t>ciprofloxacin</a:t>
            </a:r>
            <a:r>
              <a:rPr lang="tr-TR" dirty="0" smtClean="0"/>
              <a:t> 15mg/kg (max500mg) PO q12hx 7-10d OR </a:t>
            </a:r>
            <a:r>
              <a:rPr lang="tr-TR" dirty="0" err="1" smtClean="0"/>
              <a:t>Azithromycin</a:t>
            </a:r>
            <a:r>
              <a:rPr lang="tr-TR" dirty="0" smtClean="0"/>
              <a:t> 20mg/kg (max1g)x5d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PO not </a:t>
            </a:r>
            <a:r>
              <a:rPr lang="tr-TR" dirty="0" err="1" smtClean="0"/>
              <a:t>tolerated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10mg/kg (max400mg) IV q12hx 7-10d OR </a:t>
            </a:r>
            <a:r>
              <a:rPr lang="tr-TR" dirty="0" err="1" smtClean="0"/>
              <a:t>Azithromycin</a:t>
            </a:r>
            <a:r>
              <a:rPr lang="tr-TR" dirty="0" smtClean="0"/>
              <a:t> 20mg/kg (max1g) IVx5d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</a:t>
            </a:r>
            <a:r>
              <a:rPr lang="tr-TR" dirty="0" err="1" smtClean="0"/>
              <a:t>delayed</a:t>
            </a:r>
            <a:r>
              <a:rPr lang="tr-TR" dirty="0" smtClean="0"/>
              <a:t> </a:t>
            </a:r>
            <a:r>
              <a:rPr lang="tr-TR" dirty="0" err="1" smtClean="0"/>
              <a:t>ceftriaxone</a:t>
            </a:r>
            <a:r>
              <a:rPr lang="tr-TR" dirty="0" smtClean="0"/>
              <a:t> 50mg/kg (</a:t>
            </a:r>
            <a:r>
              <a:rPr lang="tr-TR" dirty="0" err="1" smtClean="0"/>
              <a:t>max</a:t>
            </a:r>
            <a:r>
              <a:rPr lang="tr-TR" dirty="0" smtClean="0"/>
              <a:t> 2g) IV </a:t>
            </a:r>
            <a:r>
              <a:rPr lang="tr-TR" dirty="0" err="1" smtClean="0"/>
              <a:t>daily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Shigellosis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therapy</a:t>
            </a:r>
            <a:r>
              <a:rPr lang="tr-TR" dirty="0" smtClean="0"/>
              <a:t> is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shigella</a:t>
            </a:r>
            <a:r>
              <a:rPr lang="tr-TR" dirty="0" smtClean="0"/>
              <a:t> </a:t>
            </a:r>
            <a:r>
              <a:rPr lang="tr-TR" dirty="0" err="1" smtClean="0"/>
              <a:t>dysentery</a:t>
            </a:r>
            <a:r>
              <a:rPr lang="tr-TR" dirty="0" smtClean="0"/>
              <a:t>,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mild</a:t>
            </a:r>
            <a:r>
              <a:rPr lang="tr-TR" dirty="0" smtClean="0"/>
              <a:t>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a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inoculum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endParaRPr lang="tr-TR" dirty="0" smtClean="0"/>
          </a:p>
          <a:p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r>
              <a:rPr lang="tr-TR" dirty="0" smtClean="0"/>
              <a:t> is </a:t>
            </a:r>
            <a:r>
              <a:rPr lang="tr-TR" dirty="0" err="1" smtClean="0"/>
              <a:t>sensitive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quinolones</a:t>
            </a:r>
            <a:r>
              <a:rPr lang="tr-TR" dirty="0" smtClean="0"/>
              <a:t>, </a:t>
            </a:r>
            <a:r>
              <a:rPr lang="tr-TR" dirty="0" err="1" smtClean="0"/>
              <a:t>ceftriaxone</a:t>
            </a:r>
            <a:r>
              <a:rPr lang="tr-TR" dirty="0" smtClean="0"/>
              <a:t>, </a:t>
            </a:r>
            <a:r>
              <a:rPr lang="tr-TR" dirty="0" err="1" smtClean="0"/>
              <a:t>azithromycin</a:t>
            </a:r>
            <a:r>
              <a:rPr lang="tr-TR" dirty="0" smtClean="0"/>
              <a:t>, </a:t>
            </a:r>
            <a:r>
              <a:rPr lang="tr-TR" dirty="0" err="1" smtClean="0"/>
              <a:t>cefixime</a:t>
            </a:r>
            <a:r>
              <a:rPr lang="tr-TR" dirty="0" smtClean="0"/>
              <a:t>, 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cotrimoxazole</a:t>
            </a:r>
            <a:endParaRPr lang="tr-TR" dirty="0" smtClean="0"/>
          </a:p>
          <a:p>
            <a:r>
              <a:rPr lang="tr-TR" dirty="0" err="1" smtClean="0"/>
              <a:t>ciprofloxacin</a:t>
            </a:r>
            <a:r>
              <a:rPr lang="tr-TR" dirty="0" smtClean="0"/>
              <a:t> 15mg/kg (max500mg) PO q12hx 3d OR </a:t>
            </a:r>
            <a:r>
              <a:rPr lang="tr-TR" dirty="0" err="1" smtClean="0"/>
              <a:t>Azithromycin</a:t>
            </a:r>
            <a:r>
              <a:rPr lang="tr-TR" dirty="0" smtClean="0"/>
              <a:t> 20mg/kg (max1g)x5d OR </a:t>
            </a:r>
            <a:r>
              <a:rPr lang="tr-TR" dirty="0" err="1" smtClean="0"/>
              <a:t>Cotrimoxazole</a:t>
            </a:r>
            <a:r>
              <a:rPr lang="tr-TR" dirty="0" smtClean="0"/>
              <a:t> 4+20mg/kg PO q12hx5d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Traveler’s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504351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At </a:t>
            </a:r>
            <a:r>
              <a:rPr lang="tr-TR" dirty="0" err="1" smtClean="0"/>
              <a:t>least</a:t>
            </a:r>
            <a:r>
              <a:rPr lang="tr-TR" dirty="0" smtClean="0"/>
              <a:t> 11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traveler’s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r>
              <a:rPr lang="tr-TR" dirty="0" smtClean="0"/>
              <a:t> </a:t>
            </a:r>
            <a:r>
              <a:rPr lang="tr-TR" dirty="0" err="1" smtClean="0"/>
              <a:t>worldwide</a:t>
            </a:r>
            <a:endParaRPr lang="tr-TR" dirty="0" smtClean="0"/>
          </a:p>
          <a:p>
            <a:r>
              <a:rPr lang="tr-TR" dirty="0" err="1" smtClean="0"/>
              <a:t>Passage</a:t>
            </a:r>
            <a:r>
              <a:rPr lang="tr-TR" dirty="0" smtClean="0"/>
              <a:t> 3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unformed</a:t>
            </a:r>
            <a:r>
              <a:rPr lang="tr-TR" dirty="0" smtClean="0"/>
              <a:t> </a:t>
            </a:r>
            <a:r>
              <a:rPr lang="tr-TR" dirty="0" err="1" smtClean="0"/>
              <a:t>stools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24h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symptoms</a:t>
            </a:r>
            <a:r>
              <a:rPr lang="tr-TR" dirty="0" smtClean="0"/>
              <a:t> </a:t>
            </a:r>
            <a:r>
              <a:rPr lang="tr-TR" dirty="0" err="1" smtClean="0"/>
              <a:t>sterting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shortly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a </a:t>
            </a:r>
            <a:r>
              <a:rPr lang="tr-TR" dirty="0" err="1" smtClean="0"/>
              <a:t>foreign</a:t>
            </a:r>
            <a:r>
              <a:rPr lang="tr-TR" dirty="0" smtClean="0"/>
              <a:t> </a:t>
            </a:r>
            <a:r>
              <a:rPr lang="tr-TR" dirty="0" err="1" smtClean="0"/>
              <a:t>travel</a:t>
            </a:r>
            <a:r>
              <a:rPr lang="tr-TR" dirty="0" smtClean="0"/>
              <a:t>, </a:t>
            </a:r>
            <a:r>
              <a:rPr lang="tr-TR" dirty="0" err="1" smtClean="0"/>
              <a:t>nausea</a:t>
            </a:r>
            <a:r>
              <a:rPr lang="tr-TR" dirty="0" smtClean="0"/>
              <a:t>, </a:t>
            </a:r>
            <a:r>
              <a:rPr lang="tr-TR" dirty="0" err="1" smtClean="0"/>
              <a:t>vomiting</a:t>
            </a:r>
            <a:r>
              <a:rPr lang="tr-TR" dirty="0" smtClean="0"/>
              <a:t>,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pain</a:t>
            </a:r>
            <a:r>
              <a:rPr lang="tr-TR" dirty="0" smtClean="0"/>
              <a:t>, </a:t>
            </a:r>
            <a:r>
              <a:rPr lang="tr-TR" dirty="0" err="1" smtClean="0"/>
              <a:t>fever</a:t>
            </a:r>
            <a:r>
              <a:rPr lang="tr-TR" dirty="0" smtClean="0"/>
              <a:t>, </a:t>
            </a:r>
            <a:r>
              <a:rPr lang="tr-TR" dirty="0" err="1" smtClean="0"/>
              <a:t>tanesmus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mucus</a:t>
            </a:r>
            <a:r>
              <a:rPr lang="tr-TR" dirty="0" smtClean="0"/>
              <a:t> in </a:t>
            </a:r>
            <a:r>
              <a:rPr lang="tr-TR" dirty="0" err="1" smtClean="0"/>
              <a:t>stools</a:t>
            </a:r>
            <a:endParaRPr lang="tr-TR" dirty="0" smtClean="0"/>
          </a:p>
          <a:p>
            <a:r>
              <a:rPr lang="tr-TR" dirty="0" err="1" smtClean="0"/>
              <a:t>About</a:t>
            </a:r>
            <a:r>
              <a:rPr lang="tr-TR" dirty="0" smtClean="0"/>
              <a:t> 85%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ETEC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, </a:t>
            </a:r>
            <a:r>
              <a:rPr lang="tr-TR" dirty="0" err="1" smtClean="0"/>
              <a:t>campylobacter</a:t>
            </a:r>
            <a:r>
              <a:rPr lang="tr-TR" dirty="0" smtClean="0"/>
              <a:t> </a:t>
            </a:r>
            <a:r>
              <a:rPr lang="tr-TR" dirty="0" err="1" smtClean="0"/>
              <a:t>jejuni</a:t>
            </a:r>
            <a:r>
              <a:rPr lang="tr-TR" dirty="0" smtClean="0"/>
              <a:t> is </a:t>
            </a:r>
            <a:r>
              <a:rPr lang="tr-TR" dirty="0" err="1" smtClean="0"/>
              <a:t>responsible</a:t>
            </a:r>
            <a:r>
              <a:rPr lang="tr-TR" dirty="0" smtClean="0"/>
              <a:t> in 30% of </a:t>
            </a:r>
            <a:r>
              <a:rPr lang="tr-TR" dirty="0" err="1" smtClean="0"/>
              <a:t>cases</a:t>
            </a:r>
            <a:r>
              <a:rPr lang="tr-TR" dirty="0" smtClean="0"/>
              <a:t>,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shigella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accounts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15%</a:t>
            </a:r>
          </a:p>
          <a:p>
            <a:r>
              <a:rPr lang="tr-TR" dirty="0" smtClean="0"/>
              <a:t>2/3 of ETEC </a:t>
            </a:r>
            <a:r>
              <a:rPr lang="tr-TR" dirty="0" err="1" smtClean="0"/>
              <a:t>produce</a:t>
            </a:r>
            <a:r>
              <a:rPr lang="tr-TR" dirty="0" smtClean="0"/>
              <a:t> a </a:t>
            </a:r>
            <a:r>
              <a:rPr lang="tr-TR" dirty="0" err="1" smtClean="0"/>
              <a:t>heat</a:t>
            </a:r>
            <a:r>
              <a:rPr lang="tr-TR" dirty="0" smtClean="0"/>
              <a:t>-</a:t>
            </a:r>
            <a:r>
              <a:rPr lang="tr-TR" dirty="0" err="1" smtClean="0"/>
              <a:t>labile</a:t>
            </a:r>
            <a:r>
              <a:rPr lang="tr-TR" dirty="0" smtClean="0"/>
              <a:t> </a:t>
            </a:r>
            <a:r>
              <a:rPr lang="tr-TR" dirty="0" err="1" smtClean="0"/>
              <a:t>toxin</a:t>
            </a:r>
            <a:r>
              <a:rPr lang="tr-TR" dirty="0" smtClean="0"/>
              <a:t>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cholera</a:t>
            </a:r>
            <a:r>
              <a:rPr lang="tr-TR" dirty="0" smtClean="0"/>
              <a:t> </a:t>
            </a:r>
            <a:r>
              <a:rPr lang="tr-TR" dirty="0" err="1" smtClean="0"/>
              <a:t>toxin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induces</a:t>
            </a:r>
            <a:r>
              <a:rPr lang="tr-TR" dirty="0" smtClean="0"/>
              <a:t> </a:t>
            </a:r>
            <a:r>
              <a:rPr lang="tr-TR" dirty="0" err="1" smtClean="0"/>
              <a:t>secretory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prevention</a:t>
            </a:r>
            <a:r>
              <a:rPr lang="tr-TR" dirty="0" smtClean="0"/>
              <a:t> </a:t>
            </a:r>
            <a:r>
              <a:rPr lang="tr-TR" dirty="0" err="1" smtClean="0"/>
              <a:t>boil</a:t>
            </a:r>
            <a:r>
              <a:rPr lang="tr-TR" dirty="0" smtClean="0"/>
              <a:t> it, </a:t>
            </a:r>
            <a:r>
              <a:rPr lang="tr-TR" dirty="0" err="1" smtClean="0"/>
              <a:t>cook</a:t>
            </a:r>
            <a:r>
              <a:rPr lang="tr-TR" dirty="0" smtClean="0"/>
              <a:t> it, </a:t>
            </a:r>
            <a:r>
              <a:rPr lang="tr-TR" dirty="0" err="1" smtClean="0"/>
              <a:t>peel</a:t>
            </a:r>
            <a:r>
              <a:rPr lang="tr-TR" dirty="0" smtClean="0"/>
              <a:t> it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forget</a:t>
            </a:r>
            <a:r>
              <a:rPr lang="tr-TR" dirty="0" smtClean="0"/>
              <a:t> it. </a:t>
            </a:r>
            <a:r>
              <a:rPr lang="tr-TR" dirty="0" err="1" smtClean="0"/>
              <a:t>Avoid</a:t>
            </a:r>
            <a:r>
              <a:rPr lang="tr-TR" dirty="0" smtClean="0"/>
              <a:t> </a:t>
            </a:r>
            <a:r>
              <a:rPr lang="tr-TR" dirty="0" err="1" smtClean="0"/>
              <a:t>drinking</a:t>
            </a:r>
            <a:r>
              <a:rPr lang="tr-TR" dirty="0" smtClean="0"/>
              <a:t> </a:t>
            </a: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r>
              <a:rPr lang="tr-TR" dirty="0" smtClean="0"/>
              <a:t>, </a:t>
            </a:r>
            <a:r>
              <a:rPr lang="tr-TR" dirty="0" err="1" smtClean="0"/>
              <a:t>consider</a:t>
            </a:r>
            <a:r>
              <a:rPr lang="tr-TR" dirty="0" smtClean="0"/>
              <a:t> tap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ice</a:t>
            </a:r>
            <a:r>
              <a:rPr lang="tr-TR" dirty="0" smtClean="0"/>
              <a:t> </a:t>
            </a:r>
            <a:r>
              <a:rPr lang="tr-TR" dirty="0" err="1" smtClean="0"/>
              <a:t>cubes</a:t>
            </a:r>
            <a:r>
              <a:rPr lang="tr-TR" dirty="0" smtClean="0"/>
              <a:t> as </a:t>
            </a:r>
            <a:r>
              <a:rPr lang="tr-TR" dirty="0" err="1" smtClean="0"/>
              <a:t>contaminated</a:t>
            </a:r>
            <a:r>
              <a:rPr lang="tr-TR" dirty="0" smtClean="0"/>
              <a:t>. </a:t>
            </a:r>
            <a:r>
              <a:rPr lang="tr-TR" dirty="0" err="1" smtClean="0"/>
              <a:t>Bottled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r>
              <a:rPr lang="tr-TR" dirty="0" smtClean="0"/>
              <a:t> is not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safe</a:t>
            </a:r>
            <a:r>
              <a:rPr lang="tr-TR" dirty="0" smtClean="0"/>
              <a:t>. </a:t>
            </a:r>
            <a:r>
              <a:rPr lang="tr-TR" dirty="0" err="1" smtClean="0"/>
              <a:t>Swimming</a:t>
            </a:r>
            <a:r>
              <a:rPr lang="tr-TR" dirty="0" smtClean="0"/>
              <a:t> </a:t>
            </a:r>
            <a:r>
              <a:rPr lang="tr-TR" dirty="0" err="1" smtClean="0"/>
              <a:t>pool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a </a:t>
            </a:r>
            <a:r>
              <a:rPr lang="tr-TR" dirty="0" err="1" smtClean="0"/>
              <a:t>potential</a:t>
            </a:r>
            <a:r>
              <a:rPr lang="tr-TR" dirty="0" smtClean="0"/>
              <a:t> risk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Althogh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 </a:t>
            </a:r>
            <a:r>
              <a:rPr lang="tr-TR" dirty="0" err="1" smtClean="0"/>
              <a:t>efficacy</a:t>
            </a:r>
            <a:r>
              <a:rPr lang="tr-TR" dirty="0" smtClean="0"/>
              <a:t> data in </a:t>
            </a:r>
            <a:r>
              <a:rPr lang="tr-TR" dirty="0" err="1" smtClean="0"/>
              <a:t>children</a:t>
            </a:r>
            <a:r>
              <a:rPr lang="tr-TR" dirty="0" smtClean="0"/>
              <a:t>, an oral, </a:t>
            </a:r>
            <a:r>
              <a:rPr lang="tr-TR" dirty="0" err="1" smtClean="0"/>
              <a:t>killed</a:t>
            </a:r>
            <a:r>
              <a:rPr lang="tr-TR" dirty="0" smtClean="0"/>
              <a:t>, </a:t>
            </a:r>
            <a:r>
              <a:rPr lang="tr-TR" dirty="0" err="1" smtClean="0"/>
              <a:t>recombinant</a:t>
            </a:r>
            <a:r>
              <a:rPr lang="tr-TR" dirty="0" smtClean="0"/>
              <a:t> B-</a:t>
            </a:r>
            <a:r>
              <a:rPr lang="tr-TR" dirty="0" err="1" smtClean="0"/>
              <a:t>sub</a:t>
            </a:r>
            <a:r>
              <a:rPr lang="tr-TR" dirty="0" smtClean="0"/>
              <a:t>-</a:t>
            </a:r>
            <a:r>
              <a:rPr lang="tr-TR" dirty="0" err="1" smtClean="0"/>
              <a:t>unit</a:t>
            </a:r>
            <a:r>
              <a:rPr lang="tr-TR" dirty="0" smtClean="0"/>
              <a:t>, </a:t>
            </a:r>
            <a:r>
              <a:rPr lang="tr-TR" dirty="0" err="1" smtClean="0"/>
              <a:t>whole</a:t>
            </a:r>
            <a:r>
              <a:rPr lang="tr-TR" dirty="0" smtClean="0"/>
              <a:t>-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vaccine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cholera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ETEC is </a:t>
            </a:r>
            <a:r>
              <a:rPr lang="tr-TR" dirty="0" err="1" smtClean="0"/>
              <a:t>available</a:t>
            </a:r>
            <a:r>
              <a:rPr lang="tr-TR" dirty="0" smtClean="0"/>
              <a:t>.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doses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at </a:t>
            </a:r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 apart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immunization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r>
              <a:rPr lang="tr-TR" dirty="0" err="1" smtClean="0"/>
              <a:t>Vaccine</a:t>
            </a:r>
            <a:r>
              <a:rPr lang="tr-TR" dirty="0" smtClean="0"/>
              <a:t> is </a:t>
            </a:r>
            <a:r>
              <a:rPr lang="tr-TR" dirty="0" err="1" smtClean="0"/>
              <a:t>licenced</a:t>
            </a:r>
            <a:r>
              <a:rPr lang="tr-TR" dirty="0" smtClean="0"/>
              <a:t> in </a:t>
            </a:r>
            <a:r>
              <a:rPr lang="tr-TR" dirty="0" err="1" smtClean="0"/>
              <a:t>only</a:t>
            </a:r>
            <a:r>
              <a:rPr lang="tr-TR" dirty="0" smtClean="0"/>
              <a:t> a </a:t>
            </a:r>
            <a:r>
              <a:rPr lang="tr-TR" dirty="0" err="1" smtClean="0"/>
              <a:t>few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Sweden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Canada</a:t>
            </a:r>
            <a:endParaRPr lang="tr-TR" dirty="0" smtClean="0"/>
          </a:p>
          <a:p>
            <a:r>
              <a:rPr lang="tr-TR" dirty="0" err="1" smtClean="0"/>
              <a:t>Prophylactic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</a:t>
            </a:r>
            <a:r>
              <a:rPr lang="tr-TR" dirty="0" err="1" smtClean="0"/>
              <a:t>immunucompromised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traveling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short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 of time,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ciprofloxacin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antibiotic</a:t>
            </a:r>
            <a:r>
              <a:rPr lang="tr-TR" dirty="0" smtClean="0"/>
              <a:t> of </a:t>
            </a:r>
            <a:r>
              <a:rPr lang="tr-TR" dirty="0" err="1" smtClean="0"/>
              <a:t>chioce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Traveler’s</a:t>
            </a:r>
            <a:r>
              <a:rPr lang="tr-TR" dirty="0" smtClean="0"/>
              <a:t> </a:t>
            </a:r>
            <a:r>
              <a:rPr lang="tr-TR" dirty="0" err="1" smtClean="0"/>
              <a:t>diarrhea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err="1" smtClean="0"/>
              <a:t>Assessment</a:t>
            </a:r>
            <a:r>
              <a:rPr lang="tr-TR" sz="4000" dirty="0" smtClean="0"/>
              <a:t> of </a:t>
            </a:r>
            <a:r>
              <a:rPr lang="tr-TR" sz="4000" dirty="0" err="1" smtClean="0"/>
              <a:t>degree</a:t>
            </a:r>
            <a:r>
              <a:rPr lang="tr-TR" sz="4000" dirty="0" smtClean="0"/>
              <a:t> of </a:t>
            </a:r>
            <a:r>
              <a:rPr lang="tr-TR" sz="4000" dirty="0" err="1" smtClean="0"/>
              <a:t>dehydration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recommended</a:t>
            </a:r>
            <a:r>
              <a:rPr lang="tr-TR" sz="4000" dirty="0" smtClean="0"/>
              <a:t> </a:t>
            </a:r>
            <a:r>
              <a:rPr lang="tr-TR" sz="4000" dirty="0" err="1" smtClean="0"/>
              <a:t>management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31995"/>
            <a:ext cx="8229600" cy="4525963"/>
          </a:xfrm>
        </p:spPr>
        <p:txBody>
          <a:bodyPr>
            <a:normAutofit/>
          </a:bodyPr>
          <a:lstStyle/>
          <a:p>
            <a:r>
              <a:rPr lang="tr-TR" sz="3600" dirty="0" smtClean="0"/>
              <a:t>Minimal </a:t>
            </a:r>
            <a:r>
              <a:rPr lang="tr-TR" sz="3600" dirty="0" err="1" smtClean="0"/>
              <a:t>or</a:t>
            </a:r>
            <a:r>
              <a:rPr lang="tr-TR" sz="3600" dirty="0" smtClean="0"/>
              <a:t> no </a:t>
            </a:r>
            <a:r>
              <a:rPr lang="tr-TR" sz="3600" dirty="0" err="1" smtClean="0"/>
              <a:t>deydration</a:t>
            </a:r>
            <a:r>
              <a:rPr lang="tr-TR" sz="3600" dirty="0" smtClean="0"/>
              <a:t> (&lt;3%): no </a:t>
            </a:r>
            <a:r>
              <a:rPr lang="tr-TR" sz="3600" dirty="0" err="1" smtClean="0"/>
              <a:t>signs</a:t>
            </a:r>
            <a:endParaRPr lang="tr-TR" sz="3600" dirty="0" smtClean="0"/>
          </a:p>
          <a:p>
            <a:pPr>
              <a:buNone/>
            </a:pPr>
            <a:r>
              <a:rPr lang="tr-TR" sz="3600" dirty="0" smtClean="0"/>
              <a:t>	-</a:t>
            </a:r>
            <a:r>
              <a:rPr lang="tr-TR" sz="3600" dirty="0" err="1" smtClean="0"/>
              <a:t>manage</a:t>
            </a:r>
            <a:r>
              <a:rPr lang="tr-TR" sz="3600" dirty="0" smtClean="0"/>
              <a:t> at </a:t>
            </a:r>
            <a:r>
              <a:rPr lang="tr-TR" sz="3600" dirty="0" err="1" smtClean="0"/>
              <a:t>home</a:t>
            </a:r>
            <a:r>
              <a:rPr lang="tr-TR" sz="3600" dirty="0" smtClean="0"/>
              <a:t> </a:t>
            </a:r>
            <a:r>
              <a:rPr lang="tr-TR" sz="3600" dirty="0" err="1" smtClean="0"/>
              <a:t>generally</a:t>
            </a:r>
            <a:endParaRPr lang="tr-TR" sz="3600" dirty="0" smtClean="0"/>
          </a:p>
          <a:p>
            <a:pPr>
              <a:buNone/>
            </a:pPr>
            <a:r>
              <a:rPr lang="tr-TR" sz="3600" dirty="0" smtClean="0"/>
              <a:t>	-normal </a:t>
            </a:r>
            <a:r>
              <a:rPr lang="tr-TR" sz="3600" dirty="0" err="1" smtClean="0"/>
              <a:t>fluids</a:t>
            </a:r>
            <a:r>
              <a:rPr lang="tr-TR" sz="3600" dirty="0" smtClean="0"/>
              <a:t>, </a:t>
            </a:r>
            <a:r>
              <a:rPr lang="tr-TR" sz="3600" dirty="0" err="1" smtClean="0"/>
              <a:t>continue</a:t>
            </a:r>
            <a:r>
              <a:rPr lang="tr-TR" sz="3600" dirty="0" smtClean="0"/>
              <a:t> </a:t>
            </a:r>
            <a:r>
              <a:rPr lang="tr-TR" sz="3600" dirty="0" err="1" smtClean="0"/>
              <a:t>breast</a:t>
            </a:r>
            <a:r>
              <a:rPr lang="tr-TR" sz="3600" dirty="0" smtClean="0"/>
              <a:t>-</a:t>
            </a:r>
            <a:r>
              <a:rPr lang="tr-TR" sz="3600" dirty="0" err="1" smtClean="0"/>
              <a:t>feeding</a:t>
            </a:r>
            <a:r>
              <a:rPr lang="tr-TR" sz="3600" dirty="0" smtClean="0"/>
              <a:t>, normal </a:t>
            </a:r>
            <a:r>
              <a:rPr lang="tr-TR" sz="3600" dirty="0" err="1" smtClean="0"/>
              <a:t>diet</a:t>
            </a:r>
            <a:endParaRPr lang="tr-TR" sz="3600" dirty="0" smtClean="0"/>
          </a:p>
          <a:p>
            <a:pPr>
              <a:buNone/>
            </a:pPr>
            <a:r>
              <a:rPr lang="tr-TR" sz="3600" dirty="0" smtClean="0"/>
              <a:t>	-</a:t>
            </a:r>
            <a:r>
              <a:rPr lang="tr-TR" sz="3600" dirty="0" err="1" smtClean="0"/>
              <a:t>admit</a:t>
            </a:r>
            <a:r>
              <a:rPr lang="tr-TR" sz="3600" dirty="0" smtClean="0"/>
              <a:t> </a:t>
            </a:r>
            <a:r>
              <a:rPr lang="tr-TR" sz="3600" dirty="0" err="1" smtClean="0"/>
              <a:t>if</a:t>
            </a:r>
            <a:r>
              <a:rPr lang="tr-TR" sz="3600" dirty="0" smtClean="0"/>
              <a:t> </a:t>
            </a:r>
            <a:r>
              <a:rPr lang="tr-TR" sz="3600" dirty="0" err="1" smtClean="0"/>
              <a:t>very</a:t>
            </a:r>
            <a:r>
              <a:rPr lang="tr-TR" sz="3600" dirty="0" smtClean="0"/>
              <a:t> </a:t>
            </a:r>
            <a:r>
              <a:rPr lang="tr-TR" sz="3600" dirty="0" err="1" smtClean="0"/>
              <a:t>young</a:t>
            </a:r>
            <a:r>
              <a:rPr lang="tr-TR" sz="3600" dirty="0" smtClean="0"/>
              <a:t>, </a:t>
            </a:r>
            <a:r>
              <a:rPr lang="tr-TR" sz="3600" dirty="0" err="1" smtClean="0"/>
              <a:t>diagnosis</a:t>
            </a:r>
            <a:r>
              <a:rPr lang="tr-TR" sz="3600" dirty="0" smtClean="0"/>
              <a:t> in </a:t>
            </a:r>
            <a:r>
              <a:rPr lang="tr-TR" sz="3600" dirty="0" err="1" smtClean="0"/>
              <a:t>doubt</a:t>
            </a:r>
            <a:r>
              <a:rPr lang="tr-TR" sz="3600" dirty="0" smtClean="0"/>
              <a:t>, </a:t>
            </a:r>
            <a:r>
              <a:rPr lang="tr-TR" sz="3600" dirty="0" err="1" smtClean="0"/>
              <a:t>or</a:t>
            </a:r>
            <a:r>
              <a:rPr lang="tr-TR" sz="3600" dirty="0" smtClean="0"/>
              <a:t> </a:t>
            </a:r>
            <a:r>
              <a:rPr lang="tr-TR" sz="3600" dirty="0" err="1" smtClean="0"/>
              <a:t>large</a:t>
            </a:r>
            <a:r>
              <a:rPr lang="tr-TR" sz="3600" dirty="0" smtClean="0"/>
              <a:t> </a:t>
            </a:r>
            <a:r>
              <a:rPr lang="tr-TR" sz="3600" dirty="0" err="1" smtClean="0"/>
              <a:t>losses</a:t>
            </a:r>
            <a:endParaRPr lang="tr-TR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Traveler’s diarrhea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All trials reported a significant reduction in duration</a:t>
            </a:r>
            <a:r>
              <a:rPr lang="tr-TR" dirty="0" smtClean="0"/>
              <a:t> </a:t>
            </a:r>
            <a:r>
              <a:rPr lang="en-US" dirty="0" smtClean="0"/>
              <a:t>of diarrhea in participants treated with antibiotics</a:t>
            </a:r>
            <a:r>
              <a:rPr lang="tr-TR" dirty="0" smtClean="0"/>
              <a:t> compared with placebo</a:t>
            </a:r>
          </a:p>
          <a:p>
            <a:r>
              <a:rPr lang="tr-TR" dirty="0" smtClean="0"/>
              <a:t>The most effective antibiotics </a:t>
            </a:r>
            <a:r>
              <a:rPr lang="en-US" dirty="0" smtClean="0"/>
              <a:t>for empiric </a:t>
            </a:r>
            <a:r>
              <a:rPr lang="tr-TR" dirty="0" smtClean="0"/>
              <a:t>t</a:t>
            </a:r>
            <a:r>
              <a:rPr lang="en-US" dirty="0" err="1" smtClean="0"/>
              <a:t>herapy</a:t>
            </a:r>
            <a:r>
              <a:rPr lang="en-US" dirty="0" smtClean="0"/>
              <a:t> from trials are </a:t>
            </a:r>
            <a:r>
              <a:rPr lang="en-US" dirty="0" err="1" smtClean="0"/>
              <a:t>quinolones</a:t>
            </a:r>
            <a:r>
              <a:rPr lang="en-US" dirty="0" smtClean="0"/>
              <a:t>,</a:t>
            </a:r>
            <a:r>
              <a:rPr lang="tr-TR" dirty="0" smtClean="0"/>
              <a:t> azithromycin, and rifaximin</a:t>
            </a:r>
          </a:p>
          <a:p>
            <a:r>
              <a:rPr lang="tr-TR" dirty="0" smtClean="0"/>
              <a:t>All patients should </a:t>
            </a:r>
            <a:r>
              <a:rPr lang="en-US" dirty="0" smtClean="0"/>
              <a:t>take fluids and electrolytes. Rehydration with ORS is</a:t>
            </a:r>
            <a:r>
              <a:rPr lang="tr-TR" dirty="0" smtClean="0"/>
              <a:t> </a:t>
            </a:r>
            <a:r>
              <a:rPr lang="en-US" dirty="0" smtClean="0"/>
              <a:t>particularly important for young children</a:t>
            </a:r>
          </a:p>
          <a:p>
            <a:r>
              <a:rPr lang="en-US" dirty="0" err="1" smtClean="0"/>
              <a:t>Antimotility</a:t>
            </a:r>
            <a:r>
              <a:rPr lang="en-US" dirty="0" smtClean="0"/>
              <a:t> drugs, such as </a:t>
            </a:r>
            <a:r>
              <a:rPr lang="en-US" dirty="0" err="1" smtClean="0"/>
              <a:t>loperamide</a:t>
            </a:r>
            <a:r>
              <a:rPr lang="en-US" dirty="0" smtClean="0"/>
              <a:t>, should be</a:t>
            </a:r>
            <a:r>
              <a:rPr lang="tr-TR" dirty="0" smtClean="0"/>
              <a:t> </a:t>
            </a:r>
            <a:r>
              <a:rPr lang="en-US" dirty="0" smtClean="0"/>
              <a:t>avoided in children, because of the danger of causing</a:t>
            </a:r>
            <a:r>
              <a:rPr lang="tr-TR" dirty="0" smtClean="0"/>
              <a:t> </a:t>
            </a:r>
            <a:r>
              <a:rPr lang="en-US" dirty="0" smtClean="0"/>
              <a:t>paralytic </a:t>
            </a:r>
            <a:r>
              <a:rPr lang="en-US" dirty="0" err="1" smtClean="0"/>
              <a:t>ileus</a:t>
            </a:r>
            <a:r>
              <a:rPr lang="en-US" dirty="0" smtClean="0"/>
              <a:t>. Mild cases do not usually need</a:t>
            </a:r>
            <a:r>
              <a:rPr lang="tr-TR" dirty="0" smtClean="0"/>
              <a:t> antibiotics</a:t>
            </a:r>
          </a:p>
          <a:p>
            <a:r>
              <a:rPr lang="en-US" dirty="0" smtClean="0"/>
              <a:t>For moderate to severe disease, </a:t>
            </a:r>
            <a:r>
              <a:rPr lang="tr-TR" dirty="0" smtClean="0"/>
              <a:t> </a:t>
            </a:r>
            <a:r>
              <a:rPr lang="en-US" dirty="0" err="1" smtClean="0"/>
              <a:t>azithromycin</a:t>
            </a:r>
            <a:r>
              <a:rPr lang="en-US" dirty="0" smtClean="0"/>
              <a:t> 20 mg/kg (max 1 g) orally, as a</a:t>
            </a:r>
            <a:r>
              <a:rPr lang="tr-TR" dirty="0" smtClean="0"/>
              <a:t> single dose OR </a:t>
            </a:r>
            <a:r>
              <a:rPr lang="en-US" dirty="0" smtClean="0"/>
              <a:t>ciprofloxacin 20 mg/kg (max 750 mg) orally, as a</a:t>
            </a:r>
            <a:r>
              <a:rPr lang="tr-TR" dirty="0" smtClean="0"/>
              <a:t> single dose OR </a:t>
            </a:r>
            <a:r>
              <a:rPr lang="en-US" dirty="0" err="1" smtClean="0"/>
              <a:t>norfloxacin</a:t>
            </a:r>
            <a:r>
              <a:rPr lang="en-US" dirty="0" smtClean="0"/>
              <a:t> 20 mg/kg (max 800 mg) orally, as a</a:t>
            </a:r>
            <a:r>
              <a:rPr lang="tr-TR" dirty="0" smtClean="0"/>
              <a:t> single dose OR trimethoprim+sulfamethoxazole 4+20 mg/kg </a:t>
            </a:r>
            <a:r>
              <a:rPr lang="en-US" dirty="0" smtClean="0"/>
              <a:t>(max 160+800 mg) orally, 12-hourly for 3 days</a:t>
            </a:r>
            <a:r>
              <a:rPr lang="tr-TR" dirty="0" smtClean="0"/>
              <a:t> OR </a:t>
            </a:r>
            <a:r>
              <a:rPr lang="en-US" dirty="0" err="1" smtClean="0"/>
              <a:t>rifaximin</a:t>
            </a:r>
            <a:r>
              <a:rPr lang="en-US" dirty="0" smtClean="0"/>
              <a:t> 10 mg/kg orally, 12-hourly for 3 days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Amebiasis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972072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E. histolytica infection can cause non-invasive intestinal </a:t>
            </a:r>
            <a:r>
              <a:rPr lang="en-US" dirty="0" smtClean="0"/>
              <a:t>infection, which can be</a:t>
            </a:r>
            <a:r>
              <a:rPr lang="tr-TR" dirty="0" smtClean="0"/>
              <a:t> </a:t>
            </a:r>
            <a:r>
              <a:rPr lang="en-US" dirty="0" smtClean="0"/>
              <a:t>symptomatic or cause</a:t>
            </a:r>
            <a:r>
              <a:rPr lang="tr-TR" dirty="0" smtClean="0"/>
              <a:t> </a:t>
            </a:r>
            <a:r>
              <a:rPr lang="en-US" dirty="0" smtClean="0"/>
              <a:t>amebic dysentery or colitis,</a:t>
            </a:r>
            <a:r>
              <a:rPr lang="tr-TR" dirty="0" smtClean="0"/>
              <a:t> a</a:t>
            </a:r>
            <a:r>
              <a:rPr lang="en-US" dirty="0" err="1" smtClean="0"/>
              <a:t>meboma</a:t>
            </a:r>
            <a:r>
              <a:rPr lang="en-US" dirty="0" smtClean="0"/>
              <a:t>, </a:t>
            </a:r>
            <a:r>
              <a:rPr lang="tr-TR" dirty="0" smtClean="0"/>
              <a:t>a</a:t>
            </a:r>
            <a:r>
              <a:rPr lang="en-US" dirty="0" err="1" smtClean="0"/>
              <a:t>nd</a:t>
            </a:r>
            <a:r>
              <a:rPr lang="en-US" dirty="0" smtClean="0"/>
              <a:t>/or liver</a:t>
            </a:r>
            <a:r>
              <a:rPr lang="tr-TR" dirty="0" smtClean="0"/>
              <a:t> abscess</a:t>
            </a:r>
          </a:p>
          <a:p>
            <a:r>
              <a:rPr lang="en-US" dirty="0" smtClean="0"/>
              <a:t>Passage of </a:t>
            </a:r>
            <a:r>
              <a:rPr lang="en-US" i="1" dirty="0" err="1" smtClean="0"/>
              <a:t>Entamoeba</a:t>
            </a:r>
            <a:r>
              <a:rPr lang="en-US" i="1" dirty="0" smtClean="0"/>
              <a:t> cysts or </a:t>
            </a:r>
            <a:r>
              <a:rPr lang="en-US" i="1" dirty="0" err="1" smtClean="0"/>
              <a:t>trophozoites</a:t>
            </a:r>
            <a:r>
              <a:rPr lang="tr-TR" i="1" dirty="0" smtClean="0"/>
              <a:t> </a:t>
            </a:r>
            <a:r>
              <a:rPr lang="en-US" dirty="0" smtClean="0"/>
              <a:t>in the absence of acute dysenteric illness does</a:t>
            </a:r>
            <a:r>
              <a:rPr lang="tr-TR" dirty="0" smtClean="0"/>
              <a:t> not warrant antimicrobial therapy</a:t>
            </a:r>
          </a:p>
          <a:p>
            <a:r>
              <a:rPr lang="en-US" dirty="0" smtClean="0"/>
              <a:t>Patients with amebic colitis characteristically present</a:t>
            </a:r>
            <a:r>
              <a:rPr lang="tr-TR" dirty="0" smtClean="0"/>
              <a:t> </a:t>
            </a:r>
            <a:r>
              <a:rPr lang="en-US" dirty="0" smtClean="0"/>
              <a:t>with dysenteric symptoms of bloody diarrhea, abdominal</a:t>
            </a:r>
            <a:r>
              <a:rPr lang="tr-TR" dirty="0" smtClean="0"/>
              <a:t> </a:t>
            </a:r>
            <a:r>
              <a:rPr lang="en-US" dirty="0" smtClean="0"/>
              <a:t>pain, and tenderness. Children can have rectal</a:t>
            </a:r>
            <a:r>
              <a:rPr lang="tr-TR" dirty="0" smtClean="0"/>
              <a:t> </a:t>
            </a:r>
            <a:r>
              <a:rPr lang="en-US" dirty="0" smtClean="0"/>
              <a:t>bleeding without diarrhea. The onset can be gradual,</a:t>
            </a:r>
            <a:r>
              <a:rPr lang="tr-TR" dirty="0" smtClean="0"/>
              <a:t> </a:t>
            </a:r>
            <a:r>
              <a:rPr lang="en-US" dirty="0" smtClean="0"/>
              <a:t>with several weeks of symptoms: often multiple, small</a:t>
            </a:r>
            <a:r>
              <a:rPr lang="tr-TR" dirty="0" smtClean="0"/>
              <a:t> </a:t>
            </a:r>
            <a:r>
              <a:rPr lang="en-US" dirty="0" smtClean="0"/>
              <a:t>volume,</a:t>
            </a:r>
            <a:r>
              <a:rPr lang="tr-TR" dirty="0" smtClean="0"/>
              <a:t> </a:t>
            </a:r>
            <a:r>
              <a:rPr lang="en-US" dirty="0" err="1" smtClean="0"/>
              <a:t>mucoid</a:t>
            </a:r>
            <a:r>
              <a:rPr lang="en-US" dirty="0" smtClean="0"/>
              <a:t> stools, but sometimes profuse, watery</a:t>
            </a:r>
            <a:r>
              <a:rPr lang="tr-TR" dirty="0" smtClean="0"/>
              <a:t> diarrhea </a:t>
            </a: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Amebiasis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Toxic megacolon complicates </a:t>
            </a:r>
            <a:r>
              <a:rPr lang="en-US" dirty="0" smtClean="0"/>
              <a:t>amebic colitis in about 0.5% of patients</a:t>
            </a:r>
            <a:r>
              <a:rPr lang="tr-TR" dirty="0" smtClean="0"/>
              <a:t> </a:t>
            </a:r>
          </a:p>
          <a:p>
            <a:r>
              <a:rPr lang="tr-TR" dirty="0" smtClean="0"/>
              <a:t>Amebomas are localized </a:t>
            </a:r>
            <a:r>
              <a:rPr lang="en-US" dirty="0" smtClean="0"/>
              <a:t>inflammatory,</a:t>
            </a:r>
            <a:r>
              <a:rPr lang="tr-TR" dirty="0" smtClean="0"/>
              <a:t>  </a:t>
            </a:r>
            <a:r>
              <a:rPr lang="en-US" dirty="0" smtClean="0"/>
              <a:t>annular masses of the </a:t>
            </a:r>
            <a:r>
              <a:rPr lang="en-US" dirty="0" err="1" smtClean="0"/>
              <a:t>cecum</a:t>
            </a:r>
            <a:r>
              <a:rPr lang="en-US" dirty="0" smtClean="0"/>
              <a:t> or</a:t>
            </a:r>
            <a:r>
              <a:rPr lang="tr-TR" dirty="0" smtClean="0"/>
              <a:t> </a:t>
            </a:r>
            <a:r>
              <a:rPr lang="en-US" dirty="0" smtClean="0"/>
              <a:t>ascending colon which can cause obstruction and be</a:t>
            </a:r>
            <a:r>
              <a:rPr lang="tr-TR" dirty="0" smtClean="0"/>
              <a:t> confused with carcinomas</a:t>
            </a:r>
          </a:p>
          <a:p>
            <a:r>
              <a:rPr lang="en-US" dirty="0" smtClean="0"/>
              <a:t>The diagnosis of amebic colitis rests on the demonstration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i="1" dirty="0" smtClean="0"/>
              <a:t>E. </a:t>
            </a:r>
            <a:r>
              <a:rPr lang="en-US" i="1" dirty="0" err="1" smtClean="0"/>
              <a:t>histolytica</a:t>
            </a:r>
            <a:r>
              <a:rPr lang="en-US" i="1" dirty="0" smtClean="0"/>
              <a:t> in the stool or colonic mucosa</a:t>
            </a:r>
            <a:r>
              <a:rPr lang="tr-TR" i="1" dirty="0" smtClean="0"/>
              <a:t> </a:t>
            </a:r>
            <a:r>
              <a:rPr lang="tr-TR" dirty="0" smtClean="0"/>
              <a:t>of patients with diarrhea.</a:t>
            </a:r>
          </a:p>
          <a:p>
            <a:r>
              <a:rPr lang="tr-TR" dirty="0" smtClean="0"/>
              <a:t>Commercially available ELISA assays </a:t>
            </a:r>
            <a:r>
              <a:rPr lang="en-US" dirty="0" smtClean="0"/>
              <a:t>are more sensitive and less user-dependent</a:t>
            </a:r>
            <a:r>
              <a:rPr lang="tr-TR" dirty="0" smtClean="0"/>
              <a:t> than microscopy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Amebiasis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Serum antibodies against </a:t>
            </a:r>
            <a:r>
              <a:rPr lang="en-US" dirty="0" err="1" smtClean="0"/>
              <a:t>amebae</a:t>
            </a:r>
            <a:r>
              <a:rPr lang="en-US" dirty="0" smtClean="0"/>
              <a:t> are detected by</a:t>
            </a:r>
            <a:r>
              <a:rPr lang="tr-TR" dirty="0" smtClean="0"/>
              <a:t> </a:t>
            </a:r>
            <a:r>
              <a:rPr lang="en-US" dirty="0" smtClean="0"/>
              <a:t>indirect </a:t>
            </a:r>
            <a:r>
              <a:rPr lang="en-US" dirty="0" err="1" smtClean="0"/>
              <a:t>hemagglutination</a:t>
            </a:r>
            <a:r>
              <a:rPr lang="en-US" dirty="0" smtClean="0"/>
              <a:t> in &gt;70% of patients </a:t>
            </a:r>
            <a:r>
              <a:rPr lang="tr-TR" dirty="0" smtClean="0"/>
              <a:t>w</a:t>
            </a:r>
            <a:r>
              <a:rPr lang="en-US" dirty="0" err="1" smtClean="0"/>
              <a:t>ith</a:t>
            </a:r>
            <a:r>
              <a:rPr lang="tr-TR" dirty="0" smtClean="0"/>
              <a:t> </a:t>
            </a:r>
            <a:r>
              <a:rPr lang="en-US" dirty="0" smtClean="0"/>
              <a:t>symptomatic </a:t>
            </a:r>
            <a:r>
              <a:rPr lang="en-US" i="1" dirty="0" smtClean="0"/>
              <a:t>E. </a:t>
            </a:r>
            <a:r>
              <a:rPr lang="en-US" i="1" dirty="0" err="1" smtClean="0"/>
              <a:t>histolytica</a:t>
            </a:r>
            <a:r>
              <a:rPr lang="en-US" i="1" dirty="0" smtClean="0"/>
              <a:t> </a:t>
            </a:r>
            <a:r>
              <a:rPr lang="tr-TR" i="1" dirty="0" smtClean="0"/>
              <a:t> </a:t>
            </a:r>
            <a:r>
              <a:rPr lang="tr-TR" dirty="0" smtClean="0"/>
              <a:t>infection</a:t>
            </a:r>
            <a:r>
              <a:rPr lang="tr-TR" i="1" dirty="0" smtClean="0"/>
              <a:t> </a:t>
            </a:r>
            <a:r>
              <a:rPr lang="en-US" dirty="0" smtClean="0"/>
              <a:t>and are particularly</a:t>
            </a:r>
            <a:r>
              <a:rPr lang="tr-TR" dirty="0" smtClean="0"/>
              <a:t> sensitive (&gt;94%) in amebic liver abscess </a:t>
            </a:r>
          </a:p>
          <a:p>
            <a:r>
              <a:rPr lang="en-US" dirty="0" smtClean="0"/>
              <a:t>For acute amebic dysentery, the </a:t>
            </a:r>
            <a:r>
              <a:rPr lang="en-US" dirty="0" err="1" smtClean="0"/>
              <a:t>nitroimidazoles</a:t>
            </a:r>
            <a:r>
              <a:rPr lang="tr-TR" dirty="0" smtClean="0"/>
              <a:t> (metronidazole, tinidazole, ornidazole) are </a:t>
            </a:r>
            <a:r>
              <a:rPr lang="tr-TR" i="1" dirty="0" smtClean="0"/>
              <a:t>&gt;90% </a:t>
            </a:r>
            <a:r>
              <a:rPr lang="tr-TR" dirty="0" smtClean="0"/>
              <a:t>effective</a:t>
            </a:r>
          </a:p>
          <a:p>
            <a:r>
              <a:rPr lang="tr-TR" dirty="0" smtClean="0"/>
              <a:t>metronidazole 15 mg/kg (max 600 mg) orally, </a:t>
            </a:r>
            <a:r>
              <a:rPr lang="en-US" dirty="0" smtClean="0"/>
              <a:t>8-ourly for 7–10 days OR</a:t>
            </a:r>
            <a:r>
              <a:rPr lang="tr-TR" dirty="0" smtClean="0"/>
              <a:t> </a:t>
            </a:r>
            <a:r>
              <a:rPr lang="en-US" dirty="0" err="1" smtClean="0"/>
              <a:t>tinidazole</a:t>
            </a:r>
            <a:r>
              <a:rPr lang="en-US" dirty="0" smtClean="0"/>
              <a:t> 50 mg/kg (max 2 g) orally, daily for 3</a:t>
            </a:r>
            <a:r>
              <a:rPr lang="tr-TR" dirty="0" smtClean="0"/>
              <a:t> days</a:t>
            </a:r>
            <a:endParaRPr lang="en-US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Cryptosporidium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fontScale="77500" lnSpcReduction="20000"/>
          </a:bodyPr>
          <a:lstStyle/>
          <a:p>
            <a:r>
              <a:rPr lang="tr-TR" i="1" dirty="0" smtClean="0"/>
              <a:t>Cryptosporidium parvum infection causes frequent, </a:t>
            </a:r>
            <a:r>
              <a:rPr lang="en-US" dirty="0" smtClean="0"/>
              <a:t>watery diarrhea, without blood in </a:t>
            </a:r>
            <a:r>
              <a:rPr lang="en-US" dirty="0" err="1" smtClean="0"/>
              <a:t>immunocompetent</a:t>
            </a:r>
            <a:r>
              <a:rPr lang="tr-TR" dirty="0" smtClean="0"/>
              <a:t> </a:t>
            </a:r>
            <a:r>
              <a:rPr lang="en-US" dirty="0" smtClean="0"/>
              <a:t>children.</a:t>
            </a:r>
            <a:r>
              <a:rPr lang="tr-TR" dirty="0" smtClean="0"/>
              <a:t> </a:t>
            </a:r>
            <a:r>
              <a:rPr lang="en-US" dirty="0" smtClean="0"/>
              <a:t>Other prominent symptoms include</a:t>
            </a:r>
            <a:r>
              <a:rPr lang="tr-TR" dirty="0" smtClean="0"/>
              <a:t> </a:t>
            </a:r>
            <a:r>
              <a:rPr lang="en-US" dirty="0" err="1" smtClean="0"/>
              <a:t>crampy</a:t>
            </a:r>
            <a:r>
              <a:rPr lang="en-US" dirty="0" smtClean="0"/>
              <a:t> abdominal pain, fever, and vomiting. Asymptomatic</a:t>
            </a:r>
            <a:r>
              <a:rPr lang="tr-TR" dirty="0" smtClean="0"/>
              <a:t> </a:t>
            </a:r>
            <a:r>
              <a:rPr lang="en-US" dirty="0" smtClean="0"/>
              <a:t>infection is rare. Infections are often waterborne;</a:t>
            </a:r>
            <a:r>
              <a:rPr lang="tr-TR" dirty="0" smtClean="0"/>
              <a:t> </a:t>
            </a:r>
            <a:r>
              <a:rPr lang="en-US" dirty="0" smtClean="0"/>
              <a:t>the cysts are resistant to chlorine, and contaminated</a:t>
            </a:r>
            <a:r>
              <a:rPr lang="tr-TR" dirty="0" smtClean="0"/>
              <a:t> </a:t>
            </a:r>
            <a:r>
              <a:rPr lang="en-US" dirty="0" smtClean="0"/>
              <a:t>water</a:t>
            </a:r>
            <a:r>
              <a:rPr lang="tr-TR" dirty="0" smtClean="0"/>
              <a:t> </a:t>
            </a:r>
            <a:r>
              <a:rPr lang="en-US" dirty="0" smtClean="0"/>
              <a:t>and swimming pools have been the source</a:t>
            </a:r>
            <a:r>
              <a:rPr lang="tr-TR" dirty="0" smtClean="0"/>
              <a:t> </a:t>
            </a:r>
            <a:r>
              <a:rPr lang="en-US" dirty="0" smtClean="0"/>
              <a:t>of large outbreaks.</a:t>
            </a:r>
            <a:endParaRPr lang="tr-TR" dirty="0" smtClean="0"/>
          </a:p>
          <a:p>
            <a:r>
              <a:rPr lang="en-US" dirty="0" smtClean="0"/>
              <a:t> In </a:t>
            </a:r>
            <a:r>
              <a:rPr lang="en-US" dirty="0" err="1" smtClean="0"/>
              <a:t>immunocompetent</a:t>
            </a:r>
            <a:r>
              <a:rPr lang="en-US" dirty="0" smtClean="0"/>
              <a:t> children,</a:t>
            </a:r>
            <a:r>
              <a:rPr lang="tr-TR" dirty="0" smtClean="0"/>
              <a:t> </a:t>
            </a:r>
            <a:r>
              <a:rPr lang="en-US" dirty="0" smtClean="0"/>
              <a:t>infection usually </a:t>
            </a:r>
            <a:r>
              <a:rPr lang="tr-TR" dirty="0" smtClean="0"/>
              <a:t> r</a:t>
            </a:r>
            <a:r>
              <a:rPr lang="en-US" dirty="0" err="1" smtClean="0"/>
              <a:t>esolves</a:t>
            </a:r>
            <a:r>
              <a:rPr lang="en-US" dirty="0" smtClean="0"/>
              <a:t> after 10 days (range 1–20)</a:t>
            </a:r>
            <a:r>
              <a:rPr lang="tr-TR" dirty="0" smtClean="0"/>
              <a:t> </a:t>
            </a:r>
            <a:r>
              <a:rPr lang="en-US" dirty="0" smtClean="0"/>
              <a:t>and requires no specific treatment.</a:t>
            </a:r>
            <a:endParaRPr lang="tr-TR" dirty="0" smtClean="0"/>
          </a:p>
          <a:p>
            <a:r>
              <a:rPr lang="tr-TR" dirty="0" smtClean="0"/>
              <a:t>In contrast, </a:t>
            </a:r>
            <a:r>
              <a:rPr lang="tr-TR" i="1" dirty="0" smtClean="0"/>
              <a:t>Cryptosporidium </a:t>
            </a:r>
            <a:r>
              <a:rPr lang="en-US" dirty="0" smtClean="0"/>
              <a:t>infection can be life-</a:t>
            </a:r>
            <a:r>
              <a:rPr lang="tr-TR" dirty="0" smtClean="0"/>
              <a:t>t</a:t>
            </a:r>
            <a:r>
              <a:rPr lang="en-US" dirty="0" err="1" smtClean="0"/>
              <a:t>hreatening</a:t>
            </a:r>
            <a:r>
              <a:rPr lang="en-US" dirty="0" smtClean="0"/>
              <a:t> in</a:t>
            </a:r>
            <a:r>
              <a:rPr lang="tr-TR" dirty="0" smtClean="0"/>
              <a:t> immunocompromised children. To treat </a:t>
            </a:r>
            <a:r>
              <a:rPr lang="tr-TR" i="1" dirty="0" smtClean="0"/>
              <a:t>Cryptosporidium infection in immunocompromised </a:t>
            </a:r>
            <a:r>
              <a:rPr lang="tr-TR" dirty="0" smtClean="0"/>
              <a:t>children,  </a:t>
            </a:r>
            <a:r>
              <a:rPr lang="en-US" dirty="0" err="1" smtClean="0"/>
              <a:t>nitazoxanide</a:t>
            </a:r>
            <a:r>
              <a:rPr lang="en-US" dirty="0" smtClean="0"/>
              <a:t> 1–3 years: 100 mg 12-hourly; 4–11</a:t>
            </a:r>
            <a:r>
              <a:rPr lang="tr-TR" dirty="0" smtClean="0"/>
              <a:t> </a:t>
            </a:r>
            <a:r>
              <a:rPr lang="en-US" dirty="0" smtClean="0"/>
              <a:t>years: 200 mg 12-hourly; 12 years or older:</a:t>
            </a:r>
            <a:r>
              <a:rPr lang="tr-TR" dirty="0" smtClean="0"/>
              <a:t> </a:t>
            </a:r>
            <a:r>
              <a:rPr lang="en-US" dirty="0" smtClean="0"/>
              <a:t>500 mg orally 12-hourly, for 3 days</a:t>
            </a:r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Giardiasis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fontScale="92500"/>
          </a:bodyPr>
          <a:lstStyle/>
          <a:p>
            <a:r>
              <a:rPr lang="tr-TR" i="1" dirty="0" smtClean="0"/>
              <a:t>Giardia lamblia </a:t>
            </a:r>
            <a:r>
              <a:rPr lang="tr-TR" dirty="0" smtClean="0"/>
              <a:t>is a flagellate protozoan parasite with </a:t>
            </a:r>
            <a:r>
              <a:rPr lang="en-US" dirty="0" smtClean="0"/>
              <a:t>a worldwide distribution. Infection is primarily waterborne,</a:t>
            </a:r>
            <a:r>
              <a:rPr lang="tr-TR" dirty="0" smtClean="0"/>
              <a:t> </a:t>
            </a:r>
            <a:r>
              <a:rPr lang="en-US" dirty="0" smtClean="0"/>
              <a:t>and although humans are the main reservoir</a:t>
            </a:r>
            <a:r>
              <a:rPr lang="tr-TR" dirty="0" smtClean="0"/>
              <a:t> </a:t>
            </a:r>
            <a:r>
              <a:rPr lang="en-US" dirty="0" smtClean="0"/>
              <a:t>of infection, animals such as dogs and cats can</a:t>
            </a:r>
            <a:r>
              <a:rPr lang="tr-TR" dirty="0" smtClean="0"/>
              <a:t> </a:t>
            </a:r>
            <a:r>
              <a:rPr lang="en-US" dirty="0" smtClean="0"/>
              <a:t>contaminate water with infectious cysts. </a:t>
            </a:r>
            <a:endParaRPr lang="tr-TR" dirty="0" smtClean="0"/>
          </a:p>
          <a:p>
            <a:r>
              <a:rPr lang="en-US" dirty="0" smtClean="0"/>
              <a:t>Infection can</a:t>
            </a:r>
            <a:r>
              <a:rPr lang="tr-TR" dirty="0" smtClean="0"/>
              <a:t> </a:t>
            </a:r>
            <a:r>
              <a:rPr lang="en-US" dirty="0" smtClean="0"/>
              <a:t>be asymptomatic, can be acute with watery diarrhea</a:t>
            </a:r>
            <a:r>
              <a:rPr lang="tr-TR" dirty="0" smtClean="0"/>
              <a:t> </a:t>
            </a:r>
            <a:r>
              <a:rPr lang="en-US" dirty="0" smtClean="0"/>
              <a:t>and abdominal pain, or protracted with chronic or</a:t>
            </a:r>
            <a:r>
              <a:rPr lang="tr-TR" dirty="0" smtClean="0"/>
              <a:t> </a:t>
            </a:r>
            <a:r>
              <a:rPr lang="en-US" dirty="0" smtClean="0"/>
              <a:t>intermittent foul-smelling stools, abdominal distension,</a:t>
            </a:r>
            <a:r>
              <a:rPr lang="tr-TR" dirty="0" smtClean="0"/>
              <a:t> flatulence, and anorexia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Giardiasis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Diagnosis is by detecting </a:t>
            </a:r>
            <a:r>
              <a:rPr lang="en-US" dirty="0" smtClean="0"/>
              <a:t>cysts in stool. </a:t>
            </a:r>
            <a:r>
              <a:rPr lang="tr-TR" dirty="0" smtClean="0"/>
              <a:t>A</a:t>
            </a:r>
            <a:r>
              <a:rPr lang="en-US" dirty="0" err="1" smtClean="0"/>
              <a:t>lthough</a:t>
            </a:r>
            <a:r>
              <a:rPr lang="tr-TR" dirty="0" smtClean="0"/>
              <a:t> </a:t>
            </a:r>
            <a:r>
              <a:rPr lang="en-US" dirty="0" smtClean="0"/>
              <a:t>ELISA tests on stool are</a:t>
            </a:r>
            <a:r>
              <a:rPr lang="tr-TR" dirty="0" smtClean="0"/>
              <a:t> </a:t>
            </a:r>
            <a:r>
              <a:rPr lang="en-US" dirty="0" smtClean="0"/>
              <a:t>slightly more sensitive than direct microscopy for ova</a:t>
            </a:r>
            <a:r>
              <a:rPr lang="tr-TR" dirty="0" smtClean="0"/>
              <a:t> </a:t>
            </a:r>
            <a:r>
              <a:rPr lang="en-US" dirty="0" smtClean="0"/>
              <a:t>and parasites,</a:t>
            </a:r>
            <a:r>
              <a:rPr lang="en-US" i="1" dirty="0" smtClean="0"/>
              <a:t> </a:t>
            </a:r>
            <a:r>
              <a:rPr lang="en-US" dirty="0" smtClean="0"/>
              <a:t>one study suggested that both tests</a:t>
            </a:r>
            <a:r>
              <a:rPr lang="tr-TR" dirty="0" smtClean="0"/>
              <a:t> </a:t>
            </a:r>
            <a:r>
              <a:rPr lang="en-US" dirty="0" smtClean="0"/>
              <a:t>need to be </a:t>
            </a:r>
            <a:r>
              <a:rPr lang="tr-TR" dirty="0" smtClean="0"/>
              <a:t>p</a:t>
            </a:r>
            <a:r>
              <a:rPr lang="en-US" dirty="0" err="1" smtClean="0"/>
              <a:t>erformed</a:t>
            </a:r>
            <a:r>
              <a:rPr lang="en-US" dirty="0" smtClean="0"/>
              <a:t> to achieve a sensitivity &gt;90%.</a:t>
            </a:r>
            <a:r>
              <a:rPr lang="tr-TR" dirty="0" smtClean="0"/>
              <a:t> Diagnosis </a:t>
            </a:r>
            <a:r>
              <a:rPr lang="en-US" dirty="0" smtClean="0"/>
              <a:t>in difficult cases may require </a:t>
            </a:r>
            <a:r>
              <a:rPr lang="tr-TR" dirty="0" smtClean="0"/>
              <a:t>e</a:t>
            </a:r>
            <a:r>
              <a:rPr lang="en-US" dirty="0" err="1" smtClean="0"/>
              <a:t>xamination</a:t>
            </a:r>
            <a:r>
              <a:rPr lang="en-US" dirty="0" smtClean="0"/>
              <a:t> of</a:t>
            </a:r>
            <a:r>
              <a:rPr lang="tr-TR" dirty="0" smtClean="0"/>
              <a:t> aspirated duodenal fluid.</a:t>
            </a:r>
          </a:p>
          <a:p>
            <a:r>
              <a:rPr lang="tr-TR" dirty="0" smtClean="0"/>
              <a:t>M</a:t>
            </a:r>
            <a:r>
              <a:rPr lang="en-US" dirty="0" err="1" smtClean="0"/>
              <a:t>ost</a:t>
            </a:r>
            <a:r>
              <a:rPr lang="en-US" dirty="0" smtClean="0"/>
              <a:t> authorities agree that treatment</a:t>
            </a:r>
            <a:r>
              <a:rPr lang="tr-TR" dirty="0" smtClean="0"/>
              <a:t> </a:t>
            </a:r>
            <a:r>
              <a:rPr lang="en-US" dirty="0" smtClean="0"/>
              <a:t>of patients with asymptomatic passage of </a:t>
            </a:r>
            <a:r>
              <a:rPr lang="en-US" i="1" dirty="0" err="1" smtClean="0"/>
              <a:t>Giardia</a:t>
            </a:r>
            <a:r>
              <a:rPr lang="en-US" i="1" dirty="0" smtClean="0"/>
              <a:t> cysts</a:t>
            </a:r>
            <a:r>
              <a:rPr lang="tr-TR" i="1" dirty="0" smtClean="0"/>
              <a:t> </a:t>
            </a:r>
            <a:r>
              <a:rPr lang="en-US" dirty="0" smtClean="0"/>
              <a:t>is unwarranted. The traditional treatment of symptomatic</a:t>
            </a:r>
            <a:r>
              <a:rPr lang="tr-TR" dirty="0" smtClean="0"/>
              <a:t> </a:t>
            </a:r>
            <a:r>
              <a:rPr lang="en-US" dirty="0" smtClean="0"/>
              <a:t>patients is with </a:t>
            </a:r>
            <a:r>
              <a:rPr lang="en-US" dirty="0" err="1" smtClean="0"/>
              <a:t>metronidazole</a:t>
            </a:r>
            <a:r>
              <a:rPr lang="tr-TR" dirty="0" smtClean="0"/>
              <a:t>  5 mg/kg (max 250 mg) orally, 8-hourly for 5 days</a:t>
            </a:r>
            <a:r>
              <a:rPr lang="en-US" dirty="0" smtClean="0"/>
              <a:t>, which is 80–</a:t>
            </a:r>
            <a:r>
              <a:rPr lang="tr-TR" dirty="0" smtClean="0"/>
              <a:t>95%effective</a:t>
            </a:r>
          </a:p>
          <a:p>
            <a:r>
              <a:rPr lang="tr-TR" dirty="0" smtClean="0"/>
              <a:t>For immunocompetent </a:t>
            </a:r>
            <a:r>
              <a:rPr lang="en-US" dirty="0" smtClean="0"/>
              <a:t>children who fail therapy, it is usual to repeat</a:t>
            </a:r>
            <a:r>
              <a:rPr lang="tr-TR" dirty="0" smtClean="0"/>
              <a:t> </a:t>
            </a:r>
            <a:r>
              <a:rPr lang="en-US" dirty="0" smtClean="0"/>
              <a:t>the original course while investigating whether</a:t>
            </a:r>
            <a:r>
              <a:rPr lang="tr-TR" dirty="0" smtClean="0"/>
              <a:t> </a:t>
            </a:r>
            <a:r>
              <a:rPr lang="en-US" dirty="0" err="1" smtClean="0"/>
              <a:t>reinfection</a:t>
            </a:r>
            <a:r>
              <a:rPr lang="en-US" dirty="0" smtClean="0"/>
              <a:t> may have occurred from a family member</a:t>
            </a:r>
            <a:r>
              <a:rPr lang="tr-TR" dirty="0" smtClean="0"/>
              <a:t> or water source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Assessment</a:t>
            </a:r>
            <a:r>
              <a:rPr lang="tr-TR" dirty="0" smtClean="0"/>
              <a:t> of </a:t>
            </a:r>
            <a:r>
              <a:rPr lang="tr-TR" dirty="0" err="1" smtClean="0"/>
              <a:t>degree</a:t>
            </a:r>
            <a:r>
              <a:rPr lang="tr-TR" dirty="0" smtClean="0"/>
              <a:t> of </a:t>
            </a:r>
            <a:r>
              <a:rPr lang="tr-TR" dirty="0" err="1" smtClean="0"/>
              <a:t>dehydration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03433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Mild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moderate</a:t>
            </a:r>
            <a:r>
              <a:rPr lang="tr-TR" dirty="0" smtClean="0"/>
              <a:t> </a:t>
            </a:r>
            <a:r>
              <a:rPr lang="tr-TR" dirty="0" err="1" smtClean="0"/>
              <a:t>dehydration</a:t>
            </a:r>
            <a:r>
              <a:rPr lang="tr-TR" dirty="0" smtClean="0"/>
              <a:t> (3-8%)</a:t>
            </a:r>
          </a:p>
          <a:p>
            <a:pPr>
              <a:buNone/>
            </a:pPr>
            <a:r>
              <a:rPr lang="tr-TR" dirty="0" smtClean="0"/>
              <a:t>	-general appearance abnormal (looks unwell)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dry</a:t>
            </a:r>
            <a:r>
              <a:rPr lang="tr-TR" dirty="0" smtClean="0"/>
              <a:t> oral </a:t>
            </a:r>
            <a:r>
              <a:rPr lang="tr-TR" dirty="0" err="1" smtClean="0"/>
              <a:t>mucosa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absent</a:t>
            </a:r>
            <a:r>
              <a:rPr lang="tr-TR" dirty="0" smtClean="0"/>
              <a:t> </a:t>
            </a:r>
            <a:r>
              <a:rPr lang="tr-TR" dirty="0" err="1" smtClean="0"/>
              <a:t>tears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sunken</a:t>
            </a:r>
            <a:r>
              <a:rPr lang="tr-TR" dirty="0" smtClean="0"/>
              <a:t> </a:t>
            </a:r>
            <a:r>
              <a:rPr lang="tr-TR" dirty="0" err="1" smtClean="0"/>
              <a:t>eyes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-diminished skin turgor (skin recoil after pinching skin&gt;2s, capillary return &gt;2s)</a:t>
            </a:r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Manage</a:t>
            </a:r>
            <a:r>
              <a:rPr lang="tr-TR" dirty="0" smtClean="0"/>
              <a:t> in </a:t>
            </a:r>
            <a:r>
              <a:rPr lang="tr-TR" dirty="0" err="1" smtClean="0"/>
              <a:t>hospital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ORS</a:t>
            </a:r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if</a:t>
            </a:r>
            <a:r>
              <a:rPr lang="tr-TR" dirty="0" smtClean="0"/>
              <a:t> ORS not </a:t>
            </a:r>
            <a:r>
              <a:rPr lang="tr-TR" dirty="0" err="1" smtClean="0"/>
              <a:t>tolerated</a:t>
            </a:r>
            <a:r>
              <a:rPr lang="tr-TR" dirty="0" smtClean="0"/>
              <a:t>,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require</a:t>
            </a:r>
            <a:r>
              <a:rPr lang="tr-TR" dirty="0" smtClean="0"/>
              <a:t> NG </a:t>
            </a:r>
            <a:r>
              <a:rPr lang="tr-TR" dirty="0" err="1" smtClean="0"/>
              <a:t>tube</a:t>
            </a:r>
            <a:r>
              <a:rPr lang="tr-TR" dirty="0" smtClean="0"/>
              <a:t> </a:t>
            </a:r>
            <a:r>
              <a:rPr lang="tr-TR" dirty="0" err="1" smtClean="0"/>
              <a:t>feeds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IV </a:t>
            </a:r>
            <a:r>
              <a:rPr lang="tr-TR" dirty="0" err="1" smtClean="0"/>
              <a:t>fluids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-</a:t>
            </a:r>
            <a:r>
              <a:rPr lang="tr-TR" dirty="0" err="1" smtClean="0"/>
              <a:t>resume</a:t>
            </a:r>
            <a:r>
              <a:rPr lang="tr-TR" dirty="0" smtClean="0"/>
              <a:t> normal </a:t>
            </a:r>
            <a:r>
              <a:rPr lang="tr-TR" dirty="0" err="1" smtClean="0"/>
              <a:t>diet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tolerated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Assessment</a:t>
            </a:r>
            <a:r>
              <a:rPr lang="tr-TR" dirty="0" smtClean="0"/>
              <a:t> of </a:t>
            </a:r>
            <a:r>
              <a:rPr lang="tr-TR" dirty="0" err="1" smtClean="0"/>
              <a:t>degree</a:t>
            </a:r>
            <a:r>
              <a:rPr lang="tr-TR" dirty="0" smtClean="0"/>
              <a:t> of </a:t>
            </a:r>
            <a:r>
              <a:rPr lang="tr-TR" dirty="0" err="1" smtClean="0"/>
              <a:t>dehydration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600" dirty="0" smtClean="0"/>
              <a:t>Severe </a:t>
            </a:r>
            <a:r>
              <a:rPr lang="tr-TR" sz="2600" dirty="0" err="1" smtClean="0"/>
              <a:t>dehydration</a:t>
            </a:r>
            <a:r>
              <a:rPr lang="tr-TR" sz="2600" dirty="0" smtClean="0"/>
              <a:t> (&gt;9%):</a:t>
            </a:r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signs</a:t>
            </a:r>
            <a:r>
              <a:rPr lang="tr-TR" sz="2600" dirty="0" smtClean="0"/>
              <a:t> </a:t>
            </a:r>
            <a:r>
              <a:rPr lang="tr-TR" sz="2600" dirty="0" err="1" smtClean="0"/>
              <a:t>from</a:t>
            </a:r>
            <a:r>
              <a:rPr lang="tr-TR" sz="2600" dirty="0" smtClean="0"/>
              <a:t> </a:t>
            </a:r>
            <a:r>
              <a:rPr lang="tr-TR" sz="2600" dirty="0" err="1" smtClean="0"/>
              <a:t>mild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moderate</a:t>
            </a:r>
            <a:r>
              <a:rPr lang="tr-TR" sz="2600" dirty="0" smtClean="0"/>
              <a:t> +</a:t>
            </a:r>
            <a:r>
              <a:rPr lang="tr-TR" sz="2600" dirty="0" err="1" smtClean="0"/>
              <a:t>deep</a:t>
            </a:r>
            <a:r>
              <a:rPr lang="tr-TR" sz="2600" dirty="0" smtClean="0"/>
              <a:t> </a:t>
            </a:r>
            <a:r>
              <a:rPr lang="tr-TR" sz="2600" dirty="0" err="1" smtClean="0"/>
              <a:t>acidotic</a:t>
            </a:r>
            <a:r>
              <a:rPr lang="tr-TR" sz="2600" dirty="0" smtClean="0"/>
              <a:t> </a:t>
            </a:r>
            <a:r>
              <a:rPr lang="tr-TR" sz="2600" dirty="0" err="1" smtClean="0"/>
              <a:t>breathing</a:t>
            </a:r>
            <a:endParaRPr lang="tr-TR" sz="2600" dirty="0" smtClean="0"/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altered</a:t>
            </a:r>
            <a:r>
              <a:rPr lang="tr-TR" sz="2600" dirty="0" smtClean="0"/>
              <a:t> </a:t>
            </a:r>
            <a:r>
              <a:rPr lang="tr-TR" sz="2600" dirty="0" err="1" smtClean="0"/>
              <a:t>neurological</a:t>
            </a:r>
            <a:r>
              <a:rPr lang="tr-TR" sz="2600" dirty="0" smtClean="0"/>
              <a:t> </a:t>
            </a:r>
            <a:r>
              <a:rPr lang="tr-TR" sz="2600" dirty="0" err="1" smtClean="0"/>
              <a:t>status</a:t>
            </a:r>
            <a:r>
              <a:rPr lang="tr-TR" sz="2600" dirty="0" smtClean="0"/>
              <a:t>(</a:t>
            </a:r>
            <a:r>
              <a:rPr lang="tr-TR" sz="2600" dirty="0" err="1" smtClean="0"/>
              <a:t>drowsiness</a:t>
            </a:r>
            <a:r>
              <a:rPr lang="tr-TR" sz="2600" dirty="0" smtClean="0"/>
              <a:t>, </a:t>
            </a:r>
            <a:r>
              <a:rPr lang="tr-TR" sz="2600" dirty="0" err="1" smtClean="0"/>
              <a:t>irritability</a:t>
            </a:r>
            <a:r>
              <a:rPr lang="tr-TR" sz="2600" dirty="0" smtClean="0"/>
              <a:t>)</a:t>
            </a:r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decreased</a:t>
            </a:r>
            <a:r>
              <a:rPr lang="tr-TR" sz="2600" dirty="0" smtClean="0"/>
              <a:t> </a:t>
            </a:r>
            <a:r>
              <a:rPr lang="tr-TR" sz="2600" dirty="0" err="1" smtClean="0"/>
              <a:t>peripheral</a:t>
            </a:r>
            <a:r>
              <a:rPr lang="tr-TR" sz="2600" dirty="0" smtClean="0"/>
              <a:t> </a:t>
            </a:r>
            <a:r>
              <a:rPr lang="tr-TR" sz="2600" dirty="0" err="1" smtClean="0"/>
              <a:t>perfusion</a:t>
            </a:r>
            <a:endParaRPr lang="tr-TR" sz="2600" dirty="0" smtClean="0"/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circulatory</a:t>
            </a:r>
            <a:r>
              <a:rPr lang="tr-TR" sz="2600" dirty="0" smtClean="0"/>
              <a:t> </a:t>
            </a:r>
            <a:r>
              <a:rPr lang="tr-TR" sz="2600" dirty="0" err="1" smtClean="0"/>
              <a:t>collapse</a:t>
            </a:r>
            <a:endParaRPr lang="tr-TR" sz="2600" dirty="0" smtClean="0"/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measure</a:t>
            </a:r>
            <a:r>
              <a:rPr lang="tr-TR" sz="2600" dirty="0" smtClean="0"/>
              <a:t> BUN, </a:t>
            </a:r>
            <a:r>
              <a:rPr lang="tr-TR" sz="2600" dirty="0" err="1" smtClean="0"/>
              <a:t>electrolytes</a:t>
            </a:r>
            <a:r>
              <a:rPr lang="tr-TR" sz="2600" dirty="0" smtClean="0"/>
              <a:t>, </a:t>
            </a:r>
            <a:r>
              <a:rPr lang="tr-TR" sz="2600" dirty="0" err="1" smtClean="0"/>
              <a:t>acid</a:t>
            </a:r>
            <a:r>
              <a:rPr lang="tr-TR" sz="2600" dirty="0" smtClean="0"/>
              <a:t>-</a:t>
            </a:r>
            <a:r>
              <a:rPr lang="tr-TR" sz="2600" dirty="0" err="1" smtClean="0"/>
              <a:t>base</a:t>
            </a:r>
            <a:r>
              <a:rPr lang="tr-TR" sz="2600" dirty="0" smtClean="0"/>
              <a:t> </a:t>
            </a:r>
            <a:r>
              <a:rPr lang="tr-TR" sz="2600" dirty="0" err="1" smtClean="0"/>
              <a:t>balance</a:t>
            </a:r>
            <a:endParaRPr lang="tr-TR" sz="2600" dirty="0" smtClean="0"/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resuscitate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IV </a:t>
            </a:r>
            <a:r>
              <a:rPr lang="tr-TR" sz="2600" dirty="0" err="1" smtClean="0"/>
              <a:t>bolus</a:t>
            </a:r>
            <a:r>
              <a:rPr lang="tr-TR" sz="2600" dirty="0" smtClean="0"/>
              <a:t> </a:t>
            </a:r>
            <a:r>
              <a:rPr lang="tr-TR" sz="2600" dirty="0" err="1" smtClean="0"/>
              <a:t>if</a:t>
            </a:r>
            <a:r>
              <a:rPr lang="tr-TR" sz="2600" dirty="0" smtClean="0"/>
              <a:t> </a:t>
            </a:r>
            <a:r>
              <a:rPr lang="tr-TR" sz="2600" dirty="0" err="1" smtClean="0"/>
              <a:t>shocked</a:t>
            </a:r>
            <a:endParaRPr lang="tr-TR" sz="2600" dirty="0" smtClean="0"/>
          </a:p>
          <a:p>
            <a:pPr>
              <a:buNone/>
            </a:pPr>
            <a:r>
              <a:rPr lang="tr-TR" sz="2600" dirty="0" smtClean="0"/>
              <a:t>	-</a:t>
            </a:r>
            <a:r>
              <a:rPr lang="tr-TR" sz="2600" dirty="0" err="1" smtClean="0"/>
              <a:t>rehydrate</a:t>
            </a:r>
            <a:r>
              <a:rPr lang="tr-TR" sz="2600" dirty="0" smtClean="0"/>
              <a:t> IV </a:t>
            </a:r>
            <a:r>
              <a:rPr lang="tr-TR" sz="2600" dirty="0" err="1" smtClean="0"/>
              <a:t>over</a:t>
            </a:r>
            <a:r>
              <a:rPr lang="tr-TR" sz="2600" dirty="0" smtClean="0"/>
              <a:t> 2-6 </a:t>
            </a:r>
            <a:r>
              <a:rPr lang="tr-TR" sz="2600" dirty="0" err="1" smtClean="0"/>
              <a:t>hrs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regular</a:t>
            </a:r>
            <a:r>
              <a:rPr lang="tr-TR" sz="2600" dirty="0" smtClean="0"/>
              <a:t> </a:t>
            </a:r>
            <a:r>
              <a:rPr lang="tr-TR" sz="2600" dirty="0" err="1" smtClean="0"/>
              <a:t>clinical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lab</a:t>
            </a:r>
            <a:r>
              <a:rPr lang="tr-TR" sz="2600" dirty="0" smtClean="0"/>
              <a:t> </a:t>
            </a:r>
            <a:r>
              <a:rPr lang="tr-TR" sz="2600" dirty="0" err="1" smtClean="0"/>
              <a:t>review</a:t>
            </a:r>
            <a:endParaRPr lang="tr-TR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Assessment</a:t>
            </a:r>
            <a:r>
              <a:rPr lang="tr-TR" dirty="0" smtClean="0"/>
              <a:t> of </a:t>
            </a:r>
            <a:r>
              <a:rPr lang="tr-TR" dirty="0" err="1" smtClean="0"/>
              <a:t>degree</a:t>
            </a:r>
            <a:r>
              <a:rPr lang="tr-TR" dirty="0" smtClean="0"/>
              <a:t> of </a:t>
            </a:r>
            <a:r>
              <a:rPr lang="tr-TR" dirty="0" err="1" smtClean="0"/>
              <a:t>dehydration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requirement</a:t>
            </a:r>
            <a:r>
              <a:rPr lang="tr-TR" dirty="0" smtClean="0"/>
              <a:t> </a:t>
            </a:r>
            <a:r>
              <a:rPr lang="tr-TR" dirty="0" err="1" smtClean="0"/>
              <a:t>calculated</a:t>
            </a:r>
            <a:r>
              <a:rPr lang="tr-TR" dirty="0" smtClean="0"/>
              <a:t> as: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volume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replace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deficit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	+</a:t>
            </a:r>
          </a:p>
          <a:p>
            <a:pPr>
              <a:buNone/>
            </a:pPr>
            <a:r>
              <a:rPr lang="tr-TR" dirty="0" smtClean="0"/>
              <a:t>			    </a:t>
            </a:r>
            <a:r>
              <a:rPr lang="tr-TR" dirty="0" err="1" smtClean="0"/>
              <a:t>maintenance</a:t>
            </a:r>
            <a:r>
              <a:rPr lang="tr-TR" dirty="0" smtClean="0"/>
              <a:t> </a:t>
            </a:r>
            <a:r>
              <a:rPr lang="tr-TR" dirty="0" err="1" smtClean="0"/>
              <a:t>fluids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	+</a:t>
            </a:r>
          </a:p>
          <a:p>
            <a:pPr>
              <a:buNone/>
            </a:pPr>
            <a:r>
              <a:rPr lang="tr-TR" dirty="0" smtClean="0"/>
              <a:t>			        </a:t>
            </a:r>
            <a:r>
              <a:rPr lang="tr-TR" dirty="0" err="1" smtClean="0"/>
              <a:t>ongoing</a:t>
            </a:r>
            <a:r>
              <a:rPr lang="tr-TR" dirty="0" smtClean="0"/>
              <a:t> </a:t>
            </a:r>
            <a:r>
              <a:rPr lang="tr-TR" dirty="0" err="1" smtClean="0"/>
              <a:t>losses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Daily</a:t>
            </a:r>
            <a:r>
              <a:rPr lang="tr-TR" dirty="0" smtClean="0"/>
              <a:t> </a:t>
            </a:r>
            <a:r>
              <a:rPr lang="tr-TR" dirty="0" err="1" smtClean="0"/>
              <a:t>maintenance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requirement</a:t>
            </a:r>
            <a:r>
              <a:rPr lang="tr-TR" dirty="0" smtClean="0"/>
              <a:t> (MFR)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831995"/>
            <a:ext cx="864399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u="sng" dirty="0" err="1" smtClean="0"/>
              <a:t>Weight</a:t>
            </a:r>
            <a:r>
              <a:rPr lang="tr-TR" u="sng" dirty="0" smtClean="0"/>
              <a:t> of </a:t>
            </a:r>
            <a:r>
              <a:rPr lang="tr-TR" u="sng" dirty="0" err="1" smtClean="0"/>
              <a:t>the</a:t>
            </a:r>
            <a:r>
              <a:rPr lang="tr-TR" u="sng" dirty="0" smtClean="0"/>
              <a:t> </a:t>
            </a:r>
            <a:r>
              <a:rPr lang="tr-TR" u="sng" dirty="0" err="1" smtClean="0"/>
              <a:t>child</a:t>
            </a:r>
            <a:r>
              <a:rPr lang="tr-TR" dirty="0" smtClean="0"/>
              <a:t>				</a:t>
            </a:r>
            <a:r>
              <a:rPr lang="tr-TR" u="sng" dirty="0" smtClean="0"/>
              <a:t>MFR</a:t>
            </a:r>
          </a:p>
          <a:p>
            <a:pPr>
              <a:buNone/>
            </a:pPr>
            <a:r>
              <a:rPr lang="tr-TR" dirty="0" err="1" smtClean="0"/>
              <a:t>First</a:t>
            </a:r>
            <a:r>
              <a:rPr lang="tr-TR" dirty="0" smtClean="0"/>
              <a:t> 10 kg					     100ml/kg</a:t>
            </a:r>
          </a:p>
          <a:p>
            <a:pPr>
              <a:buNone/>
            </a:pPr>
            <a:r>
              <a:rPr lang="tr-TR" dirty="0" err="1" smtClean="0"/>
              <a:t>Second</a:t>
            </a:r>
            <a:r>
              <a:rPr lang="tr-TR" dirty="0" smtClean="0"/>
              <a:t> 10 kg                                          50 ml/kg</a:t>
            </a:r>
          </a:p>
          <a:p>
            <a:pPr>
              <a:buNone/>
            </a:pPr>
            <a:r>
              <a:rPr lang="tr-TR" dirty="0" err="1" smtClean="0"/>
              <a:t>Subsequent</a:t>
            </a:r>
            <a:r>
              <a:rPr lang="tr-TR" dirty="0" smtClean="0"/>
              <a:t>                                             20 ml/kg</a:t>
            </a:r>
          </a:p>
          <a:p>
            <a:pPr>
              <a:buNone/>
            </a:pPr>
            <a:r>
              <a:rPr lang="tr-TR" sz="2800" dirty="0" err="1" smtClean="0"/>
              <a:t>Example</a:t>
            </a:r>
            <a:r>
              <a:rPr lang="tr-TR" sz="2800" dirty="0" smtClean="0"/>
              <a:t>: </a:t>
            </a:r>
          </a:p>
          <a:p>
            <a:pPr>
              <a:buNone/>
            </a:pPr>
            <a:r>
              <a:rPr lang="tr-TR" sz="2800" dirty="0" err="1" smtClean="0"/>
              <a:t>if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child</a:t>
            </a:r>
            <a:r>
              <a:rPr lang="tr-TR" sz="2800" dirty="0" smtClean="0"/>
              <a:t> </a:t>
            </a:r>
            <a:r>
              <a:rPr lang="tr-TR" sz="2800" dirty="0" err="1" smtClean="0"/>
              <a:t>weighs</a:t>
            </a:r>
            <a:r>
              <a:rPr lang="tr-TR" sz="2800" dirty="0" smtClean="0"/>
              <a:t> 8 kg MFR is 800ml</a:t>
            </a:r>
          </a:p>
          <a:p>
            <a:pPr>
              <a:buNone/>
            </a:pPr>
            <a:r>
              <a:rPr lang="tr-TR" sz="2800" dirty="0" err="1" smtClean="0"/>
              <a:t>İf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child</a:t>
            </a:r>
            <a:r>
              <a:rPr lang="tr-TR" sz="2800" dirty="0" smtClean="0"/>
              <a:t> </a:t>
            </a:r>
            <a:r>
              <a:rPr lang="tr-TR" sz="2800" dirty="0" err="1" smtClean="0"/>
              <a:t>weighs</a:t>
            </a:r>
            <a:r>
              <a:rPr lang="tr-TR" sz="2800" dirty="0" smtClean="0"/>
              <a:t> 12 kg MFR is(10x100)+(2x50):1100 ml</a:t>
            </a:r>
          </a:p>
          <a:p>
            <a:pPr>
              <a:buNone/>
            </a:pPr>
            <a:r>
              <a:rPr lang="tr-TR" sz="2800" dirty="0" err="1" smtClean="0"/>
              <a:t>İf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child</a:t>
            </a:r>
            <a:r>
              <a:rPr lang="tr-TR" sz="2800" dirty="0" smtClean="0"/>
              <a:t> </a:t>
            </a:r>
            <a:r>
              <a:rPr lang="tr-TR" sz="2800" dirty="0" err="1" smtClean="0"/>
              <a:t>weihgs</a:t>
            </a:r>
            <a:r>
              <a:rPr lang="tr-TR" sz="2800" dirty="0" smtClean="0"/>
              <a:t> 23 kg MFR is (10x100)+(10x50)+(3x20):1560 ml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rehydration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Question</a:t>
            </a:r>
            <a:r>
              <a:rPr lang="tr-TR" dirty="0" smtClean="0"/>
              <a:t>: is oral </a:t>
            </a:r>
            <a:r>
              <a:rPr lang="tr-TR" dirty="0" err="1" smtClean="0"/>
              <a:t>rehydration</a:t>
            </a:r>
            <a:r>
              <a:rPr lang="tr-TR" dirty="0" smtClean="0"/>
              <a:t> as </a:t>
            </a:r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safe</a:t>
            </a:r>
            <a:r>
              <a:rPr lang="tr-TR" dirty="0" smtClean="0"/>
              <a:t> as IV </a:t>
            </a:r>
            <a:r>
              <a:rPr lang="tr-TR" dirty="0" err="1" smtClean="0"/>
              <a:t>rehydration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Compared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treated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IV </a:t>
            </a:r>
            <a:r>
              <a:rPr lang="tr-TR" dirty="0" err="1" smtClean="0"/>
              <a:t>rehydration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treated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oral </a:t>
            </a:r>
            <a:r>
              <a:rPr lang="tr-TR" dirty="0" err="1" smtClean="0"/>
              <a:t>rehydration</a:t>
            </a:r>
            <a:r>
              <a:rPr lang="tr-TR" dirty="0" smtClean="0"/>
              <a:t> has </a:t>
            </a:r>
            <a:r>
              <a:rPr lang="tr-TR" dirty="0" err="1" smtClean="0"/>
              <a:t>significantly</a:t>
            </a:r>
            <a:r>
              <a:rPr lang="tr-TR" dirty="0" smtClean="0"/>
              <a:t> </a:t>
            </a:r>
            <a:r>
              <a:rPr lang="tr-TR" dirty="0" err="1" smtClean="0"/>
              <a:t>fewer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seizures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reduction</a:t>
            </a:r>
            <a:r>
              <a:rPr lang="tr-TR" dirty="0" smtClean="0"/>
              <a:t> in </a:t>
            </a:r>
            <a:r>
              <a:rPr lang="tr-TR" dirty="0" err="1" smtClean="0"/>
              <a:t>lenght</a:t>
            </a:r>
            <a:r>
              <a:rPr lang="tr-TR" dirty="0" smtClean="0"/>
              <a:t> of </a:t>
            </a:r>
            <a:r>
              <a:rPr lang="tr-TR" dirty="0" err="1" smtClean="0"/>
              <a:t>hospital</a:t>
            </a:r>
            <a:r>
              <a:rPr lang="tr-TR" dirty="0" smtClean="0"/>
              <a:t> </a:t>
            </a:r>
            <a:r>
              <a:rPr lang="tr-TR" dirty="0" err="1" smtClean="0"/>
              <a:t>stay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2400" i="1" dirty="0" err="1" smtClean="0"/>
              <a:t>Fonseca</a:t>
            </a:r>
            <a:r>
              <a:rPr lang="tr-TR" sz="2400" i="1" dirty="0" smtClean="0"/>
              <a:t> BK, </a:t>
            </a:r>
            <a:r>
              <a:rPr lang="tr-TR" sz="2400" i="1" dirty="0" err="1" smtClean="0"/>
              <a:t>Holdgate</a:t>
            </a:r>
            <a:r>
              <a:rPr lang="tr-TR" sz="2400" i="1" dirty="0" smtClean="0"/>
              <a:t> A. </a:t>
            </a:r>
            <a:r>
              <a:rPr lang="tr-TR" sz="2400" i="1" dirty="0" err="1" smtClean="0"/>
              <a:t>Arch</a:t>
            </a:r>
            <a:r>
              <a:rPr lang="tr-TR" sz="2400" i="1" dirty="0" smtClean="0"/>
              <a:t> Pediatr </a:t>
            </a:r>
            <a:r>
              <a:rPr lang="tr-TR" sz="2400" i="1" dirty="0" err="1" smtClean="0"/>
              <a:t>Adolesc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Med</a:t>
            </a:r>
            <a:r>
              <a:rPr lang="tr-TR" sz="2400" i="1" dirty="0" smtClean="0"/>
              <a:t> 2004;158:483-90 (meta </a:t>
            </a:r>
            <a:r>
              <a:rPr lang="tr-TR" sz="2400" i="1" dirty="0" err="1" smtClean="0"/>
              <a:t>analysis</a:t>
            </a:r>
            <a:r>
              <a:rPr lang="tr-TR" sz="2400" i="1" dirty="0" smtClean="0"/>
              <a:t> , 16 </a:t>
            </a:r>
            <a:r>
              <a:rPr lang="tr-TR" sz="2400" i="1" dirty="0" err="1" smtClean="0"/>
              <a:t>trials</a:t>
            </a:r>
            <a:r>
              <a:rPr lang="tr-TR" sz="2400" i="1" dirty="0" smtClean="0"/>
              <a:t> 1545 </a:t>
            </a:r>
            <a:r>
              <a:rPr lang="tr-TR" sz="2400" i="1" dirty="0" err="1" smtClean="0"/>
              <a:t>children</a:t>
            </a:r>
            <a:r>
              <a:rPr lang="tr-TR" sz="2400" i="1" dirty="0" smtClean="0"/>
              <a:t>)</a:t>
            </a:r>
            <a:endParaRPr lang="tr-TR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543</TotalTime>
  <Words>2940</Words>
  <Application>Microsoft Office PowerPoint</Application>
  <PresentationFormat>Ekran Gösterisi (4:3)</PresentationFormat>
  <Paragraphs>265</Paragraphs>
  <Slides>46</Slides>
  <Notes>39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47" baseType="lpstr">
      <vt:lpstr>Ofis Teması</vt:lpstr>
      <vt:lpstr>Acute gastroenteritis (AGE)</vt:lpstr>
      <vt:lpstr>AGE</vt:lpstr>
      <vt:lpstr>Degree of dehydration in AGE</vt:lpstr>
      <vt:lpstr>Assessment of degree of dehydration and recommended management</vt:lpstr>
      <vt:lpstr>Assessment of degree of dehydration and recommended management</vt:lpstr>
      <vt:lpstr>Assessment of degree of dehydration and recommended management</vt:lpstr>
      <vt:lpstr>Assessment of degree of dehydration and recommended management</vt:lpstr>
      <vt:lpstr>Daily maintenance fluid requirement (MFR)</vt:lpstr>
      <vt:lpstr>Route of rehydration</vt:lpstr>
      <vt:lpstr>Route of rehydration</vt:lpstr>
      <vt:lpstr>Route of rehydration</vt:lpstr>
      <vt:lpstr>Route of rehydration</vt:lpstr>
      <vt:lpstr>Route of rehydration</vt:lpstr>
      <vt:lpstr>Choice of ORS</vt:lpstr>
      <vt:lpstr>Mode of delivery of ORS</vt:lpstr>
      <vt:lpstr>Choice of IV fluids</vt:lpstr>
      <vt:lpstr>Choice of IV fluids</vt:lpstr>
      <vt:lpstr>Antibiotics and AGE</vt:lpstr>
      <vt:lpstr>Antiemetics in AGE</vt:lpstr>
      <vt:lpstr>Diet in AGE </vt:lpstr>
      <vt:lpstr>Diet in AGE </vt:lpstr>
      <vt:lpstr>Diet in AGE </vt:lpstr>
      <vt:lpstr>Diet in AGE </vt:lpstr>
      <vt:lpstr>Zinc in diarrheal disease</vt:lpstr>
      <vt:lpstr>Probiotics in AGE</vt:lpstr>
      <vt:lpstr>Probiotics in AGE</vt:lpstr>
      <vt:lpstr>Antibiotic associated diarrhea </vt:lpstr>
      <vt:lpstr>Campylobacter enteritis</vt:lpstr>
      <vt:lpstr>cholera</vt:lpstr>
      <vt:lpstr>EHEC enteritis</vt:lpstr>
      <vt:lpstr>EPEC enteritis</vt:lpstr>
      <vt:lpstr>Non-typhoid Salmonella enteritis(NTS)</vt:lpstr>
      <vt:lpstr>Non-typhoid Salmonella enteritis(NTS)</vt:lpstr>
      <vt:lpstr>Non-typhoid Salmonella enteritis(NTS)</vt:lpstr>
      <vt:lpstr>Typhoid and paratyphoid fevers</vt:lpstr>
      <vt:lpstr>Typhoid and paratyphoid fevers</vt:lpstr>
      <vt:lpstr>Shigellosis </vt:lpstr>
      <vt:lpstr>Traveler’s diarrhea</vt:lpstr>
      <vt:lpstr>Traveler’s diarrhea</vt:lpstr>
      <vt:lpstr>Traveler’s diarrhea</vt:lpstr>
      <vt:lpstr>Amebiasis </vt:lpstr>
      <vt:lpstr>Amebiasis</vt:lpstr>
      <vt:lpstr>Amebiasis</vt:lpstr>
      <vt:lpstr>Cryptosporidium</vt:lpstr>
      <vt:lpstr>Giardiasis </vt:lpstr>
      <vt:lpstr>Giardiasis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gastroenteritis</dc:title>
  <dc:creator>Valued Acer Customer</dc:creator>
  <cp:lastModifiedBy>PRO2000</cp:lastModifiedBy>
  <cp:revision>58</cp:revision>
  <dcterms:created xsi:type="dcterms:W3CDTF">2011-08-18T16:58:50Z</dcterms:created>
  <dcterms:modified xsi:type="dcterms:W3CDTF">2013-03-24T16:01:02Z</dcterms:modified>
</cp:coreProperties>
</file>