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256" r:id="rId2"/>
    <p:sldId id="275" r:id="rId3"/>
    <p:sldId id="349" r:id="rId4"/>
    <p:sldId id="276" r:id="rId5"/>
    <p:sldId id="332" r:id="rId6"/>
    <p:sldId id="277" r:id="rId7"/>
    <p:sldId id="257" r:id="rId8"/>
    <p:sldId id="258" r:id="rId9"/>
    <p:sldId id="336" r:id="rId10"/>
    <p:sldId id="335" r:id="rId11"/>
    <p:sldId id="259" r:id="rId12"/>
    <p:sldId id="260" r:id="rId13"/>
    <p:sldId id="261" r:id="rId14"/>
    <p:sldId id="280" r:id="rId15"/>
    <p:sldId id="281" r:id="rId16"/>
    <p:sldId id="279" r:id="rId17"/>
    <p:sldId id="278" r:id="rId18"/>
    <p:sldId id="365" r:id="rId19"/>
    <p:sldId id="366" r:id="rId20"/>
    <p:sldId id="282" r:id="rId21"/>
    <p:sldId id="274" r:id="rId22"/>
    <p:sldId id="300" r:id="rId23"/>
    <p:sldId id="297" r:id="rId24"/>
    <p:sldId id="298" r:id="rId25"/>
    <p:sldId id="271" r:id="rId26"/>
    <p:sldId id="286" r:id="rId27"/>
    <p:sldId id="287" r:id="rId28"/>
    <p:sldId id="367" r:id="rId29"/>
    <p:sldId id="289" r:id="rId30"/>
    <p:sldId id="368" r:id="rId31"/>
    <p:sldId id="288" r:id="rId32"/>
    <p:sldId id="369" r:id="rId33"/>
    <p:sldId id="370" r:id="rId34"/>
    <p:sldId id="292" r:id="rId35"/>
    <p:sldId id="414" r:id="rId36"/>
    <p:sldId id="393" r:id="rId37"/>
    <p:sldId id="402" r:id="rId38"/>
    <p:sldId id="394" r:id="rId39"/>
    <p:sldId id="404" r:id="rId40"/>
    <p:sldId id="403" r:id="rId41"/>
    <p:sldId id="395" r:id="rId42"/>
    <p:sldId id="397" r:id="rId43"/>
    <p:sldId id="396" r:id="rId44"/>
    <p:sldId id="283" r:id="rId45"/>
    <p:sldId id="284" r:id="rId46"/>
    <p:sldId id="285" r:id="rId47"/>
    <p:sldId id="301" r:id="rId48"/>
    <p:sldId id="302" r:id="rId49"/>
    <p:sldId id="295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409" r:id="rId62"/>
    <p:sldId id="408" r:id="rId63"/>
    <p:sldId id="315" r:id="rId64"/>
    <p:sldId id="316" r:id="rId65"/>
    <p:sldId id="405" r:id="rId66"/>
    <p:sldId id="406" r:id="rId67"/>
    <p:sldId id="407" r:id="rId68"/>
    <p:sldId id="410" r:id="rId69"/>
    <p:sldId id="411" r:id="rId70"/>
    <p:sldId id="320" r:id="rId71"/>
    <p:sldId id="321" r:id="rId72"/>
    <p:sldId id="322" r:id="rId73"/>
    <p:sldId id="323" r:id="rId74"/>
    <p:sldId id="324" r:id="rId75"/>
    <p:sldId id="327" r:id="rId76"/>
    <p:sldId id="325" r:id="rId77"/>
    <p:sldId id="415" r:id="rId78"/>
    <p:sldId id="326" r:id="rId79"/>
    <p:sldId id="412" r:id="rId80"/>
    <p:sldId id="398" r:id="rId81"/>
    <p:sldId id="399" r:id="rId82"/>
    <p:sldId id="400" r:id="rId83"/>
    <p:sldId id="401" r:id="rId84"/>
    <p:sldId id="413" r:id="rId85"/>
    <p:sldId id="270" r:id="rId86"/>
    <p:sldId id="337" r:id="rId87"/>
    <p:sldId id="328" r:id="rId88"/>
    <p:sldId id="272" r:id="rId89"/>
    <p:sldId id="329" r:id="rId90"/>
    <p:sldId id="330" r:id="rId91"/>
    <p:sldId id="331" r:id="rId92"/>
    <p:sldId id="359" r:id="rId93"/>
    <p:sldId id="294" r:id="rId94"/>
    <p:sldId id="273" r:id="rId95"/>
    <p:sldId id="350" r:id="rId96"/>
    <p:sldId id="351" r:id="rId97"/>
    <p:sldId id="354" r:id="rId98"/>
    <p:sldId id="355" r:id="rId99"/>
    <p:sldId id="416" r:id="rId100"/>
    <p:sldId id="417" r:id="rId101"/>
    <p:sldId id="418" r:id="rId102"/>
    <p:sldId id="419" r:id="rId103"/>
    <p:sldId id="420" r:id="rId104"/>
    <p:sldId id="421" r:id="rId105"/>
    <p:sldId id="422" r:id="rId106"/>
    <p:sldId id="423" r:id="rId107"/>
    <p:sldId id="352" r:id="rId108"/>
    <p:sldId id="424" r:id="rId109"/>
    <p:sldId id="425" r:id="rId110"/>
    <p:sldId id="377" r:id="rId111"/>
    <p:sldId id="372" r:id="rId112"/>
    <p:sldId id="373" r:id="rId113"/>
    <p:sldId id="374" r:id="rId114"/>
    <p:sldId id="375" r:id="rId115"/>
    <p:sldId id="376" r:id="rId116"/>
    <p:sldId id="262" r:id="rId117"/>
    <p:sldId id="360" r:id="rId118"/>
    <p:sldId id="379" r:id="rId119"/>
    <p:sldId id="380" r:id="rId120"/>
    <p:sldId id="381" r:id="rId121"/>
    <p:sldId id="382" r:id="rId122"/>
    <p:sldId id="378" r:id="rId123"/>
    <p:sldId id="348" r:id="rId124"/>
    <p:sldId id="339" r:id="rId125"/>
    <p:sldId id="340" r:id="rId126"/>
    <p:sldId id="338" r:id="rId127"/>
    <p:sldId id="342" r:id="rId128"/>
    <p:sldId id="341" r:id="rId129"/>
    <p:sldId id="383" r:id="rId130"/>
    <p:sldId id="384" r:id="rId131"/>
    <p:sldId id="385" r:id="rId132"/>
    <p:sldId id="386" r:id="rId133"/>
    <p:sldId id="387" r:id="rId134"/>
    <p:sldId id="344" r:id="rId135"/>
    <p:sldId id="343" r:id="rId136"/>
    <p:sldId id="345" r:id="rId137"/>
    <p:sldId id="346" r:id="rId138"/>
    <p:sldId id="388" r:id="rId139"/>
    <p:sldId id="389" r:id="rId140"/>
    <p:sldId id="390" r:id="rId141"/>
    <p:sldId id="391" r:id="rId142"/>
    <p:sldId id="362" r:id="rId143"/>
    <p:sldId id="363" r:id="rId144"/>
    <p:sldId id="392" r:id="rId145"/>
    <p:sldId id="364" r:id="rId146"/>
    <p:sldId id="347" r:id="rId1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228DA-3F6E-47E8-A415-7B3DFCAB26D4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7D7A-CDAA-49C8-871A-EBC23359DDA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BC4DE4-3C8B-4E27-B629-81A595B6D8A7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54</a:t>
            </a:fld>
            <a:endParaRPr lang="tr-T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57</a:t>
            </a:fld>
            <a:endParaRPr lang="tr-T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58</a:t>
            </a:fld>
            <a:endParaRPr lang="tr-T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59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62</a:t>
            </a:fld>
            <a:endParaRPr lang="tr-T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63</a:t>
            </a:fld>
            <a:endParaRPr lang="tr-T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64</a:t>
            </a:fld>
            <a:endParaRPr lang="tr-T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65</a:t>
            </a:fld>
            <a:endParaRPr lang="tr-T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66</a:t>
            </a:fld>
            <a:endParaRPr lang="tr-T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67</a:t>
            </a:fld>
            <a:endParaRPr lang="tr-T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68</a:t>
            </a:fld>
            <a:endParaRPr lang="tr-T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69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70</a:t>
            </a:fld>
            <a:endParaRPr lang="tr-T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71</a:t>
            </a:fld>
            <a:endParaRPr lang="tr-T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72</a:t>
            </a:fld>
            <a:endParaRPr lang="tr-T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73</a:t>
            </a:fld>
            <a:endParaRPr lang="tr-T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74</a:t>
            </a:fld>
            <a:endParaRPr lang="tr-T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75</a:t>
            </a:fld>
            <a:endParaRPr lang="tr-T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76</a:t>
            </a:fld>
            <a:endParaRPr lang="tr-T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E7083-BE84-421D-A178-D4E33F2D8418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77D7A-CDAA-49C8-871A-EBC23359DDAD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4B4340-B90B-4DEC-B515-FF7570E5B17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A9B774-AA4F-4CAC-B0D6-F20E6AE4DED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7AA7-28DF-452F-8530-21FEBB912D78}" type="datetimeFigureOut">
              <a:rPr lang="tr-TR" smtClean="0"/>
              <a:pPr/>
              <a:t>17.05.2010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D464-7DD5-43AC-A657-AF180A1A69A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tconsultbook.com/expertconsult/b/linkTo?type=bookPage&amp;isbn=978-1-4160-3431-5&amp;eid=4-u1.0-B978-1-4160-3431-5..00019-4--tn0010&amp;appID=NGE" TargetMode="External"/><Relationship Id="rId2" Type="http://schemas.openxmlformats.org/officeDocument/2006/relationships/hyperlink" Target="http://www.expertconsultbook.com/expertconsult/b/linkTo?type=bookPage&amp;isbn=978-1-4160-3431-5&amp;eid=4-u1.0-B978-1-4160-3431-5..00019-4--tn0020&amp;appID=NG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xpertconsultbook.com/expertconsult/b/linkTo?type=bookPage&amp;isbn=978-1-4160-3431-5&amp;eid=4-u1.0-B978-1-4160-3431-5..00019-4--tn0030&amp;appID=NGE" TargetMode="Externa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smtClean="0">
                <a:latin typeface="Comic Sans MS" pitchFamily="66" charset="0"/>
              </a:rPr>
              <a:t>Yumuşak Doku Tümörleri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Comic Sans MS" pitchFamily="66" charset="0"/>
              </a:rPr>
              <a:t>Prof.Dr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. Alp Özkan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İstanbul Bilim Üniversitesi 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Tıp Fakültesi</a:t>
            </a:r>
            <a:endParaRPr lang="tr-TR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214422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1800" b="1" dirty="0" smtClean="0">
                <a:latin typeface="Comic Sans MS" pitchFamily="66" charset="0"/>
              </a:rPr>
              <a:t/>
            </a:r>
            <a:br>
              <a:rPr lang="tr-TR" sz="1800" b="1" dirty="0" smtClean="0">
                <a:latin typeface="Comic Sans MS" pitchFamily="66" charset="0"/>
              </a:rPr>
            </a:br>
            <a:r>
              <a:rPr lang="tr-TR" sz="1800" b="1" dirty="0" smtClean="0">
                <a:latin typeface="Comic Sans MS" pitchFamily="66" charset="0"/>
              </a:rPr>
              <a:t/>
            </a:r>
            <a:br>
              <a:rPr lang="tr-TR" sz="1800" b="1" dirty="0" smtClean="0">
                <a:latin typeface="Comic Sans MS" pitchFamily="66" charset="0"/>
              </a:rPr>
            </a:br>
            <a:r>
              <a:rPr lang="tr-TR" sz="1800" b="1" dirty="0" smtClean="0">
                <a:latin typeface="Comic Sans MS" pitchFamily="66" charset="0"/>
              </a:rPr>
              <a:t/>
            </a:r>
            <a:br>
              <a:rPr lang="tr-TR" sz="1800" b="1" dirty="0" smtClean="0">
                <a:latin typeface="Comic Sans MS" pitchFamily="66" charset="0"/>
              </a:rPr>
            </a:br>
            <a:r>
              <a:rPr lang="tr-TR" sz="1800" b="1" dirty="0" smtClean="0">
                <a:latin typeface="Comic Sans MS" pitchFamily="66" charset="0"/>
              </a:rPr>
              <a:t/>
            </a:r>
            <a:br>
              <a:rPr lang="tr-TR" sz="1800" b="1" dirty="0" smtClean="0">
                <a:latin typeface="Comic Sans MS" pitchFamily="66" charset="0"/>
              </a:rPr>
            </a:br>
            <a:r>
              <a:rPr lang="tr-TR" sz="1800" b="1" dirty="0" smtClean="0">
                <a:latin typeface="Comic Sans MS" pitchFamily="66" charset="0"/>
              </a:rPr>
              <a:t>Türk </a:t>
            </a:r>
            <a:r>
              <a:rPr lang="tr-TR" sz="1800" b="1" dirty="0">
                <a:latin typeface="Comic Sans MS" pitchFamily="66" charset="0"/>
              </a:rPr>
              <a:t>Pediatrik Onkoloji Grubu (TPOG) / Türk Pediatrik Hematoloji Derneği </a:t>
            </a:r>
            <a:r>
              <a:rPr lang="tr-TR" sz="1800" b="1" dirty="0" smtClean="0">
                <a:latin typeface="Comic Sans MS" pitchFamily="66" charset="0"/>
              </a:rPr>
              <a:t>(</a:t>
            </a:r>
            <a:r>
              <a:rPr lang="tr-TR" sz="1600" b="1" dirty="0" smtClean="0">
                <a:latin typeface="Comic Sans MS" pitchFamily="66" charset="0"/>
              </a:rPr>
              <a:t>TPHD)</a:t>
            </a:r>
            <a:r>
              <a:rPr lang="tr-TR" sz="1600" b="1" dirty="0">
                <a:latin typeface="Comic Sans MS" pitchFamily="66" charset="0"/>
              </a:rPr>
              <a:t/>
            </a:r>
            <a:br>
              <a:rPr lang="tr-TR" sz="1600" b="1" dirty="0">
                <a:latin typeface="Comic Sans MS" pitchFamily="66" charset="0"/>
              </a:rPr>
            </a:br>
            <a:r>
              <a:rPr lang="tr-TR" sz="1600" b="1" dirty="0" smtClean="0">
                <a:latin typeface="Comic Sans MS" pitchFamily="66" charset="0"/>
              </a:rPr>
              <a:t>Pediatrik </a:t>
            </a:r>
            <a:r>
              <a:rPr lang="tr-TR" sz="1600" b="1" dirty="0">
                <a:latin typeface="Comic Sans MS" pitchFamily="66" charset="0"/>
              </a:rPr>
              <a:t>Tümör Kayıtları, 2002-2006. Tanı Gruplarının Dağılımı </a:t>
            </a:r>
            <a:br>
              <a:rPr lang="tr-TR" sz="1600" b="1" dirty="0">
                <a:latin typeface="Comic Sans MS" pitchFamily="66" charset="0"/>
              </a:rPr>
            </a:br>
            <a:r>
              <a:rPr lang="tr-TR" sz="1600" b="1" dirty="0">
                <a:latin typeface="Comic Sans MS" pitchFamily="66" charset="0"/>
              </a:rPr>
              <a:t>(T. Kutluk ve A. </a:t>
            </a:r>
            <a:r>
              <a:rPr lang="tr-TR" sz="1600" b="1" dirty="0" err="1">
                <a:latin typeface="Comic Sans MS" pitchFamily="66" charset="0"/>
              </a:rPr>
              <a:t>Yeşilipek</a:t>
            </a:r>
            <a:r>
              <a:rPr lang="tr-TR" sz="1600" b="1" dirty="0">
                <a:latin typeface="Comic Sans MS" pitchFamily="66" charset="0"/>
              </a:rPr>
              <a:t>, TPOG/TPHD </a:t>
            </a:r>
            <a:r>
              <a:rPr lang="tr-TR" sz="1800" b="1" dirty="0">
                <a:latin typeface="Comic Sans MS" pitchFamily="66" charset="0"/>
              </a:rPr>
              <a:t>adına) </a:t>
            </a:r>
            <a:r>
              <a:rPr lang="tr-TR" b="1" dirty="0">
                <a:latin typeface="Comic Sans MS" pitchFamily="66" charset="0"/>
              </a:rPr>
              <a:t/>
            </a:r>
            <a:br>
              <a:rPr lang="tr-TR" b="1" dirty="0">
                <a:latin typeface="Comic Sans MS" pitchFamily="66" charset="0"/>
              </a:rPr>
            </a:b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53435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Histopatolojik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Tanı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Sayı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      Lösemi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     Lenfoma ve RES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   SSS ve İntrakranial/İntraspinal Tümörler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   Sempatik Sinir Sistemi Tümörleri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    Yumuşak Doku Sarkomları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   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Retinoblastom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    Böbrek Tümörleri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   Karaciğer Tümörleri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  Malign Kemik Tümörleri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     Germ Hücreli, Trofoblastik/Diğer Gonadal Tümörler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     Karsinomlar ve Diğer Epitelyal Tümörler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    Diğer Spesifiye Edilmemiş Malign Tümörler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Langerhans Hücreli Histiositozis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100.00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IRS-II    1978-1984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00174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 III    1984-1991</a:t>
            </a:r>
            <a:endParaRPr lang="tr-T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449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85992"/>
            <a:ext cx="4648200" cy="44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 III    1984-1991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610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4191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786190"/>
            <a:ext cx="4467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 IV  1991-1997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8951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 IV  1991-1997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534816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530177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 IV  1991-1997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5037" y="1928802"/>
            <a:ext cx="47339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 V      1997- 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85860"/>
            <a:ext cx="47149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714752"/>
            <a:ext cx="47149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IRS-V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36" y="6072182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0"/>
            <a:ext cx="6981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0"/>
            <a:ext cx="749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YDS Risk Faktörleri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1800" b="1" dirty="0" smtClean="0">
                <a:latin typeface="Comic Sans MS" pitchFamily="66" charset="0"/>
              </a:rPr>
              <a:t>Genel</a:t>
            </a:r>
          </a:p>
          <a:p>
            <a:r>
              <a:rPr lang="tr-TR" sz="1800" dirty="0" smtClean="0">
                <a:latin typeface="Comic Sans MS" pitchFamily="66" charset="0"/>
              </a:rPr>
              <a:t>Radyasyon</a:t>
            </a:r>
          </a:p>
          <a:p>
            <a:r>
              <a:rPr lang="tr-TR" sz="1800" dirty="0" err="1" smtClean="0">
                <a:latin typeface="Comic Sans MS" pitchFamily="66" charset="0"/>
              </a:rPr>
              <a:t>Li</a:t>
            </a:r>
            <a:r>
              <a:rPr lang="tr-TR" sz="1800" dirty="0" smtClean="0">
                <a:latin typeface="Comic Sans MS" pitchFamily="66" charset="0"/>
              </a:rPr>
              <a:t>-</a:t>
            </a:r>
            <a:r>
              <a:rPr lang="tr-TR" sz="1800" dirty="0" err="1" smtClean="0">
                <a:latin typeface="Comic Sans MS" pitchFamily="66" charset="0"/>
              </a:rPr>
              <a:t>Fraumeni</a:t>
            </a:r>
            <a:endParaRPr lang="tr-TR" sz="1800" dirty="0" smtClean="0">
              <a:latin typeface="Comic Sans MS" pitchFamily="66" charset="0"/>
            </a:endParaRPr>
          </a:p>
          <a:p>
            <a:r>
              <a:rPr lang="tr-TR" sz="1800" dirty="0" err="1" smtClean="0">
                <a:latin typeface="Comic Sans MS" pitchFamily="66" charset="0"/>
              </a:rPr>
              <a:t>Herediter</a:t>
            </a: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 err="1" smtClean="0">
                <a:latin typeface="Comic Sans MS" pitchFamily="66" charset="0"/>
              </a:rPr>
              <a:t>Retinoblastom</a:t>
            </a:r>
            <a:endParaRPr lang="tr-TR" sz="1800" dirty="0" smtClean="0">
              <a:latin typeface="Comic Sans MS" pitchFamily="66" charset="0"/>
            </a:endParaRPr>
          </a:p>
          <a:p>
            <a:r>
              <a:rPr lang="tr-TR" sz="1800" dirty="0" err="1" smtClean="0">
                <a:latin typeface="Comic Sans MS" pitchFamily="66" charset="0"/>
              </a:rPr>
              <a:t>Werner</a:t>
            </a:r>
            <a:r>
              <a:rPr lang="tr-TR" sz="1800" dirty="0" smtClean="0">
                <a:latin typeface="Comic Sans MS" pitchFamily="66" charset="0"/>
              </a:rPr>
              <a:t> Sendromu</a:t>
            </a:r>
          </a:p>
          <a:p>
            <a:pPr>
              <a:buFont typeface="Wingdings" pitchFamily="2" charset="2"/>
              <a:buChar char="ü"/>
            </a:pPr>
            <a:r>
              <a:rPr lang="tr-TR" sz="1800" b="1" dirty="0" err="1" smtClean="0">
                <a:latin typeface="Comic Sans MS" pitchFamily="66" charset="0"/>
              </a:rPr>
              <a:t>Rabdomiyosarkom</a:t>
            </a:r>
            <a:endParaRPr lang="tr-TR" sz="1800" b="1" dirty="0" smtClean="0">
              <a:latin typeface="Comic Sans MS" pitchFamily="66" charset="0"/>
            </a:endParaRPr>
          </a:p>
          <a:p>
            <a:r>
              <a:rPr lang="tr-TR" sz="1800" dirty="0" smtClean="0">
                <a:latin typeface="Comic Sans MS" pitchFamily="66" charset="0"/>
              </a:rPr>
              <a:t>NF-Tip I</a:t>
            </a:r>
          </a:p>
          <a:p>
            <a:r>
              <a:rPr lang="tr-TR" sz="1800" dirty="0" err="1" smtClean="0">
                <a:latin typeface="Comic Sans MS" pitchFamily="66" charset="0"/>
              </a:rPr>
              <a:t>Beckwith</a:t>
            </a:r>
            <a:r>
              <a:rPr lang="tr-TR" sz="1800" dirty="0" smtClean="0">
                <a:latin typeface="Comic Sans MS" pitchFamily="66" charset="0"/>
              </a:rPr>
              <a:t>-</a:t>
            </a:r>
            <a:r>
              <a:rPr lang="tr-TR" sz="1800" dirty="0" err="1" smtClean="0">
                <a:latin typeface="Comic Sans MS" pitchFamily="66" charset="0"/>
              </a:rPr>
              <a:t>Wiedemann</a:t>
            </a:r>
            <a:endParaRPr lang="tr-TR" sz="1800" dirty="0" smtClean="0">
              <a:latin typeface="Comic Sans MS" pitchFamily="66" charset="0"/>
            </a:endParaRPr>
          </a:p>
          <a:p>
            <a:r>
              <a:rPr lang="tr-TR" sz="1800" dirty="0" err="1" smtClean="0">
                <a:latin typeface="Comic Sans MS" pitchFamily="66" charset="0"/>
              </a:rPr>
              <a:t>Costello</a:t>
            </a:r>
            <a:r>
              <a:rPr lang="tr-TR" sz="1800" dirty="0" smtClean="0">
                <a:latin typeface="Comic Sans MS" pitchFamily="66" charset="0"/>
              </a:rPr>
              <a:t> sendromu</a:t>
            </a:r>
          </a:p>
          <a:p>
            <a:r>
              <a:rPr lang="tr-TR" sz="1800" dirty="0" err="1" smtClean="0">
                <a:latin typeface="Comic Sans MS" pitchFamily="66" charset="0"/>
              </a:rPr>
              <a:t>Kardi</a:t>
            </a:r>
            <a:r>
              <a:rPr lang="tr-TR" sz="1800" dirty="0" err="1">
                <a:latin typeface="Comic Sans MS" pitchFamily="66" charset="0"/>
              </a:rPr>
              <a:t>y</a:t>
            </a:r>
            <a:r>
              <a:rPr lang="tr-TR" sz="1800" dirty="0" err="1" smtClean="0">
                <a:latin typeface="Comic Sans MS" pitchFamily="66" charset="0"/>
              </a:rPr>
              <a:t>o</a:t>
            </a:r>
            <a:r>
              <a:rPr lang="tr-TR" sz="1800" dirty="0" smtClean="0">
                <a:latin typeface="Comic Sans MS" pitchFamily="66" charset="0"/>
              </a:rPr>
              <a:t>-</a:t>
            </a:r>
            <a:r>
              <a:rPr lang="tr-TR" sz="1800" dirty="0" err="1" smtClean="0">
                <a:latin typeface="Comic Sans MS" pitchFamily="66" charset="0"/>
              </a:rPr>
              <a:t>fasyo</a:t>
            </a:r>
            <a:r>
              <a:rPr lang="tr-TR" sz="1800" dirty="0" smtClean="0">
                <a:latin typeface="Comic Sans MS" pitchFamily="66" charset="0"/>
              </a:rPr>
              <a:t>-</a:t>
            </a:r>
            <a:r>
              <a:rPr lang="tr-TR" sz="1800" dirty="0" err="1" smtClean="0">
                <a:latin typeface="Comic Sans MS" pitchFamily="66" charset="0"/>
              </a:rPr>
              <a:t>kutanöz</a:t>
            </a:r>
            <a:r>
              <a:rPr lang="tr-TR" sz="1800" dirty="0" smtClean="0">
                <a:latin typeface="Comic Sans MS" pitchFamily="66" charset="0"/>
              </a:rPr>
              <a:t> sendromu</a:t>
            </a:r>
          </a:p>
          <a:p>
            <a:pPr>
              <a:buFont typeface="Wingdings" pitchFamily="2" charset="2"/>
              <a:buChar char="ü"/>
            </a:pPr>
            <a:r>
              <a:rPr lang="tr-TR" sz="1800" b="1" dirty="0" smtClean="0">
                <a:latin typeface="Comic Sans MS" pitchFamily="66" charset="0"/>
              </a:rPr>
              <a:t>RMSDYDS</a:t>
            </a:r>
          </a:p>
          <a:p>
            <a:r>
              <a:rPr lang="tr-TR" sz="1800" dirty="0" smtClean="0">
                <a:latin typeface="Comic Sans MS" pitchFamily="66" charset="0"/>
              </a:rPr>
              <a:t>NF-Tip I</a:t>
            </a:r>
          </a:p>
          <a:p>
            <a:r>
              <a:rPr lang="tr-TR" sz="1800" dirty="0" smtClean="0">
                <a:latin typeface="Comic Sans MS" pitchFamily="66" charset="0"/>
              </a:rPr>
              <a:t>HIV (</a:t>
            </a:r>
            <a:r>
              <a:rPr lang="tr-TR" sz="1800" dirty="0" err="1" smtClean="0">
                <a:latin typeface="Comic Sans MS" pitchFamily="66" charset="0"/>
              </a:rPr>
              <a:t>Leiyomiyosarkom</a:t>
            </a:r>
            <a:r>
              <a:rPr lang="tr-TR" sz="1800" dirty="0" smtClean="0">
                <a:latin typeface="Comic Sans MS" pitchFamily="66" charset="0"/>
              </a:rPr>
              <a:t>)</a:t>
            </a:r>
          </a:p>
          <a:p>
            <a:r>
              <a:rPr lang="tr-TR" sz="1800" dirty="0" err="1" smtClean="0">
                <a:latin typeface="Comic Sans MS" pitchFamily="66" charset="0"/>
              </a:rPr>
              <a:t>Gorlin</a:t>
            </a:r>
            <a:r>
              <a:rPr lang="tr-TR" sz="1800" dirty="0" smtClean="0">
                <a:latin typeface="Comic Sans MS" pitchFamily="66" charset="0"/>
              </a:rPr>
              <a:t> Sendromu (</a:t>
            </a:r>
            <a:r>
              <a:rPr lang="tr-TR" sz="1800" dirty="0" err="1" smtClean="0">
                <a:latin typeface="Comic Sans MS" pitchFamily="66" charset="0"/>
              </a:rPr>
              <a:t>Fibrosarkom</a:t>
            </a:r>
            <a:r>
              <a:rPr lang="tr-TR" sz="1800" dirty="0" smtClean="0">
                <a:latin typeface="Comic Sans MS" pitchFamily="66" charset="0"/>
              </a:rPr>
              <a:t>, </a:t>
            </a:r>
            <a:r>
              <a:rPr lang="tr-TR" sz="1800" dirty="0" err="1" smtClean="0">
                <a:latin typeface="Comic Sans MS" pitchFamily="66" charset="0"/>
              </a:rPr>
              <a:t>Leiyomiyosarkom</a:t>
            </a:r>
            <a:r>
              <a:rPr lang="tr-TR" sz="1800" dirty="0" smtClean="0">
                <a:latin typeface="Comic Sans MS" pitchFamily="66" charset="0"/>
              </a:rPr>
              <a:t>)</a:t>
            </a:r>
          </a:p>
          <a:p>
            <a:r>
              <a:rPr lang="tr-TR" sz="1800" dirty="0" smtClean="0">
                <a:latin typeface="Comic Sans MS" pitchFamily="66" charset="0"/>
              </a:rPr>
              <a:t>Kronik </a:t>
            </a:r>
            <a:r>
              <a:rPr lang="tr-TR" sz="1800" dirty="0" err="1" smtClean="0">
                <a:latin typeface="Comic Sans MS" pitchFamily="66" charset="0"/>
              </a:rPr>
              <a:t>Lenfödem</a:t>
            </a:r>
            <a:r>
              <a:rPr lang="tr-TR" sz="1800" dirty="0" smtClean="0">
                <a:latin typeface="Comic Sans MS" pitchFamily="66" charset="0"/>
              </a:rPr>
              <a:t> (</a:t>
            </a:r>
            <a:r>
              <a:rPr lang="tr-TR" sz="1800" dirty="0" err="1">
                <a:latin typeface="Comic Sans MS" pitchFamily="66" charset="0"/>
              </a:rPr>
              <a:t>L</a:t>
            </a:r>
            <a:r>
              <a:rPr lang="tr-TR" sz="1800" dirty="0" err="1" smtClean="0">
                <a:latin typeface="Comic Sans MS" pitchFamily="66" charset="0"/>
              </a:rPr>
              <a:t>enfanjiyosarkom</a:t>
            </a:r>
            <a:r>
              <a:rPr lang="tr-TR" sz="1800" dirty="0" smtClean="0">
                <a:latin typeface="Comic Sans MS" pitchFamily="66" charset="0"/>
              </a:rPr>
              <a:t>)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4" y="1262816"/>
          <a:ext cx="8572553" cy="4265438"/>
        </p:xfrm>
        <a:graphic>
          <a:graphicData uri="http://schemas.openxmlformats.org/drawingml/2006/table">
            <a:tbl>
              <a:tblPr/>
              <a:tblGrid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  <a:gridCol w="779323"/>
              </a:tblGrid>
              <a:tr h="307393"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 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VCR </a:t>
                      </a:r>
                      <a:r>
                        <a:rPr lang="tr-TR" sz="1000" dirty="0" err="1"/>
                        <a:t>Dose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VCR Schedule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AMD </a:t>
                      </a:r>
                      <a:r>
                        <a:rPr lang="tr-TR" sz="1000" dirty="0" err="1"/>
                        <a:t>Dose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AMD Schedule</a:t>
                      </a:r>
                      <a:r>
                        <a:rPr lang="tr-TR" sz="1000" dirty="0">
                          <a:hlinkClick r:id="rId2"/>
                        </a:rPr>
                        <a:t>†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CPM </a:t>
                      </a:r>
                      <a:r>
                        <a:rPr lang="tr-TR" sz="1000" dirty="0" err="1"/>
                        <a:t>Dose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CPM Schedule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/>
                        <a:t>Duration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Total VCR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Total AMD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Total CPM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IRS-I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 dirty="0"/>
                        <a:t>2 mg/m</a:t>
                      </a:r>
                      <a:r>
                        <a:rPr lang="da-DK" sz="1000" baseline="30000" dirty="0"/>
                        <a:t>2</a:t>
                      </a:r>
                      <a:r>
                        <a:rPr lang="da-DK" sz="1000" dirty="0"/>
                        <a:t>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/>
                        <a:t>Weekly</a:t>
                      </a:r>
                      <a:r>
                        <a:rPr lang="tr-TR" sz="1000" dirty="0"/>
                        <a:t> × 12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0.015 mg/kg/d × 5 d, </a:t>
                      </a:r>
                      <a:r>
                        <a:rPr lang="tr-TR" sz="1000" dirty="0" err="1"/>
                        <a:t>max</a:t>
                      </a:r>
                      <a:r>
                        <a:rPr lang="tr-TR" sz="1000" dirty="0"/>
                        <a:t> 0.5 mg/</a:t>
                      </a:r>
                      <a:r>
                        <a:rPr lang="tr-TR" sz="1000" dirty="0" err="1"/>
                        <a:t>dose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q12w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2.5 mg/kg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 err="1"/>
                        <a:t>daily</a:t>
                      </a:r>
                      <a:r>
                        <a:rPr lang="tr-TR" sz="1000" dirty="0"/>
                        <a:t> PO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2 y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12 </a:t>
                      </a:r>
                      <a:r>
                        <a:rPr lang="tr-TR" sz="1000" dirty="0" err="1"/>
                        <a:t>doses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10 </a:t>
                      </a:r>
                      <a:r>
                        <a:rPr lang="tr-TR" sz="1000" dirty="0" err="1"/>
                        <a:t>cycles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51.5 g/m</a:t>
                      </a:r>
                      <a:r>
                        <a:rPr lang="tr-TR" sz="1000" baseline="30000" dirty="0"/>
                        <a:t>2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IRS-II</a:t>
                      </a:r>
                      <a:r>
                        <a:rPr lang="tr-TR" sz="1000">
                          <a:hlinkClick r:id="rId3"/>
                        </a:rPr>
                        <a:t>*</a:t>
                      </a:r>
                      <a:endParaRPr lang="tr-TR" sz="100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/>
                        <a:t>2 mg/m</a:t>
                      </a:r>
                      <a:r>
                        <a:rPr lang="da-DK" sz="1000" baseline="30000"/>
                        <a:t>2</a:t>
                      </a:r>
                      <a:r>
                        <a:rPr lang="da-DK" sz="1000"/>
                        <a:t>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Weekly × 12, then q4w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0.015 mg/kg/d × 5 d, max 0.5 mg/dose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q4w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10 mg/kg/d × 3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× 1, q3-4w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1 y for group II, 2 y for others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35 doses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24 cycles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27 </a:t>
                      </a:r>
                      <a:r>
                        <a:rPr lang="tr-TR" sz="1000" dirty="0" err="1"/>
                        <a:t>doses</a:t>
                      </a:r>
                      <a:r>
                        <a:rPr lang="tr-TR" sz="1000" dirty="0"/>
                        <a:t>, 24.3 g/m</a:t>
                      </a:r>
                      <a:r>
                        <a:rPr lang="tr-TR" sz="1000" baseline="30000" dirty="0"/>
                        <a:t>2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IRS-III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 dirty="0"/>
                        <a:t>1.5 mg/m</a:t>
                      </a:r>
                      <a:r>
                        <a:rPr lang="da-DK" sz="1000" baseline="30000" dirty="0"/>
                        <a:t>2</a:t>
                      </a:r>
                      <a:r>
                        <a:rPr lang="da-DK" sz="1000" dirty="0"/>
                        <a:t>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Weekly × 12, then q3 to 4w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0.015 mg/kg/d × 5 d, </a:t>
                      </a:r>
                      <a:r>
                        <a:rPr lang="tr-TR" sz="1000" dirty="0" err="1"/>
                        <a:t>max</a:t>
                      </a:r>
                      <a:r>
                        <a:rPr lang="tr-TR" sz="1000" dirty="0"/>
                        <a:t> 0.5 mg/</a:t>
                      </a:r>
                      <a:r>
                        <a:rPr lang="tr-TR" sz="1000" dirty="0" err="1"/>
                        <a:t>dose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q3 </a:t>
                      </a:r>
                      <a:r>
                        <a:rPr lang="tr-TR" sz="1000" dirty="0" err="1"/>
                        <a:t>to</a:t>
                      </a:r>
                      <a:r>
                        <a:rPr lang="tr-TR" sz="1000" dirty="0"/>
                        <a:t> 4w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10 mg/kg/d × 3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× 1, q3-4w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2 y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36 </a:t>
                      </a:r>
                      <a:r>
                        <a:rPr lang="tr-TR" sz="1000" dirty="0" err="1"/>
                        <a:t>doses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21 </a:t>
                      </a:r>
                      <a:r>
                        <a:rPr lang="tr-TR" sz="1000" dirty="0" err="1"/>
                        <a:t>cycles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27 </a:t>
                      </a:r>
                      <a:r>
                        <a:rPr lang="tr-TR" sz="1000" dirty="0" err="1"/>
                        <a:t>doses</a:t>
                      </a:r>
                      <a:r>
                        <a:rPr lang="tr-TR" sz="1000" dirty="0"/>
                        <a:t>, 24.3 g/m</a:t>
                      </a:r>
                      <a:r>
                        <a:rPr lang="tr-TR" sz="1000" baseline="30000" dirty="0"/>
                        <a:t>2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04417"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IRS-IVP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/>
                        <a:t>1.5 mg/m</a:t>
                      </a:r>
                      <a:r>
                        <a:rPr lang="da-DK" sz="1000" baseline="30000"/>
                        <a:t>2</a:t>
                      </a:r>
                      <a:r>
                        <a:rPr lang="da-DK" sz="1000"/>
                        <a:t>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Weekly × 12, then q3w with q1w intervals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1.35 mg/m</a:t>
                      </a:r>
                      <a:r>
                        <a:rPr lang="tr-TR" sz="1000" baseline="30000"/>
                        <a:t>2</a:t>
                      </a:r>
                      <a:r>
                        <a:rPr lang="tr-TR" sz="1000"/>
                        <a:t> (1 dose)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3600 to 4500 mg/m</a:t>
                      </a:r>
                      <a:r>
                        <a:rPr lang="en-US" sz="1000" baseline="30000"/>
                        <a:t>2</a:t>
                      </a:r>
                      <a:r>
                        <a:rPr lang="en-US" sz="1000"/>
                        <a:t> (1st 4 cycles), then 2200 mg/m</a:t>
                      </a:r>
                      <a:r>
                        <a:rPr lang="en-US" sz="1000" baseline="30000"/>
                        <a:t>2</a:t>
                      </a:r>
                      <a:r>
                        <a:rPr lang="en-US" sz="1000"/>
                        <a:t> IV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× 1, 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38 weeks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32 doses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11 doses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13 doses, 34.2 to 37.8 g/m</a:t>
                      </a:r>
                      <a:r>
                        <a:rPr lang="en-US" sz="1000" baseline="30000" dirty="0"/>
                        <a:t>2</a:t>
                      </a:r>
                      <a:endParaRPr lang="en-US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IRS-IV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/>
                        <a:t>1.5 mg/m</a:t>
                      </a:r>
                      <a:r>
                        <a:rPr lang="da-DK" sz="1000" baseline="30000"/>
                        <a:t>2</a:t>
                      </a:r>
                      <a:r>
                        <a:rPr lang="da-DK" sz="1000"/>
                        <a:t>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Weekly × 12, then q3w with q1w intervals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0.015 mg/kg/d × 5 d, max 0.5 mg/dose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2200 mg/m</a:t>
                      </a:r>
                      <a:r>
                        <a:rPr lang="tr-TR" sz="1000" baseline="30000"/>
                        <a:t>2</a:t>
                      </a:r>
                      <a:r>
                        <a:rPr lang="tr-TR" sz="1000"/>
                        <a:t> IV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× 1, 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44 weeks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32 doses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/>
                        <a:t>9 cycles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12 </a:t>
                      </a:r>
                      <a:r>
                        <a:rPr lang="tr-TR" sz="1000" dirty="0" err="1"/>
                        <a:t>doses</a:t>
                      </a:r>
                      <a:r>
                        <a:rPr lang="tr-TR" sz="1000" dirty="0"/>
                        <a:t>, 26.4 g/m</a:t>
                      </a:r>
                      <a:r>
                        <a:rPr lang="tr-TR" sz="1000" baseline="30000" dirty="0"/>
                        <a:t>2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IRS-V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 dirty="0"/>
                        <a:t>1.5 mg/m</a:t>
                      </a:r>
                      <a:r>
                        <a:rPr lang="da-DK" sz="1000" baseline="30000" dirty="0"/>
                        <a:t>2</a:t>
                      </a:r>
                      <a:r>
                        <a:rPr lang="da-DK" sz="1000" dirty="0"/>
                        <a:t>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Weekly × 12, then q3w with q1w intervals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 dirty="0"/>
                        <a:t>1.5 mg/m</a:t>
                      </a:r>
                      <a:r>
                        <a:rPr lang="da-DK" sz="1000" baseline="30000" dirty="0"/>
                        <a:t>2</a:t>
                      </a:r>
                      <a:r>
                        <a:rPr lang="da-DK" sz="1000" dirty="0"/>
                        <a:t>,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2200 mg/m</a:t>
                      </a:r>
                      <a:r>
                        <a:rPr lang="tr-TR" sz="1000" baseline="30000" dirty="0"/>
                        <a:t>2</a:t>
                      </a:r>
                      <a:r>
                        <a:rPr lang="tr-TR" sz="1000" dirty="0"/>
                        <a:t> IV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× 1, 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40 </a:t>
                      </a:r>
                      <a:r>
                        <a:rPr lang="tr-TR" sz="1000" dirty="0" err="1"/>
                        <a:t>weeks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30 </a:t>
                      </a:r>
                      <a:r>
                        <a:rPr lang="tr-TR" sz="1000" dirty="0" err="1"/>
                        <a:t>doses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12 </a:t>
                      </a:r>
                      <a:r>
                        <a:rPr lang="tr-TR" sz="1000" dirty="0" err="1"/>
                        <a:t>doses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14 </a:t>
                      </a:r>
                      <a:r>
                        <a:rPr lang="tr-TR" sz="1000" dirty="0" err="1"/>
                        <a:t>doses</a:t>
                      </a:r>
                      <a:r>
                        <a:rPr lang="tr-TR" sz="1000" dirty="0"/>
                        <a:t>, 30.8 g/m</a:t>
                      </a:r>
                      <a:r>
                        <a:rPr lang="tr-TR" sz="1000" baseline="30000" dirty="0"/>
                        <a:t>2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5097"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COG ARST</a:t>
                      </a:r>
                      <a:r>
                        <a:rPr lang="tr-TR" sz="1000" dirty="0">
                          <a:hlinkClick r:id="rId4"/>
                        </a:rPr>
                        <a:t>‡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 dirty="0"/>
                        <a:t>1.5 mg/m</a:t>
                      </a:r>
                      <a:r>
                        <a:rPr lang="da-DK" sz="1000" baseline="30000" dirty="0"/>
                        <a:t>2</a:t>
                      </a:r>
                      <a:r>
                        <a:rPr lang="da-DK" sz="1000" dirty="0"/>
                        <a:t> max 2 mg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Weekly × 12, then q3w with q1w intervals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 dirty="0"/>
                        <a:t>0.045 mg/kg (max 2.5 mg)</a:t>
                      </a:r>
                      <a:r>
                        <a:rPr lang="da-DK" sz="1000" baseline="30000" dirty="0">
                          <a:hlinkClick r:id="rId4"/>
                        </a:rPr>
                        <a:t>[‡]</a:t>
                      </a:r>
                      <a:endParaRPr lang="da-DK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1200 mg/m</a:t>
                      </a:r>
                      <a:r>
                        <a:rPr lang="tr-TR" sz="1000" baseline="30000" dirty="0"/>
                        <a:t>2</a:t>
                      </a:r>
                      <a:r>
                        <a:rPr lang="tr-TR" sz="1000" dirty="0"/>
                        <a:t> IV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× 1, q3w</a:t>
                      </a:r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40 </a:t>
                      </a:r>
                      <a:r>
                        <a:rPr lang="tr-TR" sz="1000" dirty="0" err="1"/>
                        <a:t>weeks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30 </a:t>
                      </a:r>
                      <a:r>
                        <a:rPr lang="tr-TR" sz="1000" dirty="0" err="1"/>
                        <a:t>doses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12 </a:t>
                      </a:r>
                      <a:r>
                        <a:rPr lang="tr-TR" sz="1000" dirty="0" err="1"/>
                        <a:t>doses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000" dirty="0"/>
                        <a:t>14 </a:t>
                      </a:r>
                      <a:r>
                        <a:rPr lang="tr-TR" sz="1000" dirty="0" err="1"/>
                        <a:t>doses</a:t>
                      </a:r>
                      <a:r>
                        <a:rPr lang="tr-TR" sz="1000" dirty="0"/>
                        <a:t>, 16.8 g/m</a:t>
                      </a:r>
                      <a:r>
                        <a:rPr lang="tr-TR" sz="1000" baseline="30000" dirty="0"/>
                        <a:t>2</a:t>
                      </a:r>
                      <a:endParaRPr lang="tr-TR" sz="1000" dirty="0"/>
                    </a:p>
                  </a:txBody>
                  <a:tcPr marL="3914" marR="3914" marT="3914" marB="39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00042"/>
            <a:ext cx="9001156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587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IRS ANALİZ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RMS-Kemoterapi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14488"/>
            <a:ext cx="8229600" cy="38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RMS-Kemoterapi</a:t>
            </a:r>
            <a:endParaRPr lang="tr-T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6125" y="1600200"/>
            <a:ext cx="79317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RMS- Tedavi Sonuçları</a:t>
            </a:r>
            <a:endParaRPr lang="tr-T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12"/>
            <a:ext cx="521497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RMS- Tedavi Sonuçları</a:t>
            </a:r>
            <a:endParaRPr lang="tr-T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57256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Türkiye-Hacettepe Deneyimi</a:t>
            </a:r>
            <a:endParaRPr lang="tr-T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46193"/>
            <a:ext cx="3682396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14554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8286808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err="1" smtClean="0">
                <a:latin typeface="Comic Sans MS" pitchFamily="66" charset="0"/>
              </a:rPr>
              <a:t>Rabdomiyosarkom</a:t>
            </a:r>
            <a:r>
              <a:rPr lang="tr-TR" dirty="0" smtClean="0">
                <a:latin typeface="Comic Sans MS" pitchFamily="66" charset="0"/>
              </a:rPr>
              <a:t> Dışı 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Yumuşak Doku Sarkomları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RDYDS-Klinik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Ağrısız kitle</a:t>
            </a:r>
          </a:p>
          <a:p>
            <a:r>
              <a:rPr lang="tr-TR" dirty="0" smtClean="0">
                <a:latin typeface="Comic Sans MS" pitchFamily="66" charset="0"/>
              </a:rPr>
              <a:t>Ağrı</a:t>
            </a:r>
          </a:p>
          <a:p>
            <a:r>
              <a:rPr lang="tr-TR" dirty="0" smtClean="0">
                <a:latin typeface="Comic Sans MS" pitchFamily="66" charset="0"/>
              </a:rPr>
              <a:t>Kilo kaybı, ateş</a:t>
            </a:r>
          </a:p>
          <a:p>
            <a:r>
              <a:rPr lang="tr-TR" dirty="0" smtClean="0">
                <a:latin typeface="Comic Sans MS" pitchFamily="66" charset="0"/>
              </a:rPr>
              <a:t>İlk şikayet  ile tanı arasında geçen ortalama süre 9.5 hafta (</a:t>
            </a:r>
            <a:r>
              <a:rPr lang="tr-TR" dirty="0" err="1" smtClean="0">
                <a:latin typeface="Comic Sans MS" pitchFamily="66" charset="0"/>
              </a:rPr>
              <a:t>Haimi</a:t>
            </a:r>
            <a:r>
              <a:rPr lang="tr-TR" dirty="0" smtClean="0">
                <a:latin typeface="Comic Sans MS" pitchFamily="66" charset="0"/>
              </a:rPr>
              <a:t> ve ark. 315 vakalık serileri)</a:t>
            </a:r>
          </a:p>
          <a:p>
            <a:r>
              <a:rPr lang="tr-TR" dirty="0" smtClean="0">
                <a:latin typeface="Comic Sans MS" pitchFamily="66" charset="0"/>
              </a:rPr>
              <a:t>Tanısal gecikmeler 6 aya kadar uzayabiliyor.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 Tanı 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Tru</a:t>
            </a:r>
            <a:r>
              <a:rPr lang="tr-TR" dirty="0" smtClean="0"/>
              <a:t>-</a:t>
            </a:r>
            <a:r>
              <a:rPr lang="tr-TR" dirty="0" err="1" smtClean="0"/>
              <a:t>cut</a:t>
            </a:r>
            <a:r>
              <a:rPr lang="tr-TR" dirty="0" smtClean="0"/>
              <a:t> iğne </a:t>
            </a:r>
            <a:r>
              <a:rPr lang="tr-TR" dirty="0" err="1" smtClean="0"/>
              <a:t>biopsi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İnsizyonel</a:t>
            </a:r>
            <a:r>
              <a:rPr lang="tr-TR" dirty="0" smtClean="0"/>
              <a:t> </a:t>
            </a:r>
            <a:r>
              <a:rPr lang="tr-TR" dirty="0" err="1" smtClean="0"/>
              <a:t>biopsi</a:t>
            </a:r>
            <a:endParaRPr lang="tr-TR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 Tanı II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32134"/>
            <a:ext cx="7000924" cy="3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Klinik Başvuru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Genellikle ağrısız kitle</a:t>
            </a:r>
          </a:p>
          <a:p>
            <a:r>
              <a:rPr lang="tr-TR" dirty="0" smtClean="0">
                <a:latin typeface="Comic Sans MS" pitchFamily="66" charset="0"/>
              </a:rPr>
              <a:t>Kitlenin bulunduğu alan ve etkilenen organ veya organlara göre bulgular: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- Kanama (</a:t>
            </a:r>
            <a:r>
              <a:rPr lang="tr-TR" dirty="0" err="1" smtClean="0">
                <a:latin typeface="Comic Sans MS" pitchFamily="66" charset="0"/>
              </a:rPr>
              <a:t>Hematüri</a:t>
            </a:r>
            <a:r>
              <a:rPr lang="tr-TR" dirty="0" smtClean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epistaksis</a:t>
            </a:r>
            <a:r>
              <a:rPr lang="tr-TR" dirty="0" smtClean="0">
                <a:latin typeface="Comic Sans MS" pitchFamily="66" charset="0"/>
              </a:rPr>
              <a:t> vb.)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- Sinir basıları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 Tanı III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91412"/>
            <a:ext cx="8072494" cy="49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 Tanı IV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MR</a:t>
            </a:r>
          </a:p>
          <a:p>
            <a:r>
              <a:rPr lang="tr-TR" dirty="0" smtClean="0"/>
              <a:t>BT</a:t>
            </a:r>
          </a:p>
          <a:p>
            <a:r>
              <a:rPr lang="tr-TR" dirty="0" smtClean="0"/>
              <a:t>PET : orta ve yüksek </a:t>
            </a:r>
            <a:r>
              <a:rPr lang="tr-TR" dirty="0" err="1" smtClean="0"/>
              <a:t>grade’li</a:t>
            </a:r>
            <a:r>
              <a:rPr lang="tr-TR" dirty="0" smtClean="0"/>
              <a:t> sarkomlarda %70-100 </a:t>
            </a:r>
            <a:r>
              <a:rPr lang="tr-TR" dirty="0" err="1" smtClean="0"/>
              <a:t>sensivite</a:t>
            </a:r>
            <a:r>
              <a:rPr lang="tr-TR" dirty="0" smtClean="0"/>
              <a:t> bildiren çalışmalar var. Fakat düşük </a:t>
            </a:r>
            <a:r>
              <a:rPr lang="tr-TR" dirty="0" err="1" smtClean="0"/>
              <a:t>grade’li</a:t>
            </a:r>
            <a:r>
              <a:rPr lang="tr-TR" dirty="0" smtClean="0"/>
              <a:t> lezyonlarda yeterli </a:t>
            </a:r>
            <a:r>
              <a:rPr lang="tr-TR" dirty="0" err="1" smtClean="0"/>
              <a:t>up</a:t>
            </a:r>
            <a:r>
              <a:rPr lang="tr-TR" dirty="0" smtClean="0"/>
              <a:t>-</a:t>
            </a:r>
            <a:r>
              <a:rPr lang="tr-TR" dirty="0" err="1" smtClean="0"/>
              <a:t>take</a:t>
            </a:r>
            <a:r>
              <a:rPr lang="tr-TR" dirty="0" smtClean="0"/>
              <a:t> yok.</a:t>
            </a:r>
          </a:p>
          <a:p>
            <a:pPr>
              <a:buNone/>
            </a:pPr>
            <a:r>
              <a:rPr lang="tr-TR" dirty="0" smtClean="0"/>
              <a:t>    Sonuç olarak ek çalışmalara gereksinim var.</a:t>
            </a:r>
            <a:endParaRPr lang="tr-TR" dirty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RDYDS-Patoloji I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Deneyimli ekip şart!</a:t>
            </a:r>
          </a:p>
          <a:p>
            <a:r>
              <a:rPr lang="tr-TR" dirty="0" smtClean="0">
                <a:latin typeface="Comic Sans MS" pitchFamily="66" charset="0"/>
              </a:rPr>
              <a:t>ABD: 424 vakalık seride %10 patolojik tanı yanlış, % 16 </a:t>
            </a:r>
            <a:r>
              <a:rPr lang="tr-TR" dirty="0" err="1" smtClean="0">
                <a:latin typeface="Comic Sans MS" pitchFamily="66" charset="0"/>
              </a:rPr>
              <a:t>sında</a:t>
            </a:r>
            <a:r>
              <a:rPr lang="tr-TR" dirty="0" smtClean="0">
                <a:latin typeface="Comic Sans MS" pitchFamily="66" charset="0"/>
              </a:rPr>
              <a:t> ise patolojik alt grup  ve </a:t>
            </a:r>
            <a:r>
              <a:rPr lang="tr-TR" dirty="0" err="1" smtClean="0">
                <a:latin typeface="Comic Sans MS" pitchFamily="66" charset="0"/>
              </a:rPr>
              <a:t>grade</a:t>
            </a:r>
            <a:r>
              <a:rPr lang="tr-TR" dirty="0" smtClean="0">
                <a:latin typeface="Comic Sans MS" pitchFamily="66" charset="0"/>
              </a:rPr>
              <a:t> yanlış (</a:t>
            </a:r>
            <a:r>
              <a:rPr lang="tr-TR" dirty="0" err="1" smtClean="0">
                <a:latin typeface="Comic Sans MS" pitchFamily="66" charset="0"/>
              </a:rPr>
              <a:t>Shiraki</a:t>
            </a:r>
            <a:r>
              <a:rPr lang="tr-TR" dirty="0" smtClean="0">
                <a:latin typeface="Comic Sans MS" pitchFamily="66" charset="0"/>
              </a:rPr>
              <a:t> ve ark. </a:t>
            </a:r>
            <a:r>
              <a:rPr lang="tr-TR" dirty="0" err="1" smtClean="0">
                <a:latin typeface="Comic Sans MS" pitchFamily="66" charset="0"/>
              </a:rPr>
              <a:t>Cancer</a:t>
            </a:r>
            <a:r>
              <a:rPr lang="tr-TR" dirty="0" smtClean="0">
                <a:latin typeface="Comic Sans MS" pitchFamily="66" charset="0"/>
              </a:rPr>
              <a:t> 1989)</a:t>
            </a:r>
          </a:p>
          <a:p>
            <a:r>
              <a:rPr lang="tr-TR" dirty="0" smtClean="0">
                <a:latin typeface="Comic Sans MS" pitchFamily="66" charset="0"/>
              </a:rPr>
              <a:t> Tanıda %15 vaka </a:t>
            </a:r>
            <a:r>
              <a:rPr lang="tr-TR" dirty="0" err="1" smtClean="0">
                <a:latin typeface="Comic Sans MS" pitchFamily="66" charset="0"/>
              </a:rPr>
              <a:t>metastatik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Bölgesel lenf </a:t>
            </a:r>
            <a:r>
              <a:rPr lang="tr-TR" dirty="0" err="1" smtClean="0">
                <a:latin typeface="Comic Sans MS" pitchFamily="66" charset="0"/>
              </a:rPr>
              <a:t>nodu</a:t>
            </a:r>
            <a:r>
              <a:rPr lang="tr-TR" dirty="0" smtClean="0">
                <a:latin typeface="Comic Sans MS" pitchFamily="66" charset="0"/>
              </a:rPr>
              <a:t> tutulumu nadir.</a:t>
            </a:r>
          </a:p>
          <a:p>
            <a:r>
              <a:rPr lang="tr-TR" dirty="0" smtClean="0">
                <a:latin typeface="Comic Sans MS" pitchFamily="66" charset="0"/>
              </a:rPr>
              <a:t>Akciğer en sık metastaz alanı.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RDYDS-Patoloji II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57158" y="1214422"/>
            <a:ext cx="4000528" cy="104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36433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78621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85860"/>
            <a:ext cx="385765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14"/>
            <a:ext cx="50006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67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0"/>
            <a:ext cx="3429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3000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14"/>
            <a:ext cx="685804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14290"/>
            <a:ext cx="454820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725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RDYDS-Tedavi-Cerrahi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Temel tedavi kitlenin tam olarak çıkarılması !</a:t>
            </a:r>
          </a:p>
          <a:p>
            <a:r>
              <a:rPr lang="tr-TR" dirty="0" smtClean="0">
                <a:latin typeface="Comic Sans MS" pitchFamily="66" charset="0"/>
              </a:rPr>
              <a:t>Çocukluk çağında en çok </a:t>
            </a:r>
            <a:r>
              <a:rPr lang="tr-TR" dirty="0" err="1" smtClean="0">
                <a:latin typeface="Comic Sans MS" pitchFamily="66" charset="0"/>
              </a:rPr>
              <a:t>ekstremite</a:t>
            </a:r>
            <a:r>
              <a:rPr lang="tr-TR" dirty="0" smtClean="0">
                <a:latin typeface="Comic Sans MS" pitchFamily="66" charset="0"/>
              </a:rPr>
              <a:t> yerleşimi gözlenir.</a:t>
            </a:r>
          </a:p>
          <a:p>
            <a:r>
              <a:rPr lang="tr-TR" dirty="0" err="1" smtClean="0">
                <a:latin typeface="Comic Sans MS" pitchFamily="66" charset="0"/>
              </a:rPr>
              <a:t>Ekstremite</a:t>
            </a:r>
            <a:r>
              <a:rPr lang="tr-TR" dirty="0" smtClean="0">
                <a:latin typeface="Comic Sans MS" pitchFamily="66" charset="0"/>
              </a:rPr>
              <a:t> koruyucu cerrahi</a:t>
            </a:r>
          </a:p>
          <a:p>
            <a:r>
              <a:rPr lang="tr-TR" dirty="0" err="1" smtClean="0">
                <a:latin typeface="Comic Sans MS" pitchFamily="66" charset="0"/>
              </a:rPr>
              <a:t>Amputasyon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Vaka bazında konseyde değerlendir!</a:t>
            </a:r>
          </a:p>
          <a:p>
            <a:r>
              <a:rPr lang="tr-TR" dirty="0" smtClean="0">
                <a:latin typeface="Comic Sans MS" pitchFamily="66" charset="0"/>
              </a:rPr>
              <a:t>Cerrahi sınırın temiz olması önemli !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Rabdomiyosarkom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RDYDS-Tedavi-Cerrahi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Lokal </a:t>
            </a:r>
            <a:r>
              <a:rPr lang="tr-TR" dirty="0" err="1" smtClean="0">
                <a:latin typeface="Comic Sans MS" pitchFamily="66" charset="0"/>
              </a:rPr>
              <a:t>nükslerde</a:t>
            </a:r>
            <a:r>
              <a:rPr lang="tr-TR" dirty="0" smtClean="0">
                <a:latin typeface="Comic Sans MS" pitchFamily="66" charset="0"/>
              </a:rPr>
              <a:t> ikincil cerrahi yapılmakta yani yeri var. Mümkün olduğunca radyoterapiden kaçınıyoruz.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En sık metastaz alanı: Akciğerler</a:t>
            </a:r>
          </a:p>
          <a:p>
            <a:pPr lvl="1">
              <a:buNone/>
            </a:pPr>
            <a:r>
              <a:rPr lang="tr-TR" sz="1800" i="1" dirty="0" smtClean="0">
                <a:latin typeface="Comic Sans MS" pitchFamily="66" charset="0"/>
              </a:rPr>
              <a:t>                                                  </a:t>
            </a:r>
          </a:p>
          <a:p>
            <a:pPr lvl="1">
              <a:buNone/>
            </a:pPr>
            <a:endParaRPr lang="tr-TR" sz="1800" i="1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Çıkarılabilecek olan </a:t>
            </a:r>
            <a:r>
              <a:rPr lang="tr-TR" dirty="0" err="1" smtClean="0">
                <a:latin typeface="Comic Sans MS" pitchFamily="66" charset="0"/>
              </a:rPr>
              <a:t>pulmoner</a:t>
            </a:r>
            <a:r>
              <a:rPr lang="tr-TR" dirty="0" smtClean="0">
                <a:latin typeface="Comic Sans MS" pitchFamily="66" charset="0"/>
              </a:rPr>
              <a:t> metastazlar sayısına bakılmadan çıkarılmalıdır.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857224" y="3929066"/>
            <a:ext cx="7715304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tr-TR" i="1" dirty="0" smtClean="0">
                <a:solidFill>
                  <a:schemeClr val="tx1"/>
                </a:solidFill>
                <a:latin typeface="Comic Sans MS" pitchFamily="66" charset="0"/>
              </a:rPr>
              <a:t>Geniş </a:t>
            </a:r>
            <a:r>
              <a:rPr lang="tr-TR" i="1" dirty="0" err="1" smtClean="0">
                <a:solidFill>
                  <a:schemeClr val="tx1"/>
                </a:solidFill>
                <a:latin typeface="Comic Sans MS" pitchFamily="66" charset="0"/>
              </a:rPr>
              <a:t>parenkim</a:t>
            </a:r>
            <a:r>
              <a:rPr lang="tr-TR" i="1" dirty="0" smtClean="0">
                <a:solidFill>
                  <a:schemeClr val="tx1"/>
                </a:solidFill>
                <a:latin typeface="Comic Sans MS" pitchFamily="66" charset="0"/>
              </a:rPr>
              <a:t> metastazı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tr-TR" i="1" dirty="0" smtClean="0">
                <a:solidFill>
                  <a:schemeClr val="tx1"/>
                </a:solidFill>
                <a:latin typeface="Comic Sans MS" pitchFamily="66" charset="0"/>
              </a:rPr>
              <a:t>Göğüs duvarı tutulumu durumunda </a:t>
            </a:r>
            <a:r>
              <a:rPr lang="tr-TR" i="1" dirty="0" err="1" smtClean="0">
                <a:solidFill>
                  <a:schemeClr val="tx1"/>
                </a:solidFill>
                <a:latin typeface="Comic Sans MS" pitchFamily="66" charset="0"/>
              </a:rPr>
              <a:t>metastektomi</a:t>
            </a:r>
            <a:r>
              <a:rPr lang="tr-TR" i="1" dirty="0" smtClean="0">
                <a:solidFill>
                  <a:schemeClr val="tx1"/>
                </a:solidFill>
                <a:latin typeface="Comic Sans MS" pitchFamily="66" charset="0"/>
              </a:rPr>
              <a:t> önermiyoruz.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RDYDS-Tedavi-Radyoterapi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omic Sans MS" pitchFamily="66" charset="0"/>
              </a:rPr>
              <a:t>Adjuvan</a:t>
            </a:r>
            <a:r>
              <a:rPr lang="tr-TR" dirty="0" smtClean="0">
                <a:latin typeface="Comic Sans MS" pitchFamily="66" charset="0"/>
              </a:rPr>
              <a:t> RT: cerrahi sınır (+), lokal kontrol amaçlı</a:t>
            </a:r>
          </a:p>
          <a:p>
            <a:r>
              <a:rPr lang="tr-TR" dirty="0" smtClean="0">
                <a:latin typeface="Comic Sans MS" pitchFamily="66" charset="0"/>
              </a:rPr>
              <a:t>Yüksek </a:t>
            </a:r>
            <a:r>
              <a:rPr lang="tr-TR" dirty="0" err="1" smtClean="0">
                <a:latin typeface="Comic Sans MS" pitchFamily="66" charset="0"/>
              </a:rPr>
              <a:t>grade’li</a:t>
            </a:r>
            <a:r>
              <a:rPr lang="tr-TR" dirty="0" smtClean="0">
                <a:latin typeface="Comic Sans MS" pitchFamily="66" charset="0"/>
              </a:rPr>
              <a:t> olgularda cerrahi sınır (-) olsa bile RT ile lokal kontrolün </a:t>
            </a:r>
            <a:r>
              <a:rPr lang="tr-TR" dirty="0" err="1" smtClean="0">
                <a:latin typeface="Comic Sans MS" pitchFamily="66" charset="0"/>
              </a:rPr>
              <a:t>arttırldığını</a:t>
            </a:r>
            <a:r>
              <a:rPr lang="tr-TR" dirty="0" smtClean="0">
                <a:latin typeface="Comic Sans MS" pitchFamily="66" charset="0"/>
              </a:rPr>
              <a:t> bildiren 2 çalışma var: POG 8653 protokolü ve </a:t>
            </a:r>
            <a:r>
              <a:rPr lang="tr-TR" dirty="0" err="1" smtClean="0">
                <a:latin typeface="Comic Sans MS" pitchFamily="66" charset="0"/>
              </a:rPr>
              <a:t>St</a:t>
            </a:r>
            <a:r>
              <a:rPr lang="tr-TR" dirty="0" smtClean="0">
                <a:latin typeface="Comic Sans MS" pitchFamily="66" charset="0"/>
              </a:rPr>
              <a:t>.</a:t>
            </a:r>
            <a:r>
              <a:rPr lang="tr-TR" dirty="0" err="1" smtClean="0">
                <a:latin typeface="Comic Sans MS" pitchFamily="66" charset="0"/>
              </a:rPr>
              <a:t>Jude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Pappo’nun</a:t>
            </a:r>
            <a:r>
              <a:rPr lang="tr-TR" dirty="0" smtClean="0">
                <a:latin typeface="Comic Sans MS" pitchFamily="66" charset="0"/>
              </a:rPr>
              <a:t> çalışması.</a:t>
            </a:r>
          </a:p>
          <a:p>
            <a:r>
              <a:rPr lang="tr-TR" dirty="0" smtClean="0">
                <a:latin typeface="Comic Sans MS" pitchFamily="66" charset="0"/>
              </a:rPr>
              <a:t>Akciğer metastazında tüm </a:t>
            </a:r>
            <a:r>
              <a:rPr lang="tr-TR" dirty="0" err="1" smtClean="0">
                <a:latin typeface="Comic Sans MS" pitchFamily="66" charset="0"/>
              </a:rPr>
              <a:t>akc</a:t>
            </a:r>
            <a:r>
              <a:rPr lang="tr-TR" dirty="0" smtClean="0">
                <a:latin typeface="Comic Sans MS" pitchFamily="66" charset="0"/>
              </a:rPr>
              <a:t>. Işınlaması önerilmemektedir.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RDYDS-Tedavi-Radyoterapi II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>
                <a:latin typeface="Comic Sans MS" pitchFamily="66" charset="0"/>
              </a:rPr>
              <a:t>Preoperatif</a:t>
            </a:r>
            <a:r>
              <a:rPr lang="tr-TR" dirty="0" smtClean="0">
                <a:latin typeface="Comic Sans MS" pitchFamily="66" charset="0"/>
              </a:rPr>
              <a:t> RT: Cerrahiye hazırlamak tam çıkarıma faydası olsun </a:t>
            </a:r>
            <a:r>
              <a:rPr lang="tr-TR" dirty="0" err="1" smtClean="0">
                <a:latin typeface="Comic Sans MS" pitchFamily="66" charset="0"/>
              </a:rPr>
              <a:t>diyeyapıkır</a:t>
            </a:r>
            <a:r>
              <a:rPr lang="tr-TR" dirty="0" smtClean="0">
                <a:latin typeface="Comic Sans MS" pitchFamily="66" charset="0"/>
              </a:rPr>
              <a:t> ve RT den 2-3 hafta sonra cerrahiye verilir.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Postoperatif</a:t>
            </a:r>
            <a:r>
              <a:rPr lang="tr-TR" dirty="0" smtClean="0">
                <a:latin typeface="Comic Sans MS" pitchFamily="66" charset="0"/>
              </a:rPr>
              <a:t> RT. Lokal kontrol amaçlı, operasyon sonrası 2-4 hafta içinde yapılır.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COG 45-55.8 </a:t>
            </a:r>
            <a:r>
              <a:rPr lang="tr-TR" dirty="0" err="1" smtClean="0">
                <a:latin typeface="Comic Sans MS" pitchFamily="66" charset="0"/>
              </a:rPr>
              <a:t>Gy</a:t>
            </a:r>
            <a:r>
              <a:rPr lang="tr-TR" dirty="0" smtClean="0">
                <a:latin typeface="Comic Sans MS" pitchFamily="66" charset="0"/>
              </a:rPr>
              <a:t> öneriyor.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Brakiterapi</a:t>
            </a:r>
            <a:r>
              <a:rPr lang="tr-TR" dirty="0" smtClean="0">
                <a:latin typeface="Comic Sans MS" pitchFamily="66" charset="0"/>
              </a:rPr>
              <a:t> diğer seçenek,</a:t>
            </a:r>
            <a:r>
              <a:rPr lang="tr-TR" dirty="0" err="1" smtClean="0">
                <a:latin typeface="Comic Sans MS" pitchFamily="66" charset="0"/>
              </a:rPr>
              <a:t>nükslerde</a:t>
            </a:r>
            <a:r>
              <a:rPr lang="tr-TR" dirty="0" smtClean="0">
                <a:latin typeface="Comic Sans MS" pitchFamily="66" charset="0"/>
              </a:rPr>
              <a:t> daha çok kullanıma girdi.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RDYDS-Tedavi-Kemoterapi 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Görecei</a:t>
            </a:r>
            <a:r>
              <a:rPr lang="tr-TR" dirty="0" smtClean="0"/>
              <a:t> </a:t>
            </a:r>
            <a:r>
              <a:rPr lang="tr-TR" dirty="0" err="1" smtClean="0"/>
              <a:t>kemorezistan</a:t>
            </a:r>
            <a:r>
              <a:rPr lang="tr-TR" dirty="0" smtClean="0"/>
              <a:t> bir grup.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KT yanıt %35-40 arası.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35824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528638"/>
            <a:ext cx="72771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25" y="2857496"/>
            <a:ext cx="865823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85786" y="142853"/>
            <a:ext cx="7772400" cy="114300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Prognostik</a:t>
            </a:r>
            <a:r>
              <a:rPr lang="tr-TR" dirty="0" smtClean="0">
                <a:latin typeface="Comic Sans MS" pitchFamily="66" charset="0"/>
              </a:rPr>
              <a:t> Faktörler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5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5857916" cy="148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215369" cy="375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9397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Comic Sans MS" pitchFamily="66" charset="0"/>
              </a:rPr>
              <a:t>Sinoviyal</a:t>
            </a:r>
            <a:r>
              <a:rPr lang="tr-TR" sz="2800" dirty="0" smtClean="0">
                <a:latin typeface="Comic Sans MS" pitchFamily="66" charset="0"/>
              </a:rPr>
              <a:t> Sarkom</a:t>
            </a:r>
            <a:r>
              <a:rPr lang="tr-TR" sz="2000" dirty="0" smtClean="0">
                <a:latin typeface="Comic Sans MS" pitchFamily="66" charset="0"/>
              </a:rPr>
              <a:t/>
            </a:r>
            <a:br>
              <a:rPr lang="tr-TR" sz="2000" dirty="0" smtClean="0">
                <a:latin typeface="Comic Sans MS" pitchFamily="66" charset="0"/>
              </a:rPr>
            </a:br>
            <a:r>
              <a:rPr lang="tr-TR" sz="2000" dirty="0" smtClean="0">
                <a:latin typeface="Comic Sans MS" pitchFamily="66" charset="0"/>
              </a:rPr>
              <a:t>SEER verisi- </a:t>
            </a:r>
            <a:r>
              <a:rPr lang="tr-TR" sz="2000" dirty="0">
                <a:latin typeface="Comic Sans MS" pitchFamily="66" charset="0"/>
              </a:rPr>
              <a:t>1993–2002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285861"/>
          <a:ext cx="8229600" cy="4331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85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Comic Sans MS" pitchFamily="66" charset="0"/>
                          <a:ea typeface="Times New Roman"/>
                        </a:rPr>
                        <a:t>Pediatrik </a:t>
                      </a:r>
                      <a:r>
                        <a:rPr lang="tr-TR" sz="2000" b="1" dirty="0">
                          <a:latin typeface="Comic Sans MS" pitchFamily="66" charset="0"/>
                          <a:ea typeface="Times New Roman"/>
                        </a:rPr>
                        <a:t>Grup (&lt; 20 yaş)</a:t>
                      </a:r>
                      <a:endParaRPr lang="tr-TR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97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Comic Sans MS" pitchFamily="66" charset="0"/>
                          <a:ea typeface="Times New Roman"/>
                        </a:rPr>
                        <a:t>Alt grup</a:t>
                      </a:r>
                      <a:endParaRPr lang="tr-TR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Comic Sans MS" pitchFamily="66" charset="0"/>
                          <a:ea typeface="Times New Roman"/>
                        </a:rPr>
                        <a:t>%</a:t>
                      </a:r>
                      <a:endParaRPr lang="tr-TR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7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Rabdomiyosarkoma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Dermatofibrosarkoma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protuberens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u="sng" kern="1200" dirty="0" err="1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+mn-cs"/>
                        </a:rPr>
                        <a:t>Sinoviyal</a:t>
                      </a:r>
                      <a:r>
                        <a:rPr lang="tr-TR" sz="1800" u="sng" kern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  <a:cs typeface="+mn-cs"/>
                        </a:rPr>
                        <a:t> sarkoma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Sarkoma NOS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Malign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Fibröz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Histiyositoma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Fibrosarkoma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Malign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Periferik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Sinir Kılıfı Tümörü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Liposarkoma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Epiteloid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sarkoma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Leiyomiyosarkoma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41,3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8,4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u="sng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</a:rPr>
                        <a:t>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5,4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4,5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3,4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2,0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57818" y="5929330"/>
            <a:ext cx="3445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Spunt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SL,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Pappo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AS. J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Oncol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2005</a:t>
            </a:r>
            <a:endParaRPr kumimoji="0" lang="tr-TR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Sinoviyal</a:t>
            </a:r>
            <a:r>
              <a:rPr lang="tr-TR" dirty="0" smtClean="0">
                <a:latin typeface="Comic Sans MS" pitchFamily="66" charset="0"/>
              </a:rPr>
              <a:t> Sarkom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85860"/>
            <a:ext cx="8501122" cy="4840303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E / K: 1.2</a:t>
            </a:r>
          </a:p>
          <a:p>
            <a:r>
              <a:rPr lang="tr-TR" dirty="0" err="1" smtClean="0">
                <a:latin typeface="Comic Sans MS" pitchFamily="66" charset="0"/>
              </a:rPr>
              <a:t>Median</a:t>
            </a:r>
            <a:r>
              <a:rPr lang="tr-TR" dirty="0" smtClean="0">
                <a:latin typeface="Comic Sans MS" pitchFamily="66" charset="0"/>
              </a:rPr>
              <a:t> yaş: 13 yaş</a:t>
            </a:r>
          </a:p>
          <a:p>
            <a:r>
              <a:rPr lang="tr-TR" dirty="0" smtClean="0">
                <a:latin typeface="Comic Sans MS" pitchFamily="66" charset="0"/>
              </a:rPr>
              <a:t>SS1-SSX1-2 </a:t>
            </a:r>
            <a:r>
              <a:rPr lang="tr-TR" dirty="0" err="1" smtClean="0">
                <a:latin typeface="Comic Sans MS" pitchFamily="66" charset="0"/>
              </a:rPr>
              <a:t>transkriptleri</a:t>
            </a:r>
            <a:r>
              <a:rPr lang="tr-TR" dirty="0" smtClean="0">
                <a:latin typeface="Comic Sans MS" pitchFamily="66" charset="0"/>
              </a:rPr>
              <a:t> tipiktir.</a:t>
            </a:r>
          </a:p>
          <a:p>
            <a:r>
              <a:rPr lang="tr-TR" dirty="0" smtClean="0">
                <a:latin typeface="Comic Sans MS" pitchFamily="66" charset="0"/>
              </a:rPr>
              <a:t>Eklem kapsülü, bursalar, </a:t>
            </a:r>
            <a:r>
              <a:rPr lang="tr-TR" dirty="0" err="1" smtClean="0">
                <a:latin typeface="Comic Sans MS" pitchFamily="66" charset="0"/>
              </a:rPr>
              <a:t>tendon</a:t>
            </a:r>
            <a:r>
              <a:rPr lang="tr-TR" dirty="0" smtClean="0">
                <a:latin typeface="Comic Sans MS" pitchFamily="66" charset="0"/>
              </a:rPr>
              <a:t> kapsüllerinden kaynaklanır.</a:t>
            </a:r>
          </a:p>
          <a:p>
            <a:r>
              <a:rPr lang="tr-TR" dirty="0" smtClean="0">
                <a:latin typeface="Comic Sans MS" pitchFamily="66" charset="0"/>
              </a:rPr>
              <a:t>En sık alt </a:t>
            </a:r>
            <a:r>
              <a:rPr lang="tr-TR" dirty="0" err="1" smtClean="0">
                <a:latin typeface="Comic Sans MS" pitchFamily="66" charset="0"/>
              </a:rPr>
              <a:t>ekstremite</a:t>
            </a:r>
            <a:r>
              <a:rPr lang="tr-TR" dirty="0" smtClean="0">
                <a:latin typeface="Comic Sans MS" pitchFamily="66" charset="0"/>
              </a:rPr>
              <a:t> kaynaklı.</a:t>
            </a:r>
          </a:p>
          <a:p>
            <a:r>
              <a:rPr lang="tr-TR" dirty="0" smtClean="0">
                <a:latin typeface="Comic Sans MS" pitchFamily="66" charset="0"/>
              </a:rPr>
              <a:t>Tedavi cerrahi</a:t>
            </a:r>
          </a:p>
          <a:p>
            <a:r>
              <a:rPr lang="tr-TR" dirty="0" smtClean="0">
                <a:latin typeface="Comic Sans MS" pitchFamily="66" charset="0"/>
              </a:rPr>
              <a:t>Lokal kontrol RT</a:t>
            </a:r>
          </a:p>
          <a:p>
            <a:r>
              <a:rPr lang="tr-TR" dirty="0" smtClean="0">
                <a:latin typeface="Comic Sans MS" pitchFamily="66" charset="0"/>
              </a:rPr>
              <a:t>KT faydasız.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74638"/>
            <a:ext cx="8215370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Rabdomiyosarkom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5370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 sz="2800">
                <a:latin typeface="Comic Sans MS" pitchFamily="66" charset="0"/>
                <a:cs typeface="Times New Roman" pitchFamily="18" charset="0"/>
              </a:rPr>
              <a:t>Primitif mezenşimal dokudan farklılaşan çizgili iskelet kasının maliyn tümörüdür. 4-5 yaş ve ergenlik de iki pik yapar. </a:t>
            </a:r>
            <a:endParaRPr lang="tr-TR" sz="280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tr-TR" sz="2800">
                <a:latin typeface="Comic Sans MS" pitchFamily="66" charset="0"/>
                <a:cs typeface="Times New Roman" pitchFamily="18" charset="0"/>
              </a:rPr>
              <a:t>Çizgili kas olmamasına rağmen 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mesane ve farenksde</a:t>
            </a:r>
            <a:r>
              <a:rPr lang="tr-TR" sz="2800">
                <a:latin typeface="Comic Sans MS" pitchFamily="66" charset="0"/>
                <a:cs typeface="Times New Roman" pitchFamily="18" charset="0"/>
              </a:rPr>
              <a:t> de görülebilir. </a:t>
            </a:r>
            <a:endParaRPr lang="tr-TR" sz="280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tr-TR" sz="2800">
                <a:latin typeface="Comic Sans MS" pitchFamily="66" charset="0"/>
                <a:cs typeface="Times New Roman" pitchFamily="18" charset="0"/>
              </a:rPr>
              <a:t>Patogenezde radyoterapi, Fetal alkol sendromu, Nörofibromatozis, Li-Fraumeni sendromu etkilidir. </a:t>
            </a:r>
            <a:endParaRPr lang="tr-TR" sz="2800">
              <a:latin typeface="Comic Sans MS" pitchFamily="66" charset="0"/>
            </a:endParaRPr>
          </a:p>
          <a:p>
            <a:pPr algn="just">
              <a:lnSpc>
                <a:spcPct val="90000"/>
              </a:lnSpc>
            </a:pPr>
            <a:r>
              <a:rPr lang="tr-TR" sz="2800">
                <a:latin typeface="Comic Sans MS" pitchFamily="66" charset="0"/>
                <a:cs typeface="Times New Roman" pitchFamily="18" charset="0"/>
              </a:rPr>
              <a:t>İnfantlarda mesane ve vagina yerleşimli </a:t>
            </a:r>
            <a:r>
              <a:rPr lang="tr-TR" sz="28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embroyonal ve botroid</a:t>
            </a:r>
            <a:r>
              <a:rPr lang="tr-TR" sz="2800">
                <a:latin typeface="Comic Sans MS" pitchFamily="66" charset="0"/>
                <a:cs typeface="Times New Roman" pitchFamily="18" charset="0"/>
              </a:rPr>
              <a:t> RMS lar, ileri yaş çoçuklarda ekstremite ve gövde yerleşimli </a:t>
            </a:r>
            <a:r>
              <a:rPr lang="tr-TR" sz="28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alveolar</a:t>
            </a:r>
            <a:r>
              <a:rPr lang="tr-TR" sz="2800">
                <a:latin typeface="Comic Sans MS" pitchFamily="66" charset="0"/>
                <a:cs typeface="Times New Roman" pitchFamily="18" charset="0"/>
              </a:rPr>
              <a:t> RMS lar sık görülür</a:t>
            </a:r>
            <a:r>
              <a:rPr lang="tr-TR" sz="28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tr-TR" sz="28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4497" y="-607231"/>
            <a:ext cx="5357850" cy="900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86834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Sinoviyal</a:t>
            </a:r>
            <a:r>
              <a:rPr lang="tr-TR" dirty="0" smtClean="0">
                <a:latin typeface="Comic Sans MS" pitchFamily="66" charset="0"/>
              </a:rPr>
              <a:t> Sarkom-Çalışmalar</a:t>
            </a:r>
            <a:endParaRPr lang="tr-TR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Malign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Fibröz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Histiositom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latin typeface="Comic Sans MS" pitchFamily="66" charset="0"/>
              </a:rPr>
              <a:t>Andiferansiye</a:t>
            </a:r>
            <a:r>
              <a:rPr lang="tr-TR" dirty="0" smtClean="0">
                <a:latin typeface="Comic Sans MS" pitchFamily="66" charset="0"/>
              </a:rPr>
              <a:t> yüksek </a:t>
            </a:r>
            <a:r>
              <a:rPr lang="tr-TR" dirty="0" err="1" smtClean="0">
                <a:latin typeface="Comic Sans MS" pitchFamily="66" charset="0"/>
              </a:rPr>
              <a:t>grade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pleomorfik</a:t>
            </a:r>
            <a:r>
              <a:rPr lang="tr-TR" dirty="0" smtClean="0">
                <a:latin typeface="Comic Sans MS" pitchFamily="66" charset="0"/>
              </a:rPr>
              <a:t> sarkom</a:t>
            </a:r>
          </a:p>
          <a:p>
            <a:r>
              <a:rPr lang="tr-TR" dirty="0" smtClean="0">
                <a:latin typeface="Comic Sans MS" pitchFamily="66" charset="0"/>
              </a:rPr>
              <a:t>Çocukluk çağı </a:t>
            </a:r>
            <a:r>
              <a:rPr lang="tr-TR" dirty="0" err="1" smtClean="0">
                <a:latin typeface="Comic Sans MS" pitchFamily="66" charset="0"/>
              </a:rPr>
              <a:t>YDS’larının</a:t>
            </a:r>
            <a:r>
              <a:rPr lang="tr-TR" dirty="0" smtClean="0">
                <a:latin typeface="Comic Sans MS" pitchFamily="66" charset="0"/>
              </a:rPr>
              <a:t>  %4.9’unu oluşturur.</a:t>
            </a:r>
          </a:p>
          <a:p>
            <a:r>
              <a:rPr lang="tr-TR" dirty="0" smtClean="0">
                <a:latin typeface="Comic Sans MS" pitchFamily="66" charset="0"/>
              </a:rPr>
              <a:t>Patolojik tanısı zor.</a:t>
            </a:r>
          </a:p>
          <a:p>
            <a:r>
              <a:rPr lang="tr-TR" dirty="0" smtClean="0">
                <a:latin typeface="Comic Sans MS" pitchFamily="66" charset="0"/>
              </a:rPr>
              <a:t>Lokal </a:t>
            </a:r>
            <a:r>
              <a:rPr lang="tr-TR" dirty="0" err="1" smtClean="0">
                <a:latin typeface="Comic Sans MS" pitchFamily="66" charset="0"/>
              </a:rPr>
              <a:t>invazif</a:t>
            </a:r>
            <a:r>
              <a:rPr lang="tr-TR" dirty="0" smtClean="0">
                <a:latin typeface="Comic Sans MS" pitchFamily="66" charset="0"/>
              </a:rPr>
              <a:t> ve agresif yumuşak doku kitlesi.</a:t>
            </a:r>
          </a:p>
          <a:p>
            <a:r>
              <a:rPr lang="tr-TR" dirty="0" smtClean="0">
                <a:latin typeface="Comic Sans MS" pitchFamily="66" charset="0"/>
              </a:rPr>
              <a:t>Tanı anında %20 </a:t>
            </a:r>
            <a:r>
              <a:rPr lang="tr-TR" dirty="0" err="1" smtClean="0">
                <a:latin typeface="Comic Sans MS" pitchFamily="66" charset="0"/>
              </a:rPr>
              <a:t>akc</a:t>
            </a:r>
            <a:r>
              <a:rPr lang="tr-TR" dirty="0" smtClean="0">
                <a:latin typeface="Comic Sans MS" pitchFamily="66" charset="0"/>
              </a:rPr>
              <a:t>. Metastazı var.</a:t>
            </a:r>
          </a:p>
          <a:p>
            <a:r>
              <a:rPr lang="tr-TR" dirty="0" smtClean="0">
                <a:latin typeface="Comic Sans MS" pitchFamily="66" charset="0"/>
              </a:rPr>
              <a:t>Tedavi cerrahi.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9397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000" dirty="0" smtClean="0">
                <a:latin typeface="Comic Sans MS" pitchFamily="66" charset="0"/>
              </a:rPr>
              <a:t>MFH-Çalışmalar</a:t>
            </a:r>
            <a:endParaRPr lang="tr-TR" sz="4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4514" y="-678683"/>
            <a:ext cx="5214973" cy="885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Fibrosarkom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YDS </a:t>
            </a:r>
            <a:r>
              <a:rPr lang="tr-TR" dirty="0" err="1" smtClean="0">
                <a:latin typeface="Comic Sans MS" pitchFamily="66" charset="0"/>
              </a:rPr>
              <a:t>larını</a:t>
            </a:r>
            <a:r>
              <a:rPr lang="tr-TR" dirty="0" smtClean="0">
                <a:latin typeface="Comic Sans MS" pitchFamily="66" charset="0"/>
              </a:rPr>
              <a:t> %4.5 ini oluşturur.</a:t>
            </a:r>
          </a:p>
          <a:p>
            <a:r>
              <a:rPr lang="tr-TR" dirty="0" smtClean="0">
                <a:latin typeface="Comic Sans MS" pitchFamily="66" charset="0"/>
              </a:rPr>
              <a:t>Bir yaş altı en sık görülen </a:t>
            </a:r>
            <a:r>
              <a:rPr lang="tr-TR" dirty="0" err="1" smtClean="0">
                <a:latin typeface="Comic Sans MS" pitchFamily="66" charset="0"/>
              </a:rPr>
              <a:t>YDS’udur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r>
              <a:rPr lang="tr-TR" dirty="0" err="1" smtClean="0">
                <a:latin typeface="Comic Sans MS" pitchFamily="66" charset="0"/>
              </a:rPr>
              <a:t>İnfantil</a:t>
            </a:r>
            <a:r>
              <a:rPr lang="tr-TR" dirty="0" smtClean="0">
                <a:latin typeface="Comic Sans MS" pitchFamily="66" charset="0"/>
              </a:rPr>
              <a:t> ve yetişkin formu var.</a:t>
            </a:r>
          </a:p>
          <a:p>
            <a:r>
              <a:rPr lang="tr-TR" dirty="0" smtClean="0">
                <a:latin typeface="Comic Sans MS" pitchFamily="66" charset="0"/>
              </a:rPr>
              <a:t>Lokal </a:t>
            </a:r>
            <a:r>
              <a:rPr lang="tr-TR" dirty="0" err="1" smtClean="0">
                <a:latin typeface="Comic Sans MS" pitchFamily="66" charset="0"/>
              </a:rPr>
              <a:t>nükslerle</a:t>
            </a:r>
            <a:r>
              <a:rPr lang="tr-TR" dirty="0" smtClean="0">
                <a:latin typeface="Comic Sans MS" pitchFamily="66" charset="0"/>
              </a:rPr>
              <a:t> gider. Uzak metastaz nadir.</a:t>
            </a:r>
          </a:p>
          <a:p>
            <a:r>
              <a:rPr lang="tr-TR" dirty="0" smtClean="0">
                <a:latin typeface="Comic Sans MS" pitchFamily="66" charset="0"/>
              </a:rPr>
              <a:t>Olguların 1/3’ü doğumda kitle var.</a:t>
            </a:r>
          </a:p>
          <a:p>
            <a:r>
              <a:rPr lang="tr-TR" dirty="0" smtClean="0">
                <a:latin typeface="Comic Sans MS" pitchFamily="66" charset="0"/>
              </a:rPr>
              <a:t>Tedavi cerrahi, fakat </a:t>
            </a:r>
            <a:r>
              <a:rPr lang="tr-TR" dirty="0" err="1" smtClean="0">
                <a:latin typeface="Comic Sans MS" pitchFamily="66" charset="0"/>
              </a:rPr>
              <a:t>kemosensitif</a:t>
            </a:r>
            <a:r>
              <a:rPr lang="tr-TR" dirty="0" smtClean="0">
                <a:latin typeface="Comic Sans MS" pitchFamily="66" charset="0"/>
              </a:rPr>
              <a:t> bir tümördür.Özellikle </a:t>
            </a:r>
            <a:r>
              <a:rPr lang="tr-TR" dirty="0" err="1" smtClean="0">
                <a:latin typeface="Comic Sans MS" pitchFamily="66" charset="0"/>
              </a:rPr>
              <a:t>preoperatif</a:t>
            </a:r>
            <a:r>
              <a:rPr lang="tr-TR" dirty="0" smtClean="0">
                <a:latin typeface="Comic Sans MS" pitchFamily="66" charset="0"/>
              </a:rPr>
              <a:t> KT öneriliyor.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İnfantil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Fibrosarkom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3143271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00014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Fibrosarkom</a:t>
            </a:r>
            <a:r>
              <a:rPr lang="tr-TR" dirty="0" smtClean="0">
                <a:latin typeface="Comic Sans MS" pitchFamily="66" charset="0"/>
              </a:rPr>
              <a:t>-Çalışmalar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50211" y="-321507"/>
            <a:ext cx="5715014" cy="86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Sonuç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8838" y="1857364"/>
            <a:ext cx="67321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14"/>
            <a:ext cx="8339166" cy="92869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Rabdomiyosarkom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46675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tr-TR" sz="1800"/>
              <a:t>       </a:t>
            </a:r>
            <a:r>
              <a:rPr lang="tr-TR" sz="2400" b="1" i="1">
                <a:solidFill>
                  <a:srgbClr val="FF0000"/>
                </a:solidFill>
                <a:latin typeface="Comic Sans MS" pitchFamily="66" charset="0"/>
              </a:rPr>
              <a:t>Lokalizasyon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Baş-boyun: %40  (prognoz en iyi grup)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Genitoüriner: %20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Ekstremite:%20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Gövde: %10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Retroperiton:%10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2400" i="1">
                <a:latin typeface="Comic Sans MS" pitchFamily="66" charset="0"/>
              </a:rPr>
              <a:t>    </a:t>
            </a:r>
            <a:r>
              <a:rPr lang="tr-TR" sz="2400" b="1" i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Histopatolojik </a:t>
            </a:r>
            <a:r>
              <a:rPr lang="tr-TR" sz="2400" i="1">
                <a:latin typeface="Comic Sans MS" pitchFamily="66" charset="0"/>
                <a:cs typeface="Times New Roman" pitchFamily="18" charset="0"/>
              </a:rPr>
              <a:t>dağılım:</a:t>
            </a:r>
            <a:endParaRPr lang="tr-TR" sz="240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Embroyonal : %60 (daha çok baş-boyun ve GÜS yerleşir.)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Alveolar</a:t>
            </a:r>
            <a:r>
              <a:rPr lang="tr-TR" sz="2400">
                <a:latin typeface="Comic Sans MS" pitchFamily="66" charset="0"/>
              </a:rPr>
              <a:t>    : 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%2</a:t>
            </a:r>
            <a:r>
              <a:rPr lang="tr-TR" sz="2400">
                <a:latin typeface="Comic Sans MS" pitchFamily="66" charset="0"/>
              </a:rPr>
              <a:t>0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(daha çok ekstremitede görülür.Prognozu kötüdür.)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Botroid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: %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5-10 (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Üzüm salkımı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 şeklinde </a:t>
            </a:r>
            <a:r>
              <a:rPr lang="tr-TR" sz="240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vaginada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 sık.)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Pleomorfik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: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%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5</a:t>
            </a:r>
          </a:p>
          <a:p>
            <a:pPr algn="just">
              <a:lnSpc>
                <a:spcPct val="90000"/>
              </a:lnSpc>
            </a:pPr>
            <a:r>
              <a:rPr lang="tr-TR" sz="2400">
                <a:latin typeface="Comic Sans MS" pitchFamily="66" charset="0"/>
                <a:cs typeface="Times New Roman" pitchFamily="18" charset="0"/>
              </a:rPr>
              <a:t>Undiferansiye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: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%</a:t>
            </a:r>
            <a:r>
              <a:rPr lang="tr-TR" sz="2400">
                <a:latin typeface="Comic Sans MS" pitchFamily="66" charset="0"/>
              </a:rPr>
              <a:t> </a:t>
            </a:r>
            <a:r>
              <a:rPr lang="tr-TR" sz="2400">
                <a:latin typeface="Comic Sans MS" pitchFamily="66" charset="0"/>
                <a:cs typeface="Times New Roman" pitchFamily="18" charset="0"/>
              </a:rPr>
              <a:t>5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541338"/>
            <a:ext cx="8491537" cy="5754687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86356" cy="1143000"/>
          </a:xfrm>
          <a:solidFill>
            <a:schemeClr val="accent1">
              <a:lumMod val="40000"/>
              <a:lumOff val="60000"/>
            </a:schemeClr>
          </a:solidFill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Rabdom</a:t>
            </a:r>
            <a:r>
              <a:rPr lang="tr-TR" sz="4000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yosar</a:t>
            </a:r>
            <a:r>
              <a:rPr lang="tr-TR" sz="4000" dirty="0">
                <a:solidFill>
                  <a:schemeClr val="tx1"/>
                </a:solidFill>
                <a:latin typeface="Comic Sans MS" pitchFamily="66" charset="0"/>
              </a:rPr>
              <a:t>k</a:t>
            </a:r>
            <a:r>
              <a:rPr lang="en-US" sz="4000" dirty="0" err="1">
                <a:solidFill>
                  <a:schemeClr val="tx1"/>
                </a:solidFill>
                <a:latin typeface="Comic Sans MS" pitchFamily="66" charset="0"/>
              </a:rPr>
              <a:t>om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tr-TR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Yaş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6988" y="6350"/>
            <a:ext cx="9097962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3" y="1066800"/>
            <a:ext cx="69088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981075"/>
            <a:ext cx="2257425" cy="582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8138" y="1219200"/>
            <a:ext cx="5486400" cy="4114800"/>
          </a:xfrm>
          <a:noFill/>
          <a:ln w="12700">
            <a:solidFill>
              <a:schemeClr val="hlink"/>
            </a:solidFill>
          </a:ln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7%	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Orbit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28%	</a:t>
            </a:r>
            <a:r>
              <a:rPr lang="tr-T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aş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&amp; 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Boyun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11%	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Gövde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2%	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Intrat</a:t>
            </a:r>
            <a:r>
              <a:rPr lang="tr-T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orasik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2%	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GI-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Hepati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6%	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Retroperiton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18%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tr-TR" sz="28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enitoüriner</a:t>
            </a: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2%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28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Perine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-An</a:t>
            </a:r>
            <a:r>
              <a:rPr lang="tr-TR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ü</a:t>
            </a:r>
            <a:r>
              <a:rPr lang="en-US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</a:t>
            </a:r>
            <a:endParaRPr lang="en-US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  <a:tabLst>
                <a:tab pos="200025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24%	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r>
              <a:rPr lang="tr-TR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ks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tremit</a:t>
            </a: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3421063" y="13716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486150" y="1828800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486150" y="2209800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421063" y="26670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352800" y="3048000"/>
            <a:ext cx="1287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352800" y="3505200"/>
            <a:ext cx="1287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486150" y="3962400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3352800" y="4419600"/>
            <a:ext cx="1287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3486150" y="4800600"/>
            <a:ext cx="1154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071801" y="142853"/>
            <a:ext cx="5929355" cy="6314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r-TR" sz="4400" dirty="0" smtClean="0">
                <a:latin typeface="Comic Sans MS" pitchFamily="66" charset="0"/>
              </a:rPr>
              <a:t>Alanlar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6988" y="6350"/>
            <a:ext cx="9097962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50825" y="188913"/>
            <a:ext cx="2449513" cy="8255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tr-TR" sz="1600" dirty="0">
                <a:latin typeface="Times New Roman" pitchFamily="18" charset="0"/>
              </a:rPr>
              <a:t> </a:t>
            </a:r>
            <a:r>
              <a:rPr lang="tr-TR" sz="1600" dirty="0" smtClean="0">
                <a:latin typeface="Comic Sans MS" pitchFamily="66" charset="0"/>
              </a:rPr>
              <a:t>Baş-boyun         </a:t>
            </a:r>
            <a:r>
              <a:rPr lang="tr-TR" sz="1600" dirty="0">
                <a:latin typeface="Comic Sans MS" pitchFamily="66" charset="0"/>
              </a:rPr>
              <a:t>40%</a:t>
            </a:r>
          </a:p>
          <a:p>
            <a:pPr algn="ctr" eaLnBrk="0" hangingPunct="0"/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 smtClean="0">
                <a:latin typeface="Comic Sans MS" pitchFamily="66" charset="0"/>
              </a:rPr>
              <a:t>Genitoüriner</a:t>
            </a:r>
            <a:r>
              <a:rPr lang="tr-TR" sz="1600" dirty="0" smtClean="0">
                <a:latin typeface="Comic Sans MS" pitchFamily="66" charset="0"/>
              </a:rPr>
              <a:t>     20</a:t>
            </a:r>
            <a:r>
              <a:rPr lang="tr-TR" sz="1600" dirty="0">
                <a:latin typeface="Comic Sans MS" pitchFamily="66" charset="0"/>
              </a:rPr>
              <a:t>%</a:t>
            </a:r>
          </a:p>
          <a:p>
            <a:pPr algn="ctr" eaLnBrk="0" hangingPunct="0"/>
            <a:r>
              <a:rPr lang="tr-TR" sz="1600" dirty="0">
                <a:latin typeface="Comic Sans MS" pitchFamily="66" charset="0"/>
              </a:rPr>
              <a:t> </a:t>
            </a:r>
            <a:r>
              <a:rPr lang="tr-TR" sz="1600" dirty="0" err="1" smtClean="0">
                <a:latin typeface="Comic Sans MS" pitchFamily="66" charset="0"/>
              </a:rPr>
              <a:t>Ekstremite</a:t>
            </a:r>
            <a:r>
              <a:rPr lang="tr-TR" sz="1600" dirty="0" smtClean="0">
                <a:latin typeface="Comic Sans MS" pitchFamily="66" charset="0"/>
              </a:rPr>
              <a:t>       </a:t>
            </a:r>
            <a:r>
              <a:rPr lang="tr-TR" sz="1600" dirty="0">
                <a:latin typeface="Comic Sans MS" pitchFamily="66" charset="0"/>
              </a:rPr>
              <a:t>20%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RMS-Lokalizasyon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42633" y="1600200"/>
            <a:ext cx="54587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RMS-KLİNİK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3"/>
            <a:ext cx="8429684" cy="378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7724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3600" dirty="0" err="1" smtClean="0">
                <a:latin typeface="Comic Sans MS" pitchFamily="66" charset="0"/>
              </a:rPr>
              <a:t>Rabdomiyosarkom</a:t>
            </a:r>
            <a:r>
              <a:rPr lang="tr-TR" sz="3600" dirty="0" smtClean="0">
                <a:latin typeface="Comic Sans MS" pitchFamily="66" charset="0"/>
              </a:rPr>
              <a:t> (RMS)</a:t>
            </a:r>
            <a:br>
              <a:rPr lang="tr-TR" sz="3600" dirty="0" smtClean="0">
                <a:latin typeface="Comic Sans MS" pitchFamily="66" charset="0"/>
              </a:rPr>
            </a:b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type="subTitle" idx="1"/>
          </p:nvPr>
        </p:nvSpPr>
        <p:spPr>
          <a:xfrm>
            <a:off x="571472" y="3214686"/>
            <a:ext cx="7715304" cy="21431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tr-TR" dirty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lnSpc>
                <a:spcPct val="220000"/>
              </a:lnSpc>
            </a:pPr>
            <a:r>
              <a:rPr lang="tr-TR" sz="11200" dirty="0" err="1" smtClean="0">
                <a:solidFill>
                  <a:schemeClr val="tx1"/>
                </a:solidFill>
                <a:latin typeface="Comic Sans MS" pitchFamily="66" charset="0"/>
              </a:rPr>
              <a:t>Rabdomiyosarkom</a:t>
            </a:r>
            <a:r>
              <a:rPr lang="tr-TR" sz="11200" dirty="0" smtClean="0">
                <a:solidFill>
                  <a:schemeClr val="tx1"/>
                </a:solidFill>
                <a:latin typeface="Comic Sans MS" pitchFamily="66" charset="0"/>
              </a:rPr>
              <a:t> Dışı Yumuşak Doku Sarkomları (RMSDYDS)</a:t>
            </a:r>
            <a:endParaRPr lang="tr-TR" sz="11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4000" dirty="0">
                <a:latin typeface="Comic Sans MS" pitchFamily="66" charset="0"/>
              </a:rPr>
              <a:t>RMS</a:t>
            </a:r>
            <a:br>
              <a:rPr lang="tr-TR" sz="4000" dirty="0">
                <a:latin typeface="Comic Sans MS" pitchFamily="66" charset="0"/>
              </a:rPr>
            </a:br>
            <a:r>
              <a:rPr lang="tr-TR" sz="4000" dirty="0">
                <a:latin typeface="Comic Sans MS" pitchFamily="66" charset="0"/>
              </a:rPr>
              <a:t>3 Anahtar Nokta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Comic Sans MS" pitchFamily="66" charset="0"/>
              </a:rPr>
              <a:t>Kemoterapi mikroskobik kür için</a:t>
            </a:r>
          </a:p>
          <a:p>
            <a:endParaRPr lang="tr-TR">
              <a:latin typeface="Comic Sans MS" pitchFamily="66" charset="0"/>
            </a:endParaRPr>
          </a:p>
          <a:p>
            <a:r>
              <a:rPr lang="tr-TR">
                <a:latin typeface="Comic Sans MS" pitchFamily="66" charset="0"/>
              </a:rPr>
              <a:t>Rezidü kitle her zaman canlı tm. Değil</a:t>
            </a:r>
          </a:p>
          <a:p>
            <a:endParaRPr lang="tr-TR">
              <a:latin typeface="Comic Sans MS" pitchFamily="66" charset="0"/>
            </a:endParaRPr>
          </a:p>
          <a:p>
            <a:r>
              <a:rPr lang="tr-TR">
                <a:latin typeface="Comic Sans MS" pitchFamily="66" charset="0"/>
              </a:rPr>
              <a:t>Radyoterapi patolojik materyalin değerlendirilmesini etkiler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RMS-Genel Tedavi İlkeleri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Sistemik bir hastalık , kemoterapi gerekli.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VA veya VAC altın standart.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Lokal kontrol veya </a:t>
            </a:r>
            <a:r>
              <a:rPr lang="tr-TR" dirty="0" err="1" smtClean="0">
                <a:latin typeface="Comic Sans MS" pitchFamily="66" charset="0"/>
              </a:rPr>
              <a:t>metastatik</a:t>
            </a:r>
            <a:r>
              <a:rPr lang="tr-TR" dirty="0" smtClean="0">
                <a:latin typeface="Comic Sans MS" pitchFamily="66" charset="0"/>
              </a:rPr>
              <a:t> hastalık için cerrahi ve RT gerekli.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RMS-Tedavi -Cerrahi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609600" indent="-609600"/>
            <a:r>
              <a:rPr lang="tr-TR" sz="2800">
                <a:solidFill>
                  <a:srgbClr val="D60093"/>
                </a:solidFill>
                <a:latin typeface="Comic Sans MS" pitchFamily="66" charset="0"/>
              </a:rPr>
              <a:t>Initial (ilk-başlangıç) cerrahi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latin typeface="Comic Sans MS" pitchFamily="66" charset="0"/>
              </a:rPr>
              <a:t>Organı koruyarak tümörü ortadan kaldırmak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latin typeface="Comic Sans MS" pitchFamily="66" charset="0"/>
              </a:rPr>
              <a:t>Tanı ve evreleme için yeterli doku sağlamak</a:t>
            </a:r>
          </a:p>
          <a:p>
            <a:pPr marL="609600" indent="-609600"/>
            <a:r>
              <a:rPr lang="tr-TR" sz="2800">
                <a:solidFill>
                  <a:srgbClr val="D60093"/>
                </a:solidFill>
                <a:latin typeface="Comic Sans MS" pitchFamily="66" charset="0"/>
              </a:rPr>
              <a:t>Second-look (ikincil cerrahi)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latin typeface="Comic Sans MS" pitchFamily="66" charset="0"/>
              </a:rPr>
              <a:t>Organı koruyarak tümörü ortadan kaldırmak</a:t>
            </a:r>
          </a:p>
          <a:p>
            <a:pPr marL="609600" indent="-609600">
              <a:buFontTx/>
              <a:buAutoNum type="arabicPeriod"/>
            </a:pPr>
            <a:r>
              <a:rPr lang="tr-TR" sz="2800">
                <a:latin typeface="Comic Sans MS" pitchFamily="66" charset="0"/>
              </a:rPr>
              <a:t>O ana kadar ki tedaviyi değerlendirmek, canlı tümör hücresi var mı? Yok mu ?</a:t>
            </a:r>
          </a:p>
          <a:p>
            <a:pPr marL="609600" indent="-609600">
              <a:buFontTx/>
              <a:buNone/>
            </a:pPr>
            <a:r>
              <a:rPr lang="tr-TR" sz="2800">
                <a:latin typeface="Comic Sans MS" pitchFamily="66" charset="0"/>
              </a:rPr>
              <a:t>                   </a:t>
            </a:r>
            <a:r>
              <a:rPr lang="tr-TR" sz="2800">
                <a:solidFill>
                  <a:srgbClr val="FF3300"/>
                </a:solidFill>
                <a:latin typeface="Comic Sans MS" pitchFamily="66" charset="0"/>
              </a:rPr>
              <a:t>12. veya 24. hafta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74638"/>
            <a:ext cx="7972452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Sorun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tr-TR" sz="2800">
                <a:latin typeface="Comic Sans MS" pitchFamily="66" charset="0"/>
              </a:rPr>
              <a:t>12-24 hafta arası Radyoterapi var.</a:t>
            </a:r>
          </a:p>
          <a:p>
            <a:r>
              <a:rPr lang="tr-TR" sz="2800">
                <a:latin typeface="Comic Sans MS" pitchFamily="66" charset="0"/>
              </a:rPr>
              <a:t>RT’inin cerrahi ve patoloji üzerine etkisi</a:t>
            </a:r>
          </a:p>
          <a:p>
            <a:pPr>
              <a:buFontTx/>
              <a:buNone/>
            </a:pPr>
            <a:endParaRPr lang="tr-TR" sz="2800">
              <a:latin typeface="Comic Sans MS" pitchFamily="66" charset="0"/>
            </a:endParaRP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62200" y="2819400"/>
            <a:ext cx="3806825" cy="12906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RMS-Cerrahi II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Avrupa grubu kemoterapiye göre ikincil cerrahi ve RT zamanlarını belirliyor. Ekibe daha çok </a:t>
            </a:r>
            <a:r>
              <a:rPr lang="tr-TR" dirty="0" err="1">
                <a:latin typeface="Comic Sans MS" pitchFamily="66" charset="0"/>
              </a:rPr>
              <a:t>insiyatif</a:t>
            </a:r>
            <a:r>
              <a:rPr lang="tr-TR" dirty="0">
                <a:latin typeface="Comic Sans MS" pitchFamily="66" charset="0"/>
              </a:rPr>
              <a:t> kullanmayı tanıyor. </a:t>
            </a:r>
          </a:p>
          <a:p>
            <a:r>
              <a:rPr lang="tr-TR" dirty="0">
                <a:latin typeface="Comic Sans MS" pitchFamily="66" charset="0"/>
              </a:rPr>
              <a:t>IRS-Amerika grubu radikal cerrahiyi mümkün olan en kısa sürede yapmak istiyor.</a:t>
            </a:r>
          </a:p>
          <a:p>
            <a:r>
              <a:rPr lang="tr-TR" dirty="0" smtClean="0">
                <a:latin typeface="Comic Sans MS" pitchFamily="66" charset="0"/>
              </a:rPr>
              <a:t>Ülkemizde bir çok klinik IRS kullanıyor.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RMS-Patoloji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RMS- </a:t>
            </a:r>
            <a:r>
              <a:rPr lang="tr-TR" dirty="0" err="1">
                <a:latin typeface="Comic Sans MS" pitchFamily="66" charset="0"/>
              </a:rPr>
              <a:t>Evreleme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600200"/>
            <a:ext cx="6286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1554163"/>
            <a:ext cx="8943975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4"/>
            <a:ext cx="71438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6072182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600075"/>
            <a:ext cx="61912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129588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128713"/>
            <a:ext cx="8858312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1475"/>
            <a:ext cx="9144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575" y="285750"/>
            <a:ext cx="52768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2667000" y="1828800"/>
            <a:ext cx="1295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590800" y="22098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3088" y="185738"/>
            <a:ext cx="545782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Parameningeal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latin typeface="Comic Sans MS" pitchFamily="66" charset="0"/>
              </a:rPr>
              <a:t>IRS de oran %16</a:t>
            </a:r>
          </a:p>
          <a:p>
            <a:r>
              <a:rPr lang="tr-TR" dirty="0" smtClean="0">
                <a:latin typeface="Comic Sans MS" pitchFamily="66" charset="0"/>
              </a:rPr>
              <a:t>VAC+RT</a:t>
            </a:r>
          </a:p>
          <a:p>
            <a:r>
              <a:rPr lang="tr-TR" dirty="0" smtClean="0">
                <a:latin typeface="Comic Sans MS" pitchFamily="66" charset="0"/>
              </a:rPr>
              <a:t>Erken  RT lokal kontrolde önemli, lokal başarısızlık %15-20</a:t>
            </a:r>
          </a:p>
          <a:p>
            <a:r>
              <a:rPr lang="tr-TR" dirty="0" err="1" smtClean="0">
                <a:latin typeface="Comic Sans MS" pitchFamily="66" charset="0"/>
              </a:rPr>
              <a:t>İntratekal</a:t>
            </a:r>
            <a:r>
              <a:rPr lang="tr-TR" dirty="0" smtClean="0">
                <a:latin typeface="Comic Sans MS" pitchFamily="66" charset="0"/>
              </a:rPr>
              <a:t> tedavi ve tüm beyin ışınlaması artık yapılmıyor. Tanı anı %25 MSS tutulumu var.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21008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Parameningeal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928670"/>
            <a:ext cx="507209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Orbital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>
              <a:latin typeface="Comic Sans MS" pitchFamily="66" charset="0"/>
            </a:endParaRPr>
          </a:p>
        </p:txBody>
      </p:sp>
      <p:sp useBgFill="1"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Baş-boyun grubunun %25’ini (Tüm RMS %10’u)</a:t>
            </a:r>
          </a:p>
          <a:p>
            <a:r>
              <a:rPr lang="tr-TR" dirty="0" err="1" smtClean="0">
                <a:latin typeface="Comic Sans MS" pitchFamily="66" charset="0"/>
              </a:rPr>
              <a:t>Median</a:t>
            </a:r>
            <a:r>
              <a:rPr lang="tr-TR" dirty="0" smtClean="0">
                <a:latin typeface="Comic Sans MS" pitchFamily="66" charset="0"/>
              </a:rPr>
              <a:t> tanı yaşı 6.8 yıl</a:t>
            </a:r>
          </a:p>
          <a:p>
            <a:r>
              <a:rPr lang="tr-TR" dirty="0" smtClean="0">
                <a:latin typeface="Comic Sans MS" pitchFamily="66" charset="0"/>
              </a:rPr>
              <a:t>%87 </a:t>
            </a:r>
            <a:r>
              <a:rPr lang="tr-TR" dirty="0" err="1" smtClean="0">
                <a:latin typeface="Comic Sans MS" pitchFamily="66" charset="0"/>
              </a:rPr>
              <a:t>embryonal</a:t>
            </a:r>
            <a:r>
              <a:rPr lang="tr-TR" dirty="0" smtClean="0">
                <a:latin typeface="Comic Sans MS" pitchFamily="66" charset="0"/>
              </a:rPr>
              <a:t> histoloji</a:t>
            </a:r>
          </a:p>
          <a:p>
            <a:r>
              <a:rPr lang="tr-TR" dirty="0" smtClean="0">
                <a:latin typeface="Comic Sans MS" pitchFamily="66" charset="0"/>
              </a:rPr>
              <a:t>Grup I-II VA</a:t>
            </a:r>
          </a:p>
          <a:p>
            <a:r>
              <a:rPr lang="tr-TR" dirty="0" smtClean="0">
                <a:latin typeface="Comic Sans MS" pitchFamily="66" charset="0"/>
              </a:rPr>
              <a:t>Grup III VAC ,VIE, VAI</a:t>
            </a:r>
          </a:p>
          <a:p>
            <a:r>
              <a:rPr lang="tr-TR" dirty="0" smtClean="0">
                <a:latin typeface="Comic Sans MS" pitchFamily="66" charset="0"/>
              </a:rPr>
              <a:t>5 yıllık 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r>
              <a:rPr lang="tr-TR" dirty="0" smtClean="0">
                <a:latin typeface="Comic Sans MS" pitchFamily="66" charset="0"/>
              </a:rPr>
              <a:t> % 91-100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Orbital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5653" y="1428736"/>
            <a:ext cx="5832694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WHO </a:t>
            </a:r>
            <a:r>
              <a:rPr lang="tr-TR" dirty="0" err="1">
                <a:latin typeface="Comic Sans MS" pitchFamily="66" charset="0"/>
              </a:rPr>
              <a:t>Diagnostic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Classification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285860"/>
            <a:ext cx="8715436" cy="4840303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>
                <a:latin typeface="Comic Sans MS" pitchFamily="66" charset="0"/>
              </a:rPr>
              <a:t>Benign</a:t>
            </a:r>
            <a:endParaRPr lang="tr-TR" b="1" dirty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</a:t>
            </a:r>
            <a:r>
              <a:rPr lang="nn-NO" dirty="0" smtClean="0">
                <a:latin typeface="Comic Sans MS" pitchFamily="66" charset="0"/>
              </a:rPr>
              <a:t> </a:t>
            </a:r>
            <a:r>
              <a:rPr lang="nn-NO" dirty="0">
                <a:latin typeface="Comic Sans MS" pitchFamily="66" charset="0"/>
              </a:rPr>
              <a:t>Lipoma, hemangioma, nodular </a:t>
            </a:r>
            <a:r>
              <a:rPr lang="nn-NO" dirty="0" smtClean="0">
                <a:latin typeface="Comic Sans MS" pitchFamily="66" charset="0"/>
              </a:rPr>
              <a:t>fasciitis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b="1" dirty="0" err="1">
                <a:latin typeface="Comic Sans MS" pitchFamily="66" charset="0"/>
              </a:rPr>
              <a:t>Intermediate</a:t>
            </a:r>
            <a:r>
              <a:rPr lang="tr-TR" b="1" dirty="0">
                <a:latin typeface="Comic Sans MS" pitchFamily="66" charset="0"/>
              </a:rPr>
              <a:t> (</a:t>
            </a:r>
            <a:r>
              <a:rPr lang="tr-TR" b="1" dirty="0" err="1">
                <a:latin typeface="Comic Sans MS" pitchFamily="66" charset="0"/>
              </a:rPr>
              <a:t>locally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err="1">
                <a:latin typeface="Comic Sans MS" pitchFamily="66" charset="0"/>
              </a:rPr>
              <a:t>aggressive</a:t>
            </a:r>
            <a:r>
              <a:rPr lang="tr-TR" b="1" dirty="0"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</a:t>
            </a:r>
            <a:r>
              <a:rPr lang="tr-TR" dirty="0" err="1" smtClean="0">
                <a:latin typeface="Comic Sans MS" pitchFamily="66" charset="0"/>
              </a:rPr>
              <a:t>Desmoid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fibromatosis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 smtClean="0">
                <a:latin typeface="Comic Sans MS" pitchFamily="66" charset="0"/>
              </a:rPr>
              <a:t>Kaposiform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haemangioendothelioma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b="1" dirty="0" err="1">
                <a:latin typeface="Comic Sans MS" pitchFamily="66" charset="0"/>
              </a:rPr>
              <a:t>Intermediate</a:t>
            </a:r>
            <a:r>
              <a:rPr lang="tr-TR" b="1" dirty="0">
                <a:latin typeface="Comic Sans MS" pitchFamily="66" charset="0"/>
              </a:rPr>
              <a:t> (</a:t>
            </a:r>
            <a:r>
              <a:rPr lang="tr-TR" b="1" dirty="0" err="1">
                <a:latin typeface="Comic Sans MS" pitchFamily="66" charset="0"/>
              </a:rPr>
              <a:t>rarely</a:t>
            </a: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err="1">
                <a:latin typeface="Comic Sans MS" pitchFamily="66" charset="0"/>
              </a:rPr>
              <a:t>metastasizing</a:t>
            </a:r>
            <a:r>
              <a:rPr lang="tr-TR" b="1" dirty="0"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</a:t>
            </a:r>
            <a:r>
              <a:rPr lang="tr-TR" dirty="0" err="1" smtClean="0">
                <a:latin typeface="Comic Sans MS" pitchFamily="66" charset="0"/>
              </a:rPr>
              <a:t>Inflammatory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myofibroblastic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tumor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Kaposi</a:t>
            </a:r>
            <a:endParaRPr lang="tr-TR" dirty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</a:t>
            </a:r>
            <a:r>
              <a:rPr lang="tr-TR" dirty="0" err="1" smtClean="0">
                <a:latin typeface="Comic Sans MS" pitchFamily="66" charset="0"/>
              </a:rPr>
              <a:t>sarcoma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angiomatoid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fibrous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histiocytoma</a:t>
            </a:r>
            <a:endParaRPr lang="tr-TR" dirty="0" smtClean="0">
              <a:latin typeface="Comic Sans MS" pitchFamily="66" charset="0"/>
            </a:endParaRPr>
          </a:p>
          <a:p>
            <a:r>
              <a:rPr lang="tr-TR" b="1" dirty="0" err="1">
                <a:latin typeface="Comic Sans MS" pitchFamily="66" charset="0"/>
              </a:rPr>
              <a:t>Malignant</a:t>
            </a:r>
            <a:endParaRPr lang="tr-TR" b="1" dirty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    </a:t>
            </a:r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Rhabdomyosarcoma</a:t>
            </a: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synovial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sarcoma</a:t>
            </a:r>
            <a:r>
              <a:rPr lang="tr-TR" dirty="0" smtClean="0">
                <a:latin typeface="Comic Sans MS" pitchFamily="66" charset="0"/>
              </a:rPr>
              <a:t>,</a:t>
            </a:r>
            <a:r>
              <a:rPr lang="tr-TR" dirty="0" err="1" smtClean="0">
                <a:latin typeface="Comic Sans MS" pitchFamily="66" charset="0"/>
              </a:rPr>
              <a:t>epithelioid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sarcoma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rhabdoid</a:t>
            </a:r>
            <a:r>
              <a:rPr lang="tr-TR" dirty="0">
                <a:latin typeface="Comic Sans MS" pitchFamily="66" charset="0"/>
              </a:rPr>
              <a:t> </a:t>
            </a:r>
            <a:r>
              <a:rPr lang="tr-TR" dirty="0" err="1">
                <a:latin typeface="Comic Sans MS" pitchFamily="66" charset="0"/>
              </a:rPr>
              <a:t>tumor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Orbital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43075" y="1915319"/>
            <a:ext cx="56578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sz="3600" dirty="0" err="1" smtClean="0">
                <a:latin typeface="Comic Sans MS" pitchFamily="66" charset="0"/>
              </a:rPr>
              <a:t>Orbita</a:t>
            </a:r>
            <a:r>
              <a:rPr lang="tr-TR" sz="3600" dirty="0" smtClean="0">
                <a:latin typeface="Comic Sans MS" pitchFamily="66" charset="0"/>
              </a:rPr>
              <a:t> ve </a:t>
            </a:r>
            <a:r>
              <a:rPr lang="tr-TR" sz="3600" dirty="0" err="1" smtClean="0">
                <a:latin typeface="Comic Sans MS" pitchFamily="66" charset="0"/>
              </a:rPr>
              <a:t>Parameningeal</a:t>
            </a:r>
            <a:r>
              <a:rPr lang="tr-TR" sz="3600" dirty="0" smtClean="0">
                <a:latin typeface="Comic Sans MS" pitchFamily="66" charset="0"/>
              </a:rPr>
              <a:t> Dışı </a:t>
            </a:r>
            <a:br>
              <a:rPr lang="tr-TR" sz="3600" dirty="0" smtClean="0">
                <a:latin typeface="Comic Sans MS" pitchFamily="66" charset="0"/>
              </a:rPr>
            </a:br>
            <a:r>
              <a:rPr lang="tr-TR" sz="3600" dirty="0" smtClean="0">
                <a:latin typeface="Comic Sans MS" pitchFamily="66" charset="0"/>
              </a:rPr>
              <a:t>Baş-Boyun RMS</a:t>
            </a:r>
            <a:endParaRPr lang="tr-TR" sz="3600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Median</a:t>
            </a:r>
            <a:r>
              <a:rPr lang="tr-TR" dirty="0" smtClean="0">
                <a:latin typeface="Comic Sans MS" pitchFamily="66" charset="0"/>
              </a:rPr>
              <a:t> tanı yaşı:   5 yıl (IRS II-IV:  164 vaka)</a:t>
            </a:r>
          </a:p>
          <a:p>
            <a:r>
              <a:rPr lang="tr-TR" dirty="0" smtClean="0">
                <a:latin typeface="Comic Sans MS" pitchFamily="66" charset="0"/>
              </a:rPr>
              <a:t>Çene, boyun ve </a:t>
            </a:r>
            <a:r>
              <a:rPr lang="tr-TR" dirty="0" err="1" smtClean="0">
                <a:latin typeface="Comic Sans MS" pitchFamily="66" charset="0"/>
              </a:rPr>
              <a:t>parotis</a:t>
            </a:r>
            <a:r>
              <a:rPr lang="tr-TR" dirty="0" smtClean="0">
                <a:latin typeface="Comic Sans MS" pitchFamily="66" charset="0"/>
              </a:rPr>
              <a:t> en sık alanlar</a:t>
            </a:r>
          </a:p>
          <a:p>
            <a:r>
              <a:rPr lang="tr-TR" dirty="0" smtClean="0">
                <a:latin typeface="Comic Sans MS" pitchFamily="66" charset="0"/>
              </a:rPr>
              <a:t>% 76 Grup II-III hasta,</a:t>
            </a:r>
            <a:r>
              <a:rPr lang="tr-TR" dirty="0" err="1" smtClean="0">
                <a:latin typeface="Comic Sans MS" pitchFamily="66" charset="0"/>
              </a:rPr>
              <a:t>embryonal</a:t>
            </a:r>
            <a:r>
              <a:rPr lang="tr-TR" dirty="0" smtClean="0">
                <a:latin typeface="Comic Sans MS" pitchFamily="66" charset="0"/>
              </a:rPr>
              <a:t> histoloji sık</a:t>
            </a:r>
          </a:p>
          <a:p>
            <a:r>
              <a:rPr lang="tr-TR" dirty="0" smtClean="0">
                <a:latin typeface="Comic Sans MS" pitchFamily="66" charset="0"/>
              </a:rPr>
              <a:t>5 yıllık 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r>
              <a:rPr lang="tr-TR" dirty="0" smtClean="0">
                <a:latin typeface="Comic Sans MS" pitchFamily="66" charset="0"/>
              </a:rPr>
              <a:t> % 83.</a:t>
            </a:r>
          </a:p>
          <a:p>
            <a:r>
              <a:rPr lang="tr-TR" dirty="0" smtClean="0">
                <a:latin typeface="Comic Sans MS" pitchFamily="66" charset="0"/>
              </a:rPr>
              <a:t>1 yaş altı 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r>
              <a:rPr lang="tr-TR" dirty="0" smtClean="0">
                <a:latin typeface="Comic Sans MS" pitchFamily="66" charset="0"/>
              </a:rPr>
              <a:t> kötü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sz="3600" dirty="0" err="1" smtClean="0">
                <a:latin typeface="Comic Sans MS" pitchFamily="66" charset="0"/>
              </a:rPr>
              <a:t>Orbita</a:t>
            </a:r>
            <a:r>
              <a:rPr lang="tr-TR" sz="3600" dirty="0" smtClean="0">
                <a:latin typeface="Comic Sans MS" pitchFamily="66" charset="0"/>
              </a:rPr>
              <a:t> ve </a:t>
            </a:r>
            <a:r>
              <a:rPr lang="tr-TR" sz="3600" dirty="0" err="1" smtClean="0">
                <a:latin typeface="Comic Sans MS" pitchFamily="66" charset="0"/>
              </a:rPr>
              <a:t>Parameningeal</a:t>
            </a:r>
            <a:r>
              <a:rPr lang="tr-TR" sz="3600" dirty="0" smtClean="0">
                <a:latin typeface="Comic Sans MS" pitchFamily="66" charset="0"/>
              </a:rPr>
              <a:t> Dışı </a:t>
            </a:r>
            <a:br>
              <a:rPr lang="tr-TR" sz="3600" dirty="0" smtClean="0">
                <a:latin typeface="Comic Sans MS" pitchFamily="66" charset="0"/>
              </a:rPr>
            </a:br>
            <a:r>
              <a:rPr lang="tr-TR" sz="3600" dirty="0" smtClean="0">
                <a:latin typeface="Comic Sans MS" pitchFamily="66" charset="0"/>
              </a:rPr>
              <a:t>Baş-Boyun RMS</a:t>
            </a:r>
            <a:endParaRPr lang="tr-T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5653" y="1600200"/>
            <a:ext cx="58326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9286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sz="3200" dirty="0" err="1" smtClean="0">
                <a:latin typeface="Comic Sans MS" pitchFamily="66" charset="0"/>
              </a:rPr>
              <a:t>Orbita</a:t>
            </a:r>
            <a:r>
              <a:rPr lang="tr-TR" sz="3200" dirty="0" smtClean="0">
                <a:latin typeface="Comic Sans MS" pitchFamily="66" charset="0"/>
              </a:rPr>
              <a:t> ve </a:t>
            </a:r>
            <a:r>
              <a:rPr lang="tr-TR" sz="3200" dirty="0" err="1" smtClean="0">
                <a:latin typeface="Comic Sans MS" pitchFamily="66" charset="0"/>
              </a:rPr>
              <a:t>Parameningeal</a:t>
            </a:r>
            <a:r>
              <a:rPr lang="tr-TR" sz="3200" dirty="0" smtClean="0">
                <a:latin typeface="Comic Sans MS" pitchFamily="66" charset="0"/>
              </a:rPr>
              <a:t> Dışı </a:t>
            </a:r>
            <a:br>
              <a:rPr lang="tr-TR" sz="3200" dirty="0" smtClean="0">
                <a:latin typeface="Comic Sans MS" pitchFamily="66" charset="0"/>
              </a:rPr>
            </a:br>
            <a:r>
              <a:rPr lang="tr-TR" sz="3200" dirty="0" smtClean="0">
                <a:latin typeface="Comic Sans MS" pitchFamily="66" charset="0"/>
              </a:rPr>
              <a:t>Baş-Boyun RMS</a:t>
            </a:r>
            <a:endParaRPr lang="tr-T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492922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Mesane-Prostat RMS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Hays et al 1982</a:t>
            </a:r>
          </a:p>
          <a:p>
            <a:pPr>
              <a:lnSpc>
                <a:spcPct val="90000"/>
              </a:lnSpc>
            </a:pPr>
            <a:r>
              <a:rPr lang="tr-TR"/>
              <a:t>  Raney et al 1990</a:t>
            </a:r>
          </a:p>
          <a:p>
            <a:pPr>
              <a:lnSpc>
                <a:spcPct val="90000"/>
              </a:lnSpc>
            </a:pPr>
            <a:r>
              <a:rPr lang="tr-TR"/>
              <a:t>Heyn et al 1997</a:t>
            </a:r>
          </a:p>
          <a:p>
            <a:pPr>
              <a:lnSpc>
                <a:spcPct val="90000"/>
              </a:lnSpc>
            </a:pPr>
            <a:r>
              <a:rPr lang="tr-TR"/>
              <a:t>Arndt et al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58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Mesane-Prostat RMS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16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>
                <a:latin typeface="Comic Sans MS" pitchFamily="66" charset="0"/>
              </a:rPr>
              <a:t>Tüm RMS’ların %10’unu oluştururlar.</a:t>
            </a:r>
          </a:p>
          <a:p>
            <a:pPr>
              <a:lnSpc>
                <a:spcPct val="80000"/>
              </a:lnSpc>
            </a:pPr>
            <a:r>
              <a:rPr lang="tr-TR" sz="2800">
                <a:latin typeface="Comic Sans MS" pitchFamily="66" charset="0"/>
              </a:rPr>
              <a:t>Yaş dağılımı 1-9 yaş arasındadır.</a:t>
            </a:r>
          </a:p>
          <a:p>
            <a:pPr>
              <a:lnSpc>
                <a:spcPct val="80000"/>
              </a:lnSpc>
            </a:pPr>
            <a:r>
              <a:rPr lang="tr-TR" sz="2800">
                <a:latin typeface="Comic Sans MS" pitchFamily="66" charset="0"/>
              </a:rPr>
              <a:t>Mesane RMS &gt; Prostat RMS </a:t>
            </a:r>
          </a:p>
          <a:p>
            <a:pPr>
              <a:lnSpc>
                <a:spcPct val="80000"/>
              </a:lnSpc>
            </a:pPr>
            <a:r>
              <a:rPr lang="tr-TR" sz="2800">
                <a:latin typeface="Comic Sans MS" pitchFamily="66" charset="0"/>
              </a:rPr>
              <a:t>Mesane yerleşimli olanlar daha çok trigonda lokalizedir.</a:t>
            </a:r>
          </a:p>
          <a:p>
            <a:pPr>
              <a:lnSpc>
                <a:spcPct val="80000"/>
              </a:lnSpc>
            </a:pPr>
            <a:r>
              <a:rPr lang="tr-TR" sz="2800">
                <a:latin typeface="Comic Sans MS" pitchFamily="66" charset="0"/>
              </a:rPr>
              <a:t>Primer tümörün büyük olduğu olgularda tümörün mesaneden mi yoksa prostattan mı kaynaklandığı ?</a:t>
            </a:r>
          </a:p>
          <a:p>
            <a:pPr>
              <a:lnSpc>
                <a:spcPct val="80000"/>
              </a:lnSpc>
            </a:pPr>
            <a:r>
              <a:rPr lang="tr-TR" sz="2800">
                <a:latin typeface="Comic Sans MS" pitchFamily="66" charset="0"/>
              </a:rPr>
              <a:t>Tümör hem mesane hem de prostata göre ekstrinsek yerleşimli olabilir.</a:t>
            </a:r>
          </a:p>
          <a:p>
            <a:pPr>
              <a:lnSpc>
                <a:spcPct val="80000"/>
              </a:lnSpc>
            </a:pPr>
            <a:r>
              <a:rPr lang="tr-TR" sz="2800">
                <a:latin typeface="Comic Sans MS" pitchFamily="66" charset="0"/>
              </a:rPr>
              <a:t>Hematüri, pollaküri, üriner obstrüksiyonlar başlıca yakınmaları oluşturur.</a:t>
            </a:r>
          </a:p>
          <a:p>
            <a:pPr>
              <a:lnSpc>
                <a:spcPct val="80000"/>
              </a:lnSpc>
            </a:pPr>
            <a:endParaRPr lang="tr-TR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4000" dirty="0">
                <a:latin typeface="Comic Sans MS" pitchFamily="66" charset="0"/>
              </a:rPr>
              <a:t>Mesane-Prostat RMS </a:t>
            </a:r>
            <a:br>
              <a:rPr lang="tr-TR" sz="4000" dirty="0">
                <a:latin typeface="Comic Sans MS" pitchFamily="66" charset="0"/>
              </a:rPr>
            </a:br>
            <a:r>
              <a:rPr lang="tr-TR" sz="4000" dirty="0">
                <a:latin typeface="Comic Sans MS" pitchFamily="66" charset="0"/>
              </a:rPr>
              <a:t>Tanı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830763"/>
          </a:xfrm>
        </p:spPr>
        <p:txBody>
          <a:bodyPr/>
          <a:lstStyle/>
          <a:p>
            <a:r>
              <a:rPr lang="tr-TR">
                <a:latin typeface="Comic Sans MS" pitchFamily="66" charset="0"/>
              </a:rPr>
              <a:t>BT ( Lezyon ve akciğer)</a:t>
            </a:r>
          </a:p>
          <a:p>
            <a:r>
              <a:rPr lang="tr-TR">
                <a:latin typeface="Comic Sans MS" pitchFamily="66" charset="0"/>
              </a:rPr>
              <a:t>MR</a:t>
            </a:r>
          </a:p>
          <a:p>
            <a:r>
              <a:rPr lang="tr-TR">
                <a:latin typeface="Comic Sans MS" pitchFamily="66" charset="0"/>
              </a:rPr>
              <a:t>Endoskopik inceleme</a:t>
            </a:r>
          </a:p>
          <a:p>
            <a:r>
              <a:rPr lang="tr-TR">
                <a:latin typeface="Comic Sans MS" pitchFamily="66" charset="0"/>
              </a:rPr>
              <a:t>Genel anestezi altında bimanuel pelvik araştırma</a:t>
            </a:r>
          </a:p>
          <a:p>
            <a:r>
              <a:rPr lang="tr-TR">
                <a:latin typeface="Comic Sans MS" pitchFamily="66" charset="0"/>
              </a:rPr>
              <a:t>Biopsi</a:t>
            </a:r>
          </a:p>
          <a:p>
            <a:r>
              <a:rPr lang="tr-TR">
                <a:latin typeface="Comic Sans MS" pitchFamily="66" charset="0"/>
              </a:rPr>
              <a:t>Kemik sintigrafisi</a:t>
            </a:r>
          </a:p>
          <a:p>
            <a:r>
              <a:rPr lang="tr-TR">
                <a:latin typeface="Comic Sans MS" pitchFamily="66" charset="0"/>
              </a:rPr>
              <a:t>Kemik İliği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sz="3200" dirty="0">
                <a:latin typeface="Comic Sans MS" pitchFamily="66" charset="0"/>
              </a:rPr>
              <a:t>RMS-Mesane-Prostat-Cerrahi III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Mesane kaynaklı tam çıkarılması</a:t>
            </a:r>
          </a:p>
          <a:p>
            <a:pPr>
              <a:lnSpc>
                <a:spcPct val="90000"/>
              </a:lnSpc>
            </a:pPr>
            <a:endParaRPr lang="tr-TR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i="1">
                <a:latin typeface="Comic Sans MS" pitchFamily="66" charset="0"/>
              </a:rPr>
              <a:t>Parsiyel sistektomi</a:t>
            </a:r>
          </a:p>
          <a:p>
            <a:pPr>
              <a:lnSpc>
                <a:spcPct val="90000"/>
              </a:lnSpc>
            </a:pPr>
            <a:endParaRPr lang="tr-TR" i="1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Tam sistektomi</a:t>
            </a:r>
          </a:p>
          <a:p>
            <a:pPr>
              <a:lnSpc>
                <a:spcPct val="90000"/>
              </a:lnSpc>
            </a:pPr>
            <a:endParaRPr lang="tr-TR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Pelvik ekzantrasyon</a:t>
            </a:r>
          </a:p>
          <a:p>
            <a:pPr>
              <a:lnSpc>
                <a:spcPct val="90000"/>
              </a:lnSpc>
            </a:pPr>
            <a:endParaRPr lang="tr-TR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İzole Prostat RMS: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sz="3200" dirty="0">
                <a:latin typeface="Comic Sans MS" pitchFamily="66" charset="0"/>
              </a:rPr>
              <a:t>RMS-Mesane-Prostat-Cerrahi IV</a:t>
            </a:r>
            <a:br>
              <a:rPr lang="tr-TR" sz="3200" dirty="0">
                <a:latin typeface="Comic Sans MS" pitchFamily="66" charset="0"/>
              </a:rPr>
            </a:br>
            <a:r>
              <a:rPr lang="tr-TR" sz="3200" dirty="0">
                <a:latin typeface="Comic Sans MS" pitchFamily="66" charset="0"/>
              </a:rPr>
              <a:t>RPLND 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Comic Sans MS" pitchFamily="66" charset="0"/>
              </a:rPr>
              <a:t>Retroperitoneal lenf nodu diseksiyonu yapalım mı?</a:t>
            </a:r>
          </a:p>
          <a:p>
            <a:r>
              <a:rPr lang="tr-TR">
                <a:latin typeface="Comic Sans MS" pitchFamily="66" charset="0"/>
              </a:rPr>
              <a:t>Hayır</a:t>
            </a:r>
          </a:p>
          <a:p>
            <a:r>
              <a:rPr lang="tr-TR">
                <a:latin typeface="Comic Sans MS" pitchFamily="66" charset="0"/>
              </a:rPr>
              <a:t>Ameliyat sırasında şüpheli lenf nodları var ise çıkarılması ve radyoterapi açısından işaretlenmesi gerekir.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IRS Genel Sonuç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Comic Sans MS" pitchFamily="66" charset="0"/>
              </a:rPr>
              <a:t>Mesane-prostat       : %80 Grup III</a:t>
            </a:r>
          </a:p>
          <a:p>
            <a:endParaRPr lang="tr-TR">
              <a:latin typeface="Comic Sans MS" pitchFamily="66" charset="0"/>
            </a:endParaRPr>
          </a:p>
          <a:p>
            <a:endParaRPr lang="tr-TR">
              <a:latin typeface="Comic Sans MS" pitchFamily="66" charset="0"/>
            </a:endParaRPr>
          </a:p>
          <a:p>
            <a:r>
              <a:rPr lang="tr-TR">
                <a:latin typeface="Comic Sans MS" pitchFamily="66" charset="0"/>
              </a:rPr>
              <a:t>Non-mesane-prostat:  %50 Grup I</a:t>
            </a:r>
          </a:p>
          <a:p>
            <a:pPr>
              <a:buFontTx/>
              <a:buNone/>
            </a:pPr>
            <a:r>
              <a:rPr lang="tr-TR">
                <a:latin typeface="Comic Sans MS" pitchFamily="66" charset="0"/>
              </a:rPr>
              <a:t>                                      %20 Grup II</a:t>
            </a:r>
          </a:p>
          <a:p>
            <a:pPr>
              <a:buFontTx/>
              <a:buNone/>
            </a:pPr>
            <a:r>
              <a:rPr lang="tr-TR">
                <a:latin typeface="Comic Sans MS" pitchFamily="66" charset="0"/>
              </a:rPr>
              <a:t>                                      %30 Grup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Yumuşak Doku </a:t>
            </a:r>
            <a:r>
              <a:rPr lang="tr-TR" dirty="0" err="1" smtClean="0">
                <a:latin typeface="Comic Sans MS" pitchFamily="66" charset="0"/>
              </a:rPr>
              <a:t>Tm</a:t>
            </a:r>
            <a:r>
              <a:rPr lang="tr-TR" dirty="0" smtClean="0">
                <a:latin typeface="Comic Sans MS" pitchFamily="66" charset="0"/>
              </a:rPr>
              <a:t>-Genel İlkeler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Deneyimli patoloji ekibi</a:t>
            </a:r>
          </a:p>
          <a:p>
            <a:r>
              <a:rPr lang="tr-TR" dirty="0" smtClean="0">
                <a:latin typeface="Comic Sans MS" pitchFamily="66" charset="0"/>
              </a:rPr>
              <a:t>Cerrahi ekip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Çocuk cerrahisi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Ortopedi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</a:t>
            </a:r>
            <a:r>
              <a:rPr lang="tr-TR" dirty="0" err="1" smtClean="0">
                <a:latin typeface="Comic Sans MS" pitchFamily="66" charset="0"/>
              </a:rPr>
              <a:t>Nöroşiruriji</a:t>
            </a: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KBB</a:t>
            </a:r>
          </a:p>
          <a:p>
            <a:r>
              <a:rPr lang="tr-TR" dirty="0" smtClean="0">
                <a:latin typeface="Comic Sans MS" pitchFamily="66" charset="0"/>
              </a:rPr>
              <a:t>Radyasyon onkolojisi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970088"/>
            <a:ext cx="84486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62400" y="3886200"/>
            <a:ext cx="25908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Toplam 88 hasta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2057400" y="3733800"/>
            <a:ext cx="4724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057400" y="4953000"/>
            <a:ext cx="457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133600" y="5715000"/>
            <a:ext cx="4572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934200" y="1066800"/>
            <a:ext cx="1676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86600" y="1295400"/>
            <a:ext cx="1752600" cy="1603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İnisyal 71 hasta biopsi </a:t>
            </a:r>
          </a:p>
          <a:p>
            <a:pPr>
              <a:spcBef>
                <a:spcPct val="50000"/>
              </a:spcBef>
            </a:pPr>
            <a:r>
              <a:rPr lang="tr-TR"/>
              <a:t>17 hasta parsiyel sistektomi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5925" y="762000"/>
            <a:ext cx="36734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295400" y="1676400"/>
            <a:ext cx="1600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2362200" cy="25669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İkincil cerrahi 25. hafta ve tabi ki RT sonrası</a:t>
            </a:r>
          </a:p>
          <a:p>
            <a:pPr>
              <a:spcBef>
                <a:spcPct val="50000"/>
              </a:spcBef>
            </a:pPr>
            <a:r>
              <a:rPr lang="tr-TR"/>
              <a:t>9 parsiyel</a:t>
            </a:r>
          </a:p>
          <a:p>
            <a:pPr>
              <a:spcBef>
                <a:spcPct val="50000"/>
              </a:spcBef>
            </a:pPr>
            <a:r>
              <a:rPr lang="tr-TR"/>
              <a:t>5 sistoprostatektomi</a:t>
            </a:r>
          </a:p>
          <a:p>
            <a:pPr>
              <a:spcBef>
                <a:spcPct val="50000"/>
              </a:spcBef>
            </a:pPr>
            <a:r>
              <a:rPr lang="tr-TR"/>
              <a:t>1 prostatektomi</a:t>
            </a:r>
          </a:p>
          <a:p>
            <a:pPr>
              <a:spcBef>
                <a:spcPct val="50000"/>
              </a:spcBef>
            </a:pPr>
            <a:r>
              <a:rPr lang="tr-TR"/>
              <a:t>1 tam sistektomi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6400800" y="2590800"/>
            <a:ext cx="1447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477000" y="1295400"/>
            <a:ext cx="25146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RT öncesi yalnızca 11 hasta ikincil cerrahi     3 parsiyel                     1 tam sistektomi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6477000" y="2819400"/>
            <a:ext cx="2438400" cy="11922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Patoloji:</a:t>
            </a:r>
          </a:p>
          <a:p>
            <a:pPr>
              <a:spcBef>
                <a:spcPct val="50000"/>
              </a:spcBef>
            </a:pPr>
            <a:r>
              <a:rPr lang="tr-TR"/>
              <a:t>3 rabdomyoblast</a:t>
            </a:r>
          </a:p>
          <a:p>
            <a:pPr>
              <a:spcBef>
                <a:spcPct val="50000"/>
              </a:spcBef>
            </a:pPr>
            <a:r>
              <a:rPr lang="tr-TR"/>
              <a:t>3 canlı tümör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  <p:bldP spid="82950" grpId="0" animBg="1"/>
      <p:bldP spid="82951" grpId="0" animBg="1"/>
      <p:bldP spid="82952" grpId="0" animBg="1"/>
      <p:bldP spid="8295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59293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950" y="1500174"/>
            <a:ext cx="51181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43050"/>
            <a:ext cx="86868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sz="4000" dirty="0">
                <a:latin typeface="Comic Sans MS" pitchFamily="66" charset="0"/>
              </a:rPr>
              <a:t>IRS IV-Mesane-Prostat (Notlar)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Toplam 88 vaka, 64 mesane kaynaklı.</a:t>
            </a: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%80 embryonal</a:t>
            </a: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%69  &gt; 5cm, %84 unrezektabl (Grup III)</a:t>
            </a: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%56 T</a:t>
            </a:r>
            <a:r>
              <a:rPr lang="tr-TR" baseline="-25000">
                <a:latin typeface="Comic Sans MS" pitchFamily="66" charset="0"/>
              </a:rPr>
              <a:t>2 </a:t>
            </a:r>
            <a:r>
              <a:rPr lang="tr-TR">
                <a:latin typeface="Comic Sans MS" pitchFamily="66" charset="0"/>
              </a:rPr>
              <a:t> (Çevre dokuya invazyon)</a:t>
            </a: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Grup I, Evre II :Toplam 5 vaka.</a:t>
            </a: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EFS : %77 (6 yıllık)</a:t>
            </a:r>
          </a:p>
          <a:p>
            <a:pPr>
              <a:lnSpc>
                <a:spcPct val="90000"/>
              </a:lnSpc>
            </a:pPr>
            <a:r>
              <a:rPr lang="tr-TR">
                <a:latin typeface="Comic Sans MS" pitchFamily="66" charset="0"/>
              </a:rPr>
              <a:t>%55 mesane fonksiyonları tam korunabilmiş. (IRS II de bu oran %25)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686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0" y="2819400"/>
            <a:ext cx="5029200" cy="779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J Pediatric Hematology Oncology</a:t>
            </a:r>
          </a:p>
          <a:p>
            <a:pPr>
              <a:spcBef>
                <a:spcPct val="50000"/>
              </a:spcBef>
            </a:pPr>
            <a:r>
              <a:rPr lang="tr-TR"/>
              <a:t>Kasım 2006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038600"/>
            <a:ext cx="47434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93978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Histolojik </a:t>
            </a:r>
            <a:r>
              <a:rPr lang="tr-TR" dirty="0" err="1" smtClean="0">
                <a:latin typeface="Comic Sans MS" pitchFamily="66" charset="0"/>
              </a:rPr>
              <a:t>Altgruplar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03888"/>
            <a:ext cx="7351202" cy="495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47783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191000" y="3581400"/>
            <a:ext cx="39624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Önceki değerlendirmede canlı tümör olarak değerlendirilip radikal operasyona giden vakalardan 2 tanesi rabdomyoblast</a:t>
            </a:r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257800"/>
            <a:ext cx="533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71438"/>
            <a:ext cx="5810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643063"/>
            <a:ext cx="5667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>
                <a:latin typeface="Comic Sans MS" pitchFamily="66" charset="0"/>
              </a:rPr>
              <a:t>Vajina-Vulva-Uterus-Serviks</a:t>
            </a:r>
            <a:br>
              <a:rPr lang="tr-TR">
                <a:latin typeface="Comic Sans MS" pitchFamily="66" charset="0"/>
              </a:rPr>
            </a:br>
            <a:r>
              <a:rPr lang="tr-TR">
                <a:latin typeface="Comic Sans MS" pitchFamily="66" charset="0"/>
              </a:rPr>
              <a:t>RMS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Arndt et al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Vajina-</a:t>
            </a:r>
            <a:r>
              <a:rPr lang="tr-TR" dirty="0" err="1">
                <a:latin typeface="Comic Sans MS" pitchFamily="66" charset="0"/>
              </a:rPr>
              <a:t>Uterus</a:t>
            </a:r>
            <a:r>
              <a:rPr lang="tr-TR" dirty="0">
                <a:latin typeface="Comic Sans MS" pitchFamily="66" charset="0"/>
              </a:rPr>
              <a:t> RMS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Tüm RMS ların %3.5 ini oluştururlar.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En sık vajina tutulur.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Olguların %65’i Grup III hastalıktır.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Ortalama tanı yaşı 5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Koruyucu cerrahi, tanı biopsi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RPLND gereksiz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Vajinektomi veya histerektomi persiste eden vakalarda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RT persiste veya nüks vakalarda</a:t>
            </a:r>
          </a:p>
          <a:p>
            <a:pPr>
              <a:lnSpc>
                <a:spcPct val="80000"/>
              </a:lnSpc>
            </a:pPr>
            <a:r>
              <a:rPr lang="tr-TR" sz="2400">
                <a:latin typeface="Comic Sans MS" pitchFamily="66" charset="0"/>
              </a:rPr>
              <a:t>IRS IV: %42 cerrahi+KT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>
                <a:latin typeface="Comic Sans MS" pitchFamily="66" charset="0"/>
              </a:rPr>
              <a:t>                %19 cerrahi+KT+RT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>
                <a:latin typeface="Comic Sans MS" pitchFamily="66" charset="0"/>
              </a:rPr>
              <a:t>                %21 biopsi+KT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sz="2400">
                <a:latin typeface="Comic Sans MS" pitchFamily="66" charset="0"/>
              </a:rPr>
              <a:t>                %12 biopsi+KT+RT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324600" y="4267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934200" y="4495800"/>
            <a:ext cx="1905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Comic Sans MS" pitchFamily="66" charset="0"/>
              </a:rPr>
              <a:t>%60 cerrahi 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308725" y="5446713"/>
            <a:ext cx="23304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5 yıllık sağkalım %82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6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6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60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60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60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860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  <p:bldP spid="86023" grpId="0" animBg="1"/>
      <p:bldP spid="860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0"/>
            <a:ext cx="56673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857884" y="6357958"/>
            <a:ext cx="31242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SIOP </a:t>
            </a:r>
            <a:r>
              <a:rPr lang="tr-TR" dirty="0" err="1"/>
              <a:t>brakiterapiden</a:t>
            </a:r>
            <a:r>
              <a:rPr lang="tr-TR" dirty="0"/>
              <a:t> yana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1188" y="214290"/>
            <a:ext cx="5381625" cy="65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5" y="214290"/>
            <a:ext cx="5467350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88" y="0"/>
            <a:ext cx="5686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0"/>
            <a:ext cx="585787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93978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SEER </a:t>
            </a:r>
            <a:r>
              <a:rPr lang="tr-TR" dirty="0" smtClean="0">
                <a:latin typeface="Comic Sans MS" pitchFamily="66" charset="0"/>
              </a:rPr>
              <a:t>verisi- </a:t>
            </a:r>
            <a:r>
              <a:rPr lang="tr-TR" dirty="0">
                <a:latin typeface="Comic Sans MS" pitchFamily="66" charset="0"/>
              </a:rPr>
              <a:t>1993–2002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28596" y="1285861"/>
          <a:ext cx="8229600" cy="4331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858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latin typeface="Comic Sans MS" pitchFamily="66" charset="0"/>
                          <a:ea typeface="Times New Roman"/>
                        </a:rPr>
                        <a:t>Pediatrik </a:t>
                      </a:r>
                      <a:r>
                        <a:rPr lang="tr-TR" sz="2000" b="1" dirty="0">
                          <a:latin typeface="Comic Sans MS" pitchFamily="66" charset="0"/>
                          <a:ea typeface="Times New Roman"/>
                        </a:rPr>
                        <a:t>Grup (&lt; 20 yaş)</a:t>
                      </a:r>
                      <a:endParaRPr lang="tr-TR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97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Comic Sans MS" pitchFamily="66" charset="0"/>
                          <a:ea typeface="Times New Roman"/>
                        </a:rPr>
                        <a:t>Alt grup</a:t>
                      </a:r>
                      <a:endParaRPr lang="tr-TR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Comic Sans MS" pitchFamily="66" charset="0"/>
                          <a:ea typeface="Times New Roman"/>
                        </a:rPr>
                        <a:t>%</a:t>
                      </a:r>
                      <a:endParaRPr lang="tr-TR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7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Rabdomiyosarkoma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Dermatofibrosarkoma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protuberens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Sinoviyal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sarkoma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Sarkoma NOS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Malign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Fibröz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Histiyositoma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Fibrosarkoma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Malign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Periferik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Sinir Kılıfı Tümörü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Liposarkoma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Epiteloid</a:t>
                      </a: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 sarkoma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latin typeface="Comic Sans MS" pitchFamily="66" charset="0"/>
                          <a:ea typeface="Times New Roman"/>
                        </a:rPr>
                        <a:t>Leiyomiyosarkoma</a:t>
                      </a:r>
                      <a:endParaRPr lang="tr-TR" sz="18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41,3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8,4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5,4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4,9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4,5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3,4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2,0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Comic Sans MS" pitchFamily="66" charset="0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57818" y="5929330"/>
            <a:ext cx="3445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Spunt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SL,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Pappo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AS. J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Oncol</a:t>
            </a:r>
            <a:r>
              <a:rPr kumimoji="0" lang="tr-T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2005</a:t>
            </a:r>
            <a:endParaRPr kumimoji="0" lang="tr-TR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tr-TR">
                <a:latin typeface="Comic Sans MS" pitchFamily="66" charset="0"/>
              </a:rPr>
              <a:t>Paratestiküler RMS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553200" cy="1752600"/>
          </a:xfrm>
        </p:spPr>
        <p:txBody>
          <a:bodyPr/>
          <a:lstStyle/>
          <a:p>
            <a:r>
              <a:rPr lang="tr-TR"/>
              <a:t>Raney et al. 1987</a:t>
            </a:r>
          </a:p>
          <a:p>
            <a:r>
              <a:rPr lang="tr-TR"/>
              <a:t> Wiener et al.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>
                <a:latin typeface="Comic Sans MS" pitchFamily="66" charset="0"/>
              </a:rPr>
              <a:t>Paratestiküler</a:t>
            </a:r>
            <a:r>
              <a:rPr lang="tr-TR" dirty="0">
                <a:latin typeface="Comic Sans MS" pitchFamily="66" charset="0"/>
              </a:rPr>
              <a:t> RMS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Gerçek bir testis tümörü olmamasına rağmen spermatik kordun mezenşimal dokusundan kaynaklanır.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Tüm RMS ların %7’sini oluştururlar.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Ortalama tanı yaşı 6.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Skrotal ağrısız kitle ilk bulgudur.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İnguinal orşioektomi.</a:t>
            </a:r>
          </a:p>
          <a:p>
            <a:pPr>
              <a:lnSpc>
                <a:spcPct val="90000"/>
              </a:lnSpc>
            </a:pPr>
            <a:endParaRPr lang="tr-TR" sz="24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tr-TR" sz="2400">
                <a:latin typeface="Comic Sans MS" pitchFamily="66" charset="0"/>
              </a:rPr>
              <a:t>Frozen :Proksimal kord tümör içermeyecek.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308725" y="4989513"/>
            <a:ext cx="23304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/>
              <a:t>5 yıllık sağkalım %92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3" y="2381250"/>
            <a:ext cx="27336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88" y="2397125"/>
            <a:ext cx="26892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RPLND 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Comic Sans MS" pitchFamily="66" charset="0"/>
              </a:rPr>
              <a:t>10 yaşın üstünde BT negatif bile olsa RPLND yapılacak.</a:t>
            </a:r>
          </a:p>
          <a:p>
            <a:r>
              <a:rPr lang="tr-TR">
                <a:latin typeface="Comic Sans MS" pitchFamily="66" charset="0"/>
              </a:rPr>
              <a:t>10 yaş altı ancak BT pozitif ise yapılacak.</a:t>
            </a:r>
          </a:p>
          <a:p>
            <a:r>
              <a:rPr lang="tr-TR">
                <a:latin typeface="Comic Sans MS" pitchFamily="66" charset="0"/>
              </a:rPr>
              <a:t>Sinir koruyucu teknik ile ejakülasyon korunacak.</a:t>
            </a:r>
          </a:p>
          <a:p>
            <a:endParaRPr lang="tr-T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09600"/>
            <a:ext cx="617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657600" y="4724400"/>
            <a:ext cx="4114800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BT si negatif olan  72 vakanın ancak 1 tanesinde pozitif lenf nodu patolojik olarak bulunmuş, 10 yaş olayını sorguluyor.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6976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928662" y="214290"/>
            <a:ext cx="7772400" cy="8366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>
                <a:latin typeface="Comic Sans MS" pitchFamily="66" charset="0"/>
              </a:rPr>
              <a:t>IRS V </a:t>
            </a:r>
            <a:r>
              <a:rPr lang="tr-TR" dirty="0" err="1">
                <a:latin typeface="Comic Sans MS" pitchFamily="66" charset="0"/>
              </a:rPr>
              <a:t>Paratestiküler</a:t>
            </a:r>
            <a:r>
              <a:rPr lang="tr-T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11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IRS V </a:t>
            </a:r>
            <a:r>
              <a:rPr lang="tr-TR" dirty="0" err="1" smtClean="0"/>
              <a:t>Paratestiküler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071538" y="571480"/>
            <a:ext cx="721523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EvEevrereleme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1071538" y="1357298"/>
            <a:ext cx="335758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4429124" y="1357298"/>
            <a:ext cx="3786214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71538" y="2285992"/>
            <a:ext cx="335758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4429124" y="2285992"/>
            <a:ext cx="378621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71538" y="3286124"/>
            <a:ext cx="33575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4429124" y="3286124"/>
            <a:ext cx="378621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x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071538" y="4286256"/>
            <a:ext cx="321471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13" name="12 Dikdörtgen"/>
          <p:cNvSpPr/>
          <p:nvPr/>
        </p:nvSpPr>
        <p:spPr>
          <a:xfrm>
            <a:off x="4286248" y="4286256"/>
            <a:ext cx="335758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</a:t>
            </a:r>
            <a:endParaRPr lang="tr-TR" dirty="0"/>
          </a:p>
        </p:txBody>
      </p:sp>
      <p:sp>
        <p:nvSpPr>
          <p:cNvPr id="14" name="13 Dikdörtgen"/>
          <p:cNvSpPr/>
          <p:nvPr/>
        </p:nvSpPr>
        <p:spPr>
          <a:xfrm>
            <a:off x="2071670" y="5000636"/>
            <a:ext cx="4500594" cy="1428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mtClean="0"/>
              <a:t>s</a:t>
            </a:r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2143108" y="642918"/>
            <a:ext cx="418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Evreleme</a:t>
            </a:r>
            <a:r>
              <a:rPr lang="tr-TR" dirty="0" smtClean="0"/>
              <a:t>- </a:t>
            </a:r>
            <a:r>
              <a:rPr lang="tr-TR" dirty="0" err="1" smtClean="0"/>
              <a:t>Retroperitona</a:t>
            </a:r>
            <a:r>
              <a:rPr lang="tr-TR" dirty="0" smtClean="0"/>
              <a:t> İnce çok kesitli BT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500166" y="1428736"/>
            <a:ext cx="19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&lt; 10 yaş BT negatif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4786314" y="1357298"/>
            <a:ext cx="254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Tüm 10 yaş üstü </a:t>
            </a:r>
          </a:p>
          <a:p>
            <a:r>
              <a:rPr lang="tr-TR" dirty="0" smtClean="0"/>
              <a:t>10 yaş altı BT pozitif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2214546" y="2357430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VA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5214942" y="23574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RPLND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2000232" y="3286124"/>
            <a:ext cx="1659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Lenf bezi pozitif</a:t>
            </a:r>
          </a:p>
          <a:p>
            <a:r>
              <a:rPr lang="tr-TR" dirty="0" smtClean="0"/>
              <a:t>            VAC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4857752" y="3286124"/>
            <a:ext cx="1724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Lenf bezi negatif</a:t>
            </a:r>
          </a:p>
          <a:p>
            <a:r>
              <a:rPr lang="tr-TR" dirty="0" smtClean="0"/>
              <a:t>  VA      RT (-)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1071538" y="428625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Yüksek  lenfatik negatif    G II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4714876" y="4286256"/>
            <a:ext cx="257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Yüksek lenfatik pozitif GIII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2357422" y="5000636"/>
            <a:ext cx="1265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Klinik Grup </a:t>
            </a:r>
          </a:p>
          <a:p>
            <a:r>
              <a:rPr lang="tr-TR" dirty="0" smtClean="0"/>
              <a:t>II</a:t>
            </a:r>
          </a:p>
          <a:p>
            <a:endParaRPr lang="tr-TR" dirty="0" smtClean="0"/>
          </a:p>
          <a:p>
            <a:r>
              <a:rPr lang="tr-TR" dirty="0" smtClean="0"/>
              <a:t>III</a:t>
            </a:r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4786314" y="5000636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RT Doz</a:t>
            </a:r>
          </a:p>
          <a:p>
            <a:r>
              <a:rPr lang="tr-TR" dirty="0" smtClean="0"/>
              <a:t>No 36 </a:t>
            </a:r>
            <a:r>
              <a:rPr lang="tr-TR" dirty="0" err="1" smtClean="0"/>
              <a:t>Gy</a:t>
            </a:r>
            <a:endParaRPr lang="tr-TR" dirty="0" smtClean="0"/>
          </a:p>
          <a:p>
            <a:r>
              <a:rPr lang="tr-TR" dirty="0" smtClean="0"/>
              <a:t>N1 41.4 </a:t>
            </a:r>
            <a:r>
              <a:rPr lang="tr-TR" dirty="0" err="1" smtClean="0"/>
              <a:t>Gy</a:t>
            </a:r>
            <a:endParaRPr lang="tr-TR" dirty="0" smtClean="0"/>
          </a:p>
          <a:p>
            <a:r>
              <a:rPr lang="tr-TR" dirty="0" smtClean="0"/>
              <a:t>50.4 </a:t>
            </a:r>
            <a:r>
              <a:rPr lang="tr-TR" dirty="0" err="1" smtClean="0"/>
              <a:t>Gy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cxnSp>
        <p:nvCxnSpPr>
          <p:cNvPr id="28" name="27 Düz Ok Bağlayıcısı"/>
          <p:cNvCxnSpPr/>
          <p:nvPr/>
        </p:nvCxnSpPr>
        <p:spPr>
          <a:xfrm rot="10800000" flipV="1">
            <a:off x="3000364" y="1928802"/>
            <a:ext cx="200026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>
          <a:xfrm rot="5400000">
            <a:off x="4857752" y="207167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3500430" y="4000504"/>
            <a:ext cx="78581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Düz Ok Bağlayıcısı"/>
          <p:cNvCxnSpPr/>
          <p:nvPr/>
        </p:nvCxnSpPr>
        <p:spPr>
          <a:xfrm rot="5400000">
            <a:off x="4179091" y="482204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76300"/>
            <a:ext cx="7419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823913"/>
            <a:ext cx="59626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YDS-</a:t>
            </a:r>
            <a:r>
              <a:rPr lang="tr-TR" dirty="0" err="1" smtClean="0">
                <a:latin typeface="Comic Sans MS" pitchFamily="66" charset="0"/>
              </a:rPr>
              <a:t>İnsidans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276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 err="1" smtClean="0">
                <a:latin typeface="Comic Sans MS" pitchFamily="66" charset="0"/>
              </a:rPr>
              <a:t>Ekstremite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Alt </a:t>
            </a:r>
            <a:r>
              <a:rPr lang="tr-TR" dirty="0" err="1" smtClean="0">
                <a:latin typeface="Comic Sans MS" pitchFamily="66" charset="0"/>
              </a:rPr>
              <a:t>ekstremite</a:t>
            </a:r>
            <a:r>
              <a:rPr lang="tr-TR" dirty="0" smtClean="0">
                <a:latin typeface="Comic Sans MS" pitchFamily="66" charset="0"/>
              </a:rPr>
              <a:t> daha sık.</a:t>
            </a:r>
          </a:p>
          <a:p>
            <a:r>
              <a:rPr lang="tr-TR" dirty="0" smtClean="0">
                <a:latin typeface="Comic Sans MS" pitchFamily="66" charset="0"/>
              </a:rPr>
              <a:t>%50 si Grup I-II</a:t>
            </a:r>
          </a:p>
          <a:p>
            <a:r>
              <a:rPr lang="tr-TR" dirty="0" smtClean="0">
                <a:latin typeface="Comic Sans MS" pitchFamily="66" charset="0"/>
              </a:rPr>
              <a:t>2/3 ü </a:t>
            </a:r>
            <a:r>
              <a:rPr lang="tr-TR" dirty="0" err="1" smtClean="0">
                <a:latin typeface="Comic Sans MS" pitchFamily="66" charset="0"/>
              </a:rPr>
              <a:t>alveolar</a:t>
            </a:r>
            <a:r>
              <a:rPr lang="tr-TR" dirty="0" smtClean="0">
                <a:latin typeface="Comic Sans MS" pitchFamily="66" charset="0"/>
              </a:rPr>
              <a:t> histoloji</a:t>
            </a:r>
          </a:p>
          <a:p>
            <a:r>
              <a:rPr lang="tr-TR" dirty="0" smtClean="0">
                <a:latin typeface="Comic Sans MS" pitchFamily="66" charset="0"/>
              </a:rPr>
              <a:t>IRS V : VAC ve VTC</a:t>
            </a:r>
          </a:p>
          <a:p>
            <a:r>
              <a:rPr lang="tr-TR" dirty="0" smtClean="0">
                <a:latin typeface="Comic Sans MS" pitchFamily="66" charset="0"/>
              </a:rPr>
              <a:t>Sağ kalım %60-80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71612"/>
            <a:ext cx="403860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9690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Ekstremite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404079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85725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Ekstremite</a:t>
            </a:r>
            <a:r>
              <a:rPr lang="tr-TR" dirty="0" smtClean="0">
                <a:latin typeface="Comic Sans MS" pitchFamily="66" charset="0"/>
              </a:rPr>
              <a:t> RMS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3" y="1000108"/>
            <a:ext cx="442182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Nadir RMS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Safra yolu: RMS </a:t>
            </a:r>
            <a:r>
              <a:rPr lang="tr-TR" dirty="0" err="1" smtClean="0">
                <a:latin typeface="Comic Sans MS" pitchFamily="66" charset="0"/>
              </a:rPr>
              <a:t>ların</a:t>
            </a:r>
            <a:r>
              <a:rPr lang="tr-TR" dirty="0" smtClean="0">
                <a:latin typeface="Comic Sans MS" pitchFamily="66" charset="0"/>
              </a:rPr>
              <a:t> %0.5, düşük risk grubu, vakaların ancak %25 i total </a:t>
            </a:r>
            <a:r>
              <a:rPr lang="tr-TR" dirty="0" err="1" smtClean="0">
                <a:latin typeface="Comic Sans MS" pitchFamily="66" charset="0"/>
              </a:rPr>
              <a:t>opere</a:t>
            </a:r>
            <a:endParaRPr lang="tr-TR" dirty="0" smtClean="0">
              <a:latin typeface="Comic Sans MS" pitchFamily="66" charset="0"/>
            </a:endParaRP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Perineal</a:t>
            </a:r>
            <a:r>
              <a:rPr lang="tr-TR" dirty="0" smtClean="0">
                <a:latin typeface="Comic Sans MS" pitchFamily="66" charset="0"/>
              </a:rPr>
              <a:t> , </a:t>
            </a:r>
            <a:r>
              <a:rPr lang="tr-TR" dirty="0" err="1" smtClean="0">
                <a:latin typeface="Comic Sans MS" pitchFamily="66" charset="0"/>
              </a:rPr>
              <a:t>perianal</a:t>
            </a:r>
            <a:r>
              <a:rPr lang="tr-TR" dirty="0" smtClean="0">
                <a:latin typeface="Comic Sans MS" pitchFamily="66" charset="0"/>
              </a:rPr>
              <a:t>: RMS </a:t>
            </a:r>
            <a:r>
              <a:rPr lang="tr-TR" dirty="0" err="1" smtClean="0">
                <a:latin typeface="Comic Sans MS" pitchFamily="66" charset="0"/>
              </a:rPr>
              <a:t>ların</a:t>
            </a:r>
            <a:r>
              <a:rPr lang="tr-TR" dirty="0" smtClean="0">
                <a:latin typeface="Comic Sans MS" pitchFamily="66" charset="0"/>
              </a:rPr>
              <a:t> %2 si,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r>
              <a:rPr lang="tr-TR" dirty="0" smtClean="0">
                <a:latin typeface="Comic Sans MS" pitchFamily="66" charset="0"/>
              </a:rPr>
              <a:t> %45, agresif cerrahi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r>
              <a:rPr lang="tr-TR" dirty="0" err="1" smtClean="0">
                <a:latin typeface="Comic Sans MS" pitchFamily="66" charset="0"/>
              </a:rPr>
              <a:t>Pelvik</a:t>
            </a:r>
            <a:r>
              <a:rPr lang="tr-TR" dirty="0" smtClean="0">
                <a:latin typeface="Comic Sans MS" pitchFamily="66" charset="0"/>
              </a:rPr>
              <a:t> ve </a:t>
            </a:r>
            <a:r>
              <a:rPr lang="tr-TR" dirty="0" err="1" smtClean="0">
                <a:latin typeface="Comic Sans MS" pitchFamily="66" charset="0"/>
              </a:rPr>
              <a:t>retroperitoneal</a:t>
            </a:r>
            <a:r>
              <a:rPr lang="tr-TR" dirty="0" smtClean="0">
                <a:latin typeface="Comic Sans MS" pitchFamily="66" charset="0"/>
              </a:rPr>
              <a:t>: RMS </a:t>
            </a:r>
            <a:r>
              <a:rPr lang="tr-TR" dirty="0" err="1" smtClean="0">
                <a:latin typeface="Comic Sans MS" pitchFamily="66" charset="0"/>
              </a:rPr>
              <a:t>ların</a:t>
            </a:r>
            <a:r>
              <a:rPr lang="tr-TR" dirty="0" smtClean="0">
                <a:latin typeface="Comic Sans MS" pitchFamily="66" charset="0"/>
              </a:rPr>
              <a:t> %5’i. 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r>
              <a:rPr lang="tr-TR" dirty="0" smtClean="0">
                <a:latin typeface="Comic Sans MS" pitchFamily="66" charset="0"/>
              </a:rPr>
              <a:t> %60 civarı . </a:t>
            </a:r>
            <a:r>
              <a:rPr lang="tr-TR" dirty="0" err="1" smtClean="0">
                <a:latin typeface="Comic Sans MS" pitchFamily="66" charset="0"/>
              </a:rPr>
              <a:t>Debulking</a:t>
            </a:r>
            <a:r>
              <a:rPr lang="tr-TR" dirty="0" smtClean="0">
                <a:latin typeface="Comic Sans MS" pitchFamily="66" charset="0"/>
              </a:rPr>
              <a:t> cerrahi öneriliyor.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RMS-IRS-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endParaRPr lang="tr-TR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070" y="1643050"/>
            <a:ext cx="6337764" cy="43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286675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460" y="5786454"/>
            <a:ext cx="41735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Prognostik</a:t>
            </a:r>
            <a:r>
              <a:rPr lang="tr-TR" dirty="0" smtClean="0">
                <a:latin typeface="Comic Sans MS" pitchFamily="66" charset="0"/>
              </a:rPr>
              <a:t> Faktörler</a:t>
            </a:r>
            <a:endParaRPr lang="tr-TR" dirty="0">
              <a:latin typeface="Comic Sans MS" pitchFamily="66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78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88"/>
                <a:gridCol w="3086112"/>
                <a:gridCol w="2743200"/>
              </a:tblGrid>
              <a:tr h="61950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>
                          <a:latin typeface="Comic Sans MS" pitchFamily="66" charset="0"/>
                        </a:rPr>
                        <a:t>Favorable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>
                          <a:latin typeface="Comic Sans MS" pitchFamily="66" charset="0"/>
                        </a:rPr>
                        <a:t>Unfavorable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950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Histoloji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Embryonal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Alveolar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69290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Primer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alan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Orbita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, 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non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parameningeal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 bas-boyun,</a:t>
                      </a:r>
                      <a:r>
                        <a:rPr lang="tr-TR" baseline="0" dirty="0" smtClean="0">
                          <a:latin typeface="Comic Sans MS" pitchFamily="66" charset="0"/>
                        </a:rPr>
                        <a:t> GU </a:t>
                      </a:r>
                      <a:r>
                        <a:rPr lang="tr-TR" baseline="0" dirty="0" err="1" smtClean="0">
                          <a:latin typeface="Comic Sans MS" pitchFamily="66" charset="0"/>
                        </a:rPr>
                        <a:t>non</a:t>
                      </a:r>
                      <a:r>
                        <a:rPr lang="tr-TR" baseline="0" dirty="0" smtClean="0">
                          <a:latin typeface="Comic Sans MS" pitchFamily="66" charset="0"/>
                        </a:rPr>
                        <a:t>-MP,</a:t>
                      </a:r>
                      <a:r>
                        <a:rPr lang="tr-TR" baseline="0" dirty="0" err="1" smtClean="0">
                          <a:latin typeface="Comic Sans MS" pitchFamily="66" charset="0"/>
                        </a:rPr>
                        <a:t>bilyer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Parameningeal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, mesane-prostat, 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ekstremite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,diğer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950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Tümör boyutu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 ≤ 5 cm.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&gt; 5cm.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950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Lenf 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nodu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negatif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pozitif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950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Metastaz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negatif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pozitif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950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Comic Sans MS" pitchFamily="66" charset="0"/>
                        </a:rPr>
                        <a:t>Cerrahi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rezektabl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Comic Sans MS" pitchFamily="66" charset="0"/>
                        </a:rPr>
                        <a:t>Non</a:t>
                      </a:r>
                      <a:r>
                        <a:rPr lang="tr-TR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tr-TR" dirty="0" err="1" smtClean="0">
                          <a:latin typeface="Comic Sans MS" pitchFamily="66" charset="0"/>
                        </a:rPr>
                        <a:t>rezektabl</a:t>
                      </a:r>
                      <a:endParaRPr lang="tr-T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IRS-</a:t>
            </a:r>
            <a:r>
              <a:rPr lang="tr-TR" dirty="0" err="1" smtClean="0">
                <a:latin typeface="Comic Sans MS" pitchFamily="66" charset="0"/>
              </a:rPr>
              <a:t>Histopatoloji</a:t>
            </a:r>
            <a:r>
              <a:rPr lang="tr-TR" dirty="0" smtClean="0">
                <a:latin typeface="Comic Sans MS" pitchFamily="66" charset="0"/>
              </a:rPr>
              <a:t>-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1662" y="1943894"/>
            <a:ext cx="54006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RMS-Alan-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643602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29684" cy="857256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200" b="1" dirty="0" smtClean="0">
                <a:latin typeface="Comic Sans MS" pitchFamily="66" charset="0"/>
              </a:rPr>
              <a:t/>
            </a:r>
            <a:br>
              <a:rPr lang="tr-TR" sz="2200" b="1" dirty="0" smtClean="0">
                <a:latin typeface="Comic Sans MS" pitchFamily="66" charset="0"/>
              </a:rPr>
            </a:br>
            <a:r>
              <a:rPr lang="tr-TR" sz="2200" b="1" dirty="0" smtClean="0">
                <a:latin typeface="Comic Sans MS" pitchFamily="66" charset="0"/>
              </a:rPr>
              <a:t/>
            </a:r>
            <a:br>
              <a:rPr lang="tr-TR" sz="2200" b="1" dirty="0" smtClean="0">
                <a:latin typeface="Comic Sans MS" pitchFamily="66" charset="0"/>
              </a:rPr>
            </a:br>
            <a:r>
              <a:rPr lang="tr-TR" sz="2200" b="1" dirty="0" smtClean="0">
                <a:latin typeface="Comic Sans MS" pitchFamily="66" charset="0"/>
              </a:rPr>
              <a:t>Ortadoğu </a:t>
            </a:r>
            <a:r>
              <a:rPr lang="tr-TR" sz="2200" b="1" dirty="0">
                <a:latin typeface="Comic Sans MS" pitchFamily="66" charset="0"/>
              </a:rPr>
              <a:t>Kanser Konsorsiyumunun 15 yaş altı çocuklardaki kanser </a:t>
            </a:r>
            <a:r>
              <a:rPr lang="tr-TR" sz="2200" b="1" dirty="0" smtClean="0">
                <a:latin typeface="Comic Sans MS" pitchFamily="66" charset="0"/>
              </a:rPr>
              <a:t>verileri </a:t>
            </a:r>
            <a:r>
              <a:rPr lang="tr-TR" sz="2200" b="1" dirty="0">
                <a:latin typeface="Comic Sans MS" pitchFamily="66" charset="0"/>
              </a:rPr>
              <a:t>(1996-2001)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00035" y="1143000"/>
          <a:ext cx="8472516" cy="4930777"/>
        </p:xfrm>
        <a:graphic>
          <a:graphicData uri="http://schemas.openxmlformats.org/drawingml/2006/table">
            <a:tbl>
              <a:tblPr/>
              <a:tblGrid>
                <a:gridCol w="1595466"/>
                <a:gridCol w="352425"/>
                <a:gridCol w="336550"/>
                <a:gridCol w="368300"/>
                <a:gridCol w="407988"/>
                <a:gridCol w="371475"/>
                <a:gridCol w="444500"/>
                <a:gridCol w="333375"/>
                <a:gridCol w="371475"/>
                <a:gridCol w="444500"/>
                <a:gridCol w="333375"/>
                <a:gridCol w="371475"/>
                <a:gridCol w="444500"/>
                <a:gridCol w="331787"/>
                <a:gridCol w="371475"/>
                <a:gridCol w="444500"/>
                <a:gridCol w="333375"/>
                <a:gridCol w="371475"/>
                <a:gridCol w="444500"/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Kıbrıs</a:t>
                      </a:r>
                      <a:b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1998-2001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İsrail (Yahudi)</a:t>
                      </a:r>
                      <a:b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1996-2001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İsrail (Arap)</a:t>
                      </a:r>
                      <a:b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1996-2001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Mısır</a:t>
                      </a:r>
                      <a:b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1999-2001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Ürdün</a:t>
                      </a:r>
                      <a:b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1996-2001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US SEER </a:t>
                      </a:r>
                      <a:b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1999-2001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Times New Roman" pitchFamily="18" charset="0"/>
                        </a:rPr>
                        <a:t>ICCC bölgesi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Tüm kanserler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170.0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161.0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179.5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133.3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150.0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115.8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119.9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137.8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130.9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150.3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110.7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114.8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130.6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98.1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153.3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159.9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146.3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Lösemi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53.0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52.8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53.2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31.8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34.7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28.7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29.4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33.8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24.8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31.9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33.6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39.2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46.5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31.4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54.0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46.6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Lenfoma/RES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26.5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24.2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37.7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56.7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23.8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SSS/intrakranial/intraspinal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55.6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24.2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34.6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Sempatik tümörler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28.4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Retinoblastoma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Renal tümörler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Hepatik tümörler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 kemik tümörleri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Yumuşak doku sarkomları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9.8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12.1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11.0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14.7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7.9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9.0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5.2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10.8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11.7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9.9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Germ</a:t>
                      </a: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h./</a:t>
                      </a:r>
                      <a:r>
                        <a:rPr kumimoji="0" lang="tr-T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trofoblastik</a:t>
                      </a: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tr-TR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gonadal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3.1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1.5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4.7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3.6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2.8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4.4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1.8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2.6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3.4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2.7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Karsinoma/diğer epitelyal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Diğer/spesifiye edilmemiş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Sınıflanmamış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11" marR="7611" marT="7611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RMS-Evre-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864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RMS-KG-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1000100" y="285729"/>
            <a:ext cx="7772400" cy="5715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RMS Risk Sınıflaması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5 Alt Başlık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7715304" cy="50006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tr-TR" dirty="0"/>
          </a:p>
        </p:txBody>
      </p:sp>
      <p:pic>
        <p:nvPicPr>
          <p:cNvPr id="7" name="Picture 2" descr="http://www.expertconsultbook.com/expertconsult/b/bbmapAsset?appID=NGE&amp;isbn=978-1-4160-3431-5&amp;eid=4-u1.0-B978-1-4160-3431-5..00019-4..f13&amp;assetType=fu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3762375" cy="48577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485778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038600" y="3276600"/>
            <a:ext cx="1676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IRS-Risk Grupları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RMS-Risk Grupları-</a:t>
            </a:r>
            <a:r>
              <a:rPr lang="tr-TR" dirty="0" err="1" smtClean="0">
                <a:latin typeface="Comic Sans MS" pitchFamily="66" charset="0"/>
              </a:rPr>
              <a:t>Sağkalım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357158" y="1571612"/>
            <a:ext cx="4286280" cy="4554551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>
                <a:latin typeface="Comic Sans MS" pitchFamily="66" charset="0"/>
              </a:rPr>
              <a:t>Düşük risk  (~ %  90)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Tüm </a:t>
            </a:r>
            <a:r>
              <a:rPr lang="tr-TR" dirty="0" err="1" smtClean="0">
                <a:latin typeface="Comic Sans MS" pitchFamily="66" charset="0"/>
              </a:rPr>
              <a:t>embryonal</a:t>
            </a:r>
            <a:r>
              <a:rPr lang="tr-TR" dirty="0" smtClean="0">
                <a:latin typeface="Comic Sans MS" pitchFamily="66" charset="0"/>
              </a:rPr>
              <a:t> (</a:t>
            </a:r>
            <a:r>
              <a:rPr lang="tr-TR" dirty="0" err="1" smtClean="0">
                <a:latin typeface="Comic Sans MS" pitchFamily="66" charset="0"/>
              </a:rPr>
              <a:t>unfavorabl</a:t>
            </a:r>
            <a:r>
              <a:rPr lang="tr-TR" dirty="0" smtClean="0">
                <a:latin typeface="Comic Sans MS" pitchFamily="66" charset="0"/>
              </a:rPr>
              <a:t> alanda yer alan </a:t>
            </a:r>
            <a:r>
              <a:rPr lang="tr-TR" dirty="0" err="1" smtClean="0">
                <a:latin typeface="Comic Sans MS" pitchFamily="66" charset="0"/>
              </a:rPr>
              <a:t>unrezektabl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tm’ler</a:t>
            </a:r>
            <a:r>
              <a:rPr lang="tr-TR" dirty="0" smtClean="0">
                <a:latin typeface="Comic Sans MS" pitchFamily="66" charset="0"/>
              </a:rPr>
              <a:t> hariç)</a:t>
            </a:r>
          </a:p>
          <a:p>
            <a:r>
              <a:rPr lang="tr-TR" b="1" dirty="0" smtClean="0">
                <a:latin typeface="Comic Sans MS" pitchFamily="66" charset="0"/>
              </a:rPr>
              <a:t>Orta  risk  (~ % 65)</a:t>
            </a:r>
          </a:p>
          <a:p>
            <a:pPr>
              <a:buNone/>
            </a:pP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  </a:t>
            </a:r>
            <a:r>
              <a:rPr lang="tr-TR" dirty="0" smtClean="0">
                <a:latin typeface="Comic Sans MS" pitchFamily="66" charset="0"/>
              </a:rPr>
              <a:t>Tüm </a:t>
            </a:r>
            <a:r>
              <a:rPr lang="tr-TR" dirty="0" err="1" smtClean="0">
                <a:latin typeface="Comic Sans MS" pitchFamily="66" charset="0"/>
              </a:rPr>
              <a:t>non</a:t>
            </a:r>
            <a:r>
              <a:rPr lang="tr-TR" dirty="0" smtClean="0">
                <a:latin typeface="Comic Sans MS" pitchFamily="66" charset="0"/>
              </a:rPr>
              <a:t>-</a:t>
            </a:r>
            <a:r>
              <a:rPr lang="tr-TR" dirty="0" err="1" smtClean="0">
                <a:latin typeface="Comic Sans MS" pitchFamily="66" charset="0"/>
              </a:rPr>
              <a:t>metastatik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alveolar</a:t>
            </a: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 </a:t>
            </a:r>
            <a:r>
              <a:rPr lang="tr-TR" dirty="0" err="1" smtClean="0">
                <a:latin typeface="Comic Sans MS" pitchFamily="66" charset="0"/>
              </a:rPr>
              <a:t>Embryonal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unfavorabl</a:t>
            </a:r>
            <a:r>
              <a:rPr lang="tr-TR" dirty="0" smtClean="0">
                <a:latin typeface="Comic Sans MS" pitchFamily="66" charset="0"/>
              </a:rPr>
              <a:t> alanda    yer alan </a:t>
            </a:r>
            <a:r>
              <a:rPr lang="tr-TR" dirty="0" err="1" smtClean="0">
                <a:latin typeface="Comic Sans MS" pitchFamily="66" charset="0"/>
              </a:rPr>
              <a:t>unrezektabl</a:t>
            </a:r>
            <a:r>
              <a:rPr lang="tr-TR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tr-TR" dirty="0">
                <a:latin typeface="Comic Sans MS" pitchFamily="66" charset="0"/>
              </a:rPr>
              <a:t> </a:t>
            </a:r>
            <a:r>
              <a:rPr lang="tr-TR" dirty="0" smtClean="0">
                <a:latin typeface="Comic Sans MS" pitchFamily="66" charset="0"/>
              </a:rPr>
              <a:t>    (Evre 2-3, KG III)</a:t>
            </a:r>
          </a:p>
          <a:p>
            <a:r>
              <a:rPr lang="tr-TR" b="1" dirty="0" smtClean="0">
                <a:latin typeface="Comic Sans MS" pitchFamily="66" charset="0"/>
              </a:rPr>
              <a:t>Yüksek risk (~ 20)</a:t>
            </a:r>
          </a:p>
          <a:p>
            <a:pPr>
              <a:buNone/>
            </a:pPr>
            <a:r>
              <a:rPr lang="tr-TR" b="1" dirty="0">
                <a:latin typeface="Comic Sans MS" pitchFamily="66" charset="0"/>
              </a:rPr>
              <a:t> </a:t>
            </a:r>
            <a:r>
              <a:rPr lang="tr-TR" b="1" dirty="0" smtClean="0">
                <a:latin typeface="Comic Sans MS" pitchFamily="66" charset="0"/>
              </a:rPr>
              <a:t>   </a:t>
            </a:r>
            <a:r>
              <a:rPr lang="tr-TR" dirty="0" err="1" smtClean="0">
                <a:latin typeface="Comic Sans MS" pitchFamily="66" charset="0"/>
              </a:rPr>
              <a:t>Metastatik</a:t>
            </a:r>
            <a:r>
              <a:rPr lang="tr-TR" dirty="0" smtClean="0">
                <a:latin typeface="Comic Sans MS" pitchFamily="66" charset="0"/>
              </a:rPr>
              <a:t> tümör</a:t>
            </a:r>
          </a:p>
          <a:p>
            <a:endParaRPr lang="tr-TR" b="1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85926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RMS-Lokal Kontrol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5005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8862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929330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RMS-Kemoterapi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357850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929330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IRS     I-IV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352843"/>
            <a:ext cx="1285852" cy="5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IRS I-IV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36" y="6072182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IRS-I    1972-1978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4290" y="1714488"/>
            <a:ext cx="5642354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2645</Words>
  <Application>Microsoft Office PowerPoint</Application>
  <PresentationFormat>Ekran Gösterisi (4:3)</PresentationFormat>
  <Paragraphs>991</Paragraphs>
  <Slides>146</Slides>
  <Notes>77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146</vt:i4>
      </vt:variant>
    </vt:vector>
  </HeadingPairs>
  <TitlesOfParts>
    <vt:vector size="147" baseType="lpstr">
      <vt:lpstr>Ofis Teması</vt:lpstr>
      <vt:lpstr> Yumuşak Doku Tümörleri</vt:lpstr>
      <vt:lpstr>Rabdomiyosarkom (RMS) </vt:lpstr>
      <vt:lpstr>Slayt 3</vt:lpstr>
      <vt:lpstr>WHO Diagnostic Classification</vt:lpstr>
      <vt:lpstr>Yumuşak Doku Tm-Genel İlkeler</vt:lpstr>
      <vt:lpstr>Histolojik Altgruplar</vt:lpstr>
      <vt:lpstr>SEER verisi- 1993–2002</vt:lpstr>
      <vt:lpstr>YDS-İnsidans</vt:lpstr>
      <vt:lpstr>  Ortadoğu Kanser Konsorsiyumunun 15 yaş altı çocuklardaki kanser verileri (1996-2001) </vt:lpstr>
      <vt:lpstr>    Türk Pediatrik Onkoloji Grubu (TPOG) / Türk Pediatrik Hematoloji Derneği (TPHD) Pediatrik Tümör Kayıtları, 2002-2006. Tanı Gruplarının Dağılımı  (T. Kutluk ve A. Yeşilipek, TPOG/TPHD adına)  </vt:lpstr>
      <vt:lpstr>YDS Risk Faktörleri</vt:lpstr>
      <vt:lpstr>Klinik Başvuru</vt:lpstr>
      <vt:lpstr>Rabdomiyosarkom</vt:lpstr>
      <vt:lpstr>Rabdomiyosarkom</vt:lpstr>
      <vt:lpstr>Rabdomiyosarkom</vt:lpstr>
      <vt:lpstr>Rabdomiyosarkom  Yaş</vt:lpstr>
      <vt:lpstr> </vt:lpstr>
      <vt:lpstr>RMS-Lokalizasyon</vt:lpstr>
      <vt:lpstr>RMS-KLİNİK</vt:lpstr>
      <vt:lpstr>RMS 3 Anahtar Nokta</vt:lpstr>
      <vt:lpstr>RMS-Genel Tedavi İlkeleri</vt:lpstr>
      <vt:lpstr>RMS-Tedavi -Cerrahi</vt:lpstr>
      <vt:lpstr>Sorun</vt:lpstr>
      <vt:lpstr>RMS-Cerrahi II</vt:lpstr>
      <vt:lpstr>RMS-Patoloji</vt:lpstr>
      <vt:lpstr>RMS- Evreleme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Parameningeal RMS</vt:lpstr>
      <vt:lpstr>Parameningeal RMS</vt:lpstr>
      <vt:lpstr>Orbital RMS</vt:lpstr>
      <vt:lpstr>Orbital RMS</vt:lpstr>
      <vt:lpstr>Orbital RMS</vt:lpstr>
      <vt:lpstr>Orbita ve Parameningeal Dışı  Baş-Boyun RMS</vt:lpstr>
      <vt:lpstr>Orbita ve Parameningeal Dışı  Baş-Boyun RMS</vt:lpstr>
      <vt:lpstr>Orbita ve Parameningeal Dışı  Baş-Boyun RMS</vt:lpstr>
      <vt:lpstr>Mesane-Prostat RMS</vt:lpstr>
      <vt:lpstr>Mesane-Prostat RMS</vt:lpstr>
      <vt:lpstr>Mesane-Prostat RMS  Tanı</vt:lpstr>
      <vt:lpstr>RMS-Mesane-Prostat-Cerrahi III</vt:lpstr>
      <vt:lpstr>RMS-Mesane-Prostat-Cerrahi IV RPLND ?</vt:lpstr>
      <vt:lpstr>IRS Genel Sonuç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IRS IV-Mesane-Prostat (Notlar)</vt:lpstr>
      <vt:lpstr>Slayt 59</vt:lpstr>
      <vt:lpstr>Slayt 60</vt:lpstr>
      <vt:lpstr>Slayt 61</vt:lpstr>
      <vt:lpstr>Slayt 62</vt:lpstr>
      <vt:lpstr>Vajina-Vulva-Uterus-Serviks RMS</vt:lpstr>
      <vt:lpstr>Vajina-Uterus RMS</vt:lpstr>
      <vt:lpstr>Slayt 65</vt:lpstr>
      <vt:lpstr>Slayt 66</vt:lpstr>
      <vt:lpstr>Slayt 67</vt:lpstr>
      <vt:lpstr>Slayt 68</vt:lpstr>
      <vt:lpstr>Slayt 69</vt:lpstr>
      <vt:lpstr>Paratestiküler RMS</vt:lpstr>
      <vt:lpstr>Paratestiküler RMS</vt:lpstr>
      <vt:lpstr>Slayt 72</vt:lpstr>
      <vt:lpstr>Slayt 73</vt:lpstr>
      <vt:lpstr>RPLND ?</vt:lpstr>
      <vt:lpstr>Slayt 75</vt:lpstr>
      <vt:lpstr>IRS V Paratestiküler </vt:lpstr>
      <vt:lpstr>IRS V Paratestiküler</vt:lpstr>
      <vt:lpstr>Slayt 78</vt:lpstr>
      <vt:lpstr>Slayt 79</vt:lpstr>
      <vt:lpstr>Ekstremite RMS</vt:lpstr>
      <vt:lpstr>Ekstremite RMS</vt:lpstr>
      <vt:lpstr>Ekstremite RMS</vt:lpstr>
      <vt:lpstr>Nadir RMS</vt:lpstr>
      <vt:lpstr>Slayt 84</vt:lpstr>
      <vt:lpstr>RMS-IRS-Sağkalım</vt:lpstr>
      <vt:lpstr>Slayt 86</vt:lpstr>
      <vt:lpstr>Prognostik Faktörler</vt:lpstr>
      <vt:lpstr>IRS-Histopatoloji-Sağkalım</vt:lpstr>
      <vt:lpstr>RMS-Alan-Sağkalım</vt:lpstr>
      <vt:lpstr>RMS-Evre-Sağkalım</vt:lpstr>
      <vt:lpstr>RMS-KG-Sağkalım</vt:lpstr>
      <vt:lpstr>RMS Risk Sınıflaması</vt:lpstr>
      <vt:lpstr>IRS-Risk Grupları</vt:lpstr>
      <vt:lpstr>RMS-Risk Grupları-Sağkalım</vt:lpstr>
      <vt:lpstr>RMS-Lokal Kontrol</vt:lpstr>
      <vt:lpstr>RMS-Kemoterapi</vt:lpstr>
      <vt:lpstr>IRS     I-IV</vt:lpstr>
      <vt:lpstr>IRS I-IV</vt:lpstr>
      <vt:lpstr>IRS-I    1972-1978</vt:lpstr>
      <vt:lpstr>IRS-II    1978-1984</vt:lpstr>
      <vt:lpstr>IRS III    1984-1991</vt:lpstr>
      <vt:lpstr>IRS III    1984-1991</vt:lpstr>
      <vt:lpstr>IRS IV  1991-1997</vt:lpstr>
      <vt:lpstr>IRS IV  1991-1997</vt:lpstr>
      <vt:lpstr>IRS IV  1991-1997</vt:lpstr>
      <vt:lpstr>IRS V      1997- </vt:lpstr>
      <vt:lpstr>IRS-V</vt:lpstr>
      <vt:lpstr>Slayt 108</vt:lpstr>
      <vt:lpstr>Slayt 109</vt:lpstr>
      <vt:lpstr>Slayt 110</vt:lpstr>
      <vt:lpstr>RMS-Kemoterapi</vt:lpstr>
      <vt:lpstr>RMS-Kemoterapi</vt:lpstr>
      <vt:lpstr>RMS- Tedavi Sonuçları</vt:lpstr>
      <vt:lpstr>RMS- Tedavi Sonuçları</vt:lpstr>
      <vt:lpstr>Türkiye-Hacettepe Deneyimi</vt:lpstr>
      <vt:lpstr>Rabdomiyosarkom Dışı  Yumuşak Doku Sarkomları</vt:lpstr>
      <vt:lpstr>RDYDS-Klinik</vt:lpstr>
      <vt:lpstr>RDYDS- Tanı I</vt:lpstr>
      <vt:lpstr>RDYDS- Tanı II</vt:lpstr>
      <vt:lpstr>RDYDS- Tanı III</vt:lpstr>
      <vt:lpstr>RDYDS- Tanı IV</vt:lpstr>
      <vt:lpstr>RDYDS-Patoloji I</vt:lpstr>
      <vt:lpstr>RDYDS-Patoloji II</vt:lpstr>
      <vt:lpstr>Slayt 124</vt:lpstr>
      <vt:lpstr>Slayt 125</vt:lpstr>
      <vt:lpstr>Slayt 126</vt:lpstr>
      <vt:lpstr>Slayt 127</vt:lpstr>
      <vt:lpstr>Slayt 128</vt:lpstr>
      <vt:lpstr>RDYDS-Tedavi-Cerrahi</vt:lpstr>
      <vt:lpstr>RDYDS-Tedavi-Cerrahi II</vt:lpstr>
      <vt:lpstr>RDYDS-Tedavi-Radyoterapi I</vt:lpstr>
      <vt:lpstr>RDYDS-Tedavi-Radyoterapi II</vt:lpstr>
      <vt:lpstr>RDYDS-Tedavi-Kemoterapi I</vt:lpstr>
      <vt:lpstr>Slayt 134</vt:lpstr>
      <vt:lpstr>Slayt 135</vt:lpstr>
      <vt:lpstr>Prognostik Faktörler</vt:lpstr>
      <vt:lpstr>Slayt 137</vt:lpstr>
      <vt:lpstr>Sinoviyal Sarkom SEER verisi- 1993–2002</vt:lpstr>
      <vt:lpstr>Sinoviyal Sarkom</vt:lpstr>
      <vt:lpstr>Sinoviyal Sarkom-Çalışmalar</vt:lpstr>
      <vt:lpstr>Malign Fibröz Histiositom</vt:lpstr>
      <vt:lpstr>MFH-Çalışmalar</vt:lpstr>
      <vt:lpstr>Fibrosarkom</vt:lpstr>
      <vt:lpstr>İnfantil Fibrosarkom</vt:lpstr>
      <vt:lpstr>Fibrosarkom-Çalışmalar</vt:lpstr>
      <vt:lpstr>Sonuç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Yumuşak Doku Tümörleri</dc:title>
  <dc:creator>compaq 3522</dc:creator>
  <cp:lastModifiedBy>Valued Acer Customer</cp:lastModifiedBy>
  <cp:revision>91</cp:revision>
  <dcterms:created xsi:type="dcterms:W3CDTF">2010-05-01T16:12:32Z</dcterms:created>
  <dcterms:modified xsi:type="dcterms:W3CDTF">2010-05-17T07:31:19Z</dcterms:modified>
</cp:coreProperties>
</file>