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8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1" r:id="rId16"/>
    <p:sldId id="269" r:id="rId17"/>
    <p:sldId id="270" r:id="rId18"/>
    <p:sldId id="272" r:id="rId19"/>
    <p:sldId id="273" r:id="rId20"/>
    <p:sldId id="274" r:id="rId21"/>
    <p:sldId id="275" r:id="rId22"/>
    <p:sldId id="276" r:id="rId23"/>
    <p:sldId id="277" r:id="rId24"/>
    <p:sldId id="282" r:id="rId25"/>
    <p:sldId id="278" r:id="rId26"/>
    <p:sldId id="279" r:id="rId27"/>
    <p:sldId id="281" r:id="rId2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80FE55-4495-4C03-9810-7F41183F6582}" type="datetimeFigureOut">
              <a:rPr lang="tr-TR" smtClean="0"/>
              <a:pPr/>
              <a:t>13.03.2012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73AE8-3491-45B4-9EF3-8A0DEF0127A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3AE8-3491-45B4-9EF3-8A0DEF0127A9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3AE8-3491-45B4-9EF3-8A0DEF0127A9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3AE8-3491-45B4-9EF3-8A0DEF0127A9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3AE8-3491-45B4-9EF3-8A0DEF0127A9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3AE8-3491-45B4-9EF3-8A0DEF0127A9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3AE8-3491-45B4-9EF3-8A0DEF0127A9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3AE8-3491-45B4-9EF3-8A0DEF0127A9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3AE8-3491-45B4-9EF3-8A0DEF0127A9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3AE8-3491-45B4-9EF3-8A0DEF0127A9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3AE8-3491-45B4-9EF3-8A0DEF0127A9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3AE8-3491-45B4-9EF3-8A0DEF0127A9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3AE8-3491-45B4-9EF3-8A0DEF0127A9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3AE8-3491-45B4-9EF3-8A0DEF0127A9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3AE8-3491-45B4-9EF3-8A0DEF0127A9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3AE8-3491-45B4-9EF3-8A0DEF0127A9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3AE8-3491-45B4-9EF3-8A0DEF0127A9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3AE8-3491-45B4-9EF3-8A0DEF0127A9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3AE8-3491-45B4-9EF3-8A0DEF0127A9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3AE8-3491-45B4-9EF3-8A0DEF0127A9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3AE8-3491-45B4-9EF3-8A0DEF0127A9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3AE8-3491-45B4-9EF3-8A0DEF0127A9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3AE8-3491-45B4-9EF3-8A0DEF0127A9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3AE8-3491-45B4-9EF3-8A0DEF0127A9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3AE8-3491-45B4-9EF3-8A0DEF0127A9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3AE8-3491-45B4-9EF3-8A0DEF0127A9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3AE8-3491-45B4-9EF3-8A0DEF0127A9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73AE8-3491-45B4-9EF3-8A0DEF0127A9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9D27C-94B0-4A1D-B464-4EC72E388927}" type="datetimeFigureOut">
              <a:rPr lang="tr-TR" smtClean="0"/>
              <a:pPr/>
              <a:t>13.03.2012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F6CF0-4D6E-4F3A-AF30-BD6EA14DE46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689598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9D27C-94B0-4A1D-B464-4EC72E388927}" type="datetimeFigureOut">
              <a:rPr lang="tr-TR" smtClean="0"/>
              <a:pPr/>
              <a:t>13.03.2012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F6CF0-4D6E-4F3A-AF30-BD6EA14DE46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66894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9D27C-94B0-4A1D-B464-4EC72E388927}" type="datetimeFigureOut">
              <a:rPr lang="tr-TR" smtClean="0"/>
              <a:pPr/>
              <a:t>13.03.2012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F6CF0-4D6E-4F3A-AF30-BD6EA14DE46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683490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9D27C-94B0-4A1D-B464-4EC72E388927}" type="datetimeFigureOut">
              <a:rPr lang="tr-TR" smtClean="0"/>
              <a:pPr/>
              <a:t>13.03.2012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F6CF0-4D6E-4F3A-AF30-BD6EA14DE46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65205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9D27C-94B0-4A1D-B464-4EC72E388927}" type="datetimeFigureOut">
              <a:rPr lang="tr-TR" smtClean="0"/>
              <a:pPr/>
              <a:t>13.03.2012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F6CF0-4D6E-4F3A-AF30-BD6EA14DE46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664119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9D27C-94B0-4A1D-B464-4EC72E388927}" type="datetimeFigureOut">
              <a:rPr lang="tr-TR" smtClean="0"/>
              <a:pPr/>
              <a:t>13.03.2012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F6CF0-4D6E-4F3A-AF30-BD6EA14DE46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194194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9D27C-94B0-4A1D-B464-4EC72E388927}" type="datetimeFigureOut">
              <a:rPr lang="tr-TR" smtClean="0"/>
              <a:pPr/>
              <a:t>13.03.2012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F6CF0-4D6E-4F3A-AF30-BD6EA14DE46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85573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9D27C-94B0-4A1D-B464-4EC72E388927}" type="datetimeFigureOut">
              <a:rPr lang="tr-TR" smtClean="0"/>
              <a:pPr/>
              <a:t>13.03.2012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F6CF0-4D6E-4F3A-AF30-BD6EA14DE46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802091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9D27C-94B0-4A1D-B464-4EC72E388927}" type="datetimeFigureOut">
              <a:rPr lang="tr-TR" smtClean="0"/>
              <a:pPr/>
              <a:t>13.03.2012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F6CF0-4D6E-4F3A-AF30-BD6EA14DE46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865893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9D27C-94B0-4A1D-B464-4EC72E388927}" type="datetimeFigureOut">
              <a:rPr lang="tr-TR" smtClean="0"/>
              <a:pPr/>
              <a:t>13.03.2012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F6CF0-4D6E-4F3A-AF30-BD6EA14DE46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97995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9D27C-94B0-4A1D-B464-4EC72E388927}" type="datetimeFigureOut">
              <a:rPr lang="tr-TR" smtClean="0"/>
              <a:pPr/>
              <a:t>13.03.2012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F6CF0-4D6E-4F3A-AF30-BD6EA14DE46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74805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9D27C-94B0-4A1D-B464-4EC72E388927}" type="datetimeFigureOut">
              <a:rPr lang="tr-TR" smtClean="0"/>
              <a:pPr/>
              <a:t>13.03.2012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F6CF0-4D6E-4F3A-AF30-BD6EA14DE46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24748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5400" dirty="0" smtClean="0"/>
              <a:t>Çocuklarda beslenmenin değerlendirilmesi</a:t>
            </a:r>
            <a:endParaRPr lang="tr-TR" sz="54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pPr marL="0" indent="0" algn="ctr">
              <a:buNone/>
            </a:pPr>
            <a:r>
              <a:rPr lang="tr-TR" sz="3600" dirty="0" smtClean="0"/>
              <a:t>Prof. Dr. Cengiz CANPOLAT</a:t>
            </a:r>
          </a:p>
          <a:p>
            <a:pPr marL="0" indent="0" algn="ctr">
              <a:buNone/>
            </a:pPr>
            <a:r>
              <a:rPr lang="tr-TR" sz="3600" dirty="0" smtClean="0"/>
              <a:t>Acıbadem Üniversitesi </a:t>
            </a:r>
          </a:p>
          <a:p>
            <a:pPr marL="0" indent="0" algn="ctr">
              <a:buNone/>
            </a:pPr>
            <a:r>
              <a:rPr lang="tr-TR" sz="3600" dirty="0" smtClean="0"/>
              <a:t>Pediatri Anabilim Dalı</a:t>
            </a:r>
          </a:p>
          <a:p>
            <a:pPr marL="0" indent="0" algn="ctr">
              <a:buNone/>
            </a:pPr>
            <a:r>
              <a:rPr lang="tr-TR" sz="3600" dirty="0" smtClean="0"/>
              <a:t>Pediatrik Hematoloji-Onkoloji Bilim Dalı</a:t>
            </a:r>
          </a:p>
          <a:p>
            <a:pPr marL="0" indent="0" algn="ctr">
              <a:buNone/>
            </a:pPr>
            <a:r>
              <a:rPr lang="tr-TR" sz="3600" dirty="0" smtClean="0"/>
              <a:t>13 Mart 2012</a:t>
            </a:r>
            <a:endParaRPr lang="tr-TR" sz="3600" dirty="0"/>
          </a:p>
        </p:txBody>
      </p:sp>
    </p:spTree>
    <p:extLst>
      <p:ext uri="{BB962C8B-B14F-4D97-AF65-F5344CB8AC3E}">
        <p14:creationId xmlns="" xmlns:p14="http://schemas.microsoft.com/office/powerpoint/2010/main" val="3398395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Yetersiz Beslenmenin Sonuçları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600200"/>
            <a:ext cx="878497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7-Gastrointestinal </a:t>
            </a:r>
            <a:r>
              <a:rPr lang="tr-TR" dirty="0"/>
              <a:t>bozukluklar</a:t>
            </a:r>
          </a:p>
          <a:p>
            <a:pPr marL="0" indent="0">
              <a:buNone/>
            </a:pPr>
            <a:r>
              <a:rPr lang="tr-TR" dirty="0" smtClean="0"/>
              <a:t>8-Kas </a:t>
            </a:r>
            <a:r>
              <a:rPr lang="tr-TR" dirty="0"/>
              <a:t>güçsüzlüğü</a:t>
            </a:r>
          </a:p>
          <a:p>
            <a:pPr marL="0" indent="0">
              <a:buNone/>
            </a:pPr>
            <a:r>
              <a:rPr lang="tr-TR" dirty="0" smtClean="0"/>
              <a:t>9- </a:t>
            </a:r>
            <a:r>
              <a:rPr lang="tr-TR" dirty="0"/>
              <a:t>Kardiyak debi, </a:t>
            </a:r>
            <a:r>
              <a:rPr lang="tr-TR" dirty="0" err="1"/>
              <a:t>miyokardiyal</a:t>
            </a:r>
            <a:r>
              <a:rPr lang="tr-TR" dirty="0"/>
              <a:t> </a:t>
            </a:r>
            <a:r>
              <a:rPr lang="tr-TR" dirty="0" err="1"/>
              <a:t>kontraktilite</a:t>
            </a:r>
            <a:r>
              <a:rPr lang="tr-TR" dirty="0"/>
              <a:t> ve </a:t>
            </a:r>
            <a:r>
              <a:rPr lang="tr-TR" dirty="0" smtClean="0"/>
              <a:t>   </a:t>
            </a:r>
            <a:r>
              <a:rPr lang="tr-TR" dirty="0" err="1" smtClean="0"/>
              <a:t>kompliyans</a:t>
            </a:r>
            <a:r>
              <a:rPr lang="tr-TR" dirty="0" smtClean="0"/>
              <a:t> azalması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10- </a:t>
            </a:r>
            <a:r>
              <a:rPr lang="tr-TR" dirty="0" err="1"/>
              <a:t>Metabolik</a:t>
            </a:r>
            <a:r>
              <a:rPr lang="tr-TR" dirty="0"/>
              <a:t> </a:t>
            </a:r>
            <a:r>
              <a:rPr lang="tr-TR" dirty="0" err="1"/>
              <a:t>asidoz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11-Respiratuar </a:t>
            </a:r>
            <a:r>
              <a:rPr lang="tr-TR" dirty="0"/>
              <a:t>fonksiyon bozuklukları</a:t>
            </a:r>
          </a:p>
          <a:p>
            <a:pPr marL="0" indent="0">
              <a:buNone/>
            </a:pPr>
            <a:r>
              <a:rPr lang="tr-TR" dirty="0" smtClean="0"/>
              <a:t>12-İyileşme </a:t>
            </a:r>
            <a:r>
              <a:rPr lang="tr-TR" dirty="0"/>
              <a:t>ve hastanede kalış süresinin uzaması</a:t>
            </a:r>
          </a:p>
        </p:txBody>
      </p:sp>
    </p:spTree>
    <p:extLst>
      <p:ext uri="{BB962C8B-B14F-4D97-AF65-F5344CB8AC3E}">
        <p14:creationId xmlns="" xmlns:p14="http://schemas.microsoft.com/office/powerpoint/2010/main" val="1304956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Malnütrisyonlu</a:t>
            </a:r>
            <a:r>
              <a:rPr lang="tr-TR" dirty="0" smtClean="0"/>
              <a:t> Hastanın Değerlendirilmesi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1124744"/>
            <a:ext cx="8856984" cy="51845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tr-TR" dirty="0"/>
              <a:t>Bir çocukta </a:t>
            </a:r>
            <a:r>
              <a:rPr lang="tr-TR" dirty="0" err="1"/>
              <a:t>nütrisyonel</a:t>
            </a:r>
            <a:r>
              <a:rPr lang="tr-TR" dirty="0"/>
              <a:t> olarak eksiklik </a:t>
            </a:r>
            <a:r>
              <a:rPr lang="tr-TR" dirty="0" smtClean="0"/>
              <a:t>düşünülüyorsa; </a:t>
            </a:r>
            <a:r>
              <a:rPr lang="tr-TR" dirty="0" err="1" smtClean="0"/>
              <a:t>nütrisyonel</a:t>
            </a:r>
            <a:r>
              <a:rPr lang="tr-TR" dirty="0" smtClean="0"/>
              <a:t> alım azlığı, </a:t>
            </a:r>
            <a:r>
              <a:rPr lang="tr-TR" dirty="0" err="1" smtClean="0"/>
              <a:t>absorbsiyon</a:t>
            </a:r>
            <a:r>
              <a:rPr lang="tr-TR" dirty="0" smtClean="0"/>
              <a:t> bozukluğu, kayıpların fazlalığı , kullanım bozukluğu ve </a:t>
            </a:r>
            <a:r>
              <a:rPr lang="tr-TR" dirty="0"/>
              <a:t>ihtiyaç </a:t>
            </a:r>
            <a:r>
              <a:rPr lang="tr-TR" dirty="0" smtClean="0"/>
              <a:t>fazlalığı </a:t>
            </a:r>
            <a:r>
              <a:rPr lang="tr-TR" dirty="0"/>
              <a:t>gibi etkenlerden biri veya </a:t>
            </a:r>
            <a:r>
              <a:rPr lang="tr-TR" dirty="0" smtClean="0"/>
              <a:t>birkaçı göz </a:t>
            </a:r>
            <a:r>
              <a:rPr lang="tr-TR" dirty="0"/>
              <a:t>önünde </a:t>
            </a:r>
            <a:r>
              <a:rPr lang="tr-TR" dirty="0" smtClean="0"/>
              <a:t>bulundurulmalıdır</a:t>
            </a:r>
          </a:p>
          <a:p>
            <a:r>
              <a:rPr lang="tr-TR" dirty="0" smtClean="0"/>
              <a:t>Orta  </a:t>
            </a:r>
            <a:r>
              <a:rPr lang="tr-TR" dirty="0"/>
              <a:t>veya  </a:t>
            </a:r>
            <a:r>
              <a:rPr lang="tr-TR" dirty="0" smtClean="0"/>
              <a:t>hafif </a:t>
            </a:r>
            <a:r>
              <a:rPr lang="tr-TR" dirty="0" err="1" smtClean="0"/>
              <a:t>malnütrisyonu</a:t>
            </a:r>
            <a:r>
              <a:rPr lang="tr-TR" dirty="0" smtClean="0"/>
              <a:t> </a:t>
            </a:r>
            <a:r>
              <a:rPr lang="tr-TR" dirty="0"/>
              <a:t>belirlemede izlenecek yöntem; </a:t>
            </a:r>
            <a:r>
              <a:rPr lang="tr-TR" dirty="0" smtClean="0"/>
              <a:t>hasta tarafından alınan </a:t>
            </a:r>
            <a:r>
              <a:rPr lang="tr-TR" dirty="0"/>
              <a:t>diyetin  </a:t>
            </a:r>
            <a:r>
              <a:rPr lang="tr-TR" dirty="0" smtClean="0"/>
              <a:t>izlenmesi, enerji ihtiyacının </a:t>
            </a:r>
            <a:r>
              <a:rPr lang="tr-TR" dirty="0"/>
              <a:t>belirlenmesi, </a:t>
            </a:r>
            <a:r>
              <a:rPr lang="tr-TR" dirty="0" err="1"/>
              <a:t>antropometrik</a:t>
            </a:r>
            <a:r>
              <a:rPr lang="tr-TR" dirty="0"/>
              <a:t> ölçümler </a:t>
            </a:r>
            <a:r>
              <a:rPr lang="tr-TR" dirty="0" smtClean="0"/>
              <a:t>ve biyokimyasal  </a:t>
            </a:r>
            <a:r>
              <a:rPr lang="tr-TR" dirty="0"/>
              <a:t>parametrelerin  </a:t>
            </a:r>
            <a:r>
              <a:rPr lang="tr-TR" dirty="0" smtClean="0"/>
              <a:t>değerlendirilmesi </a:t>
            </a:r>
            <a:r>
              <a:rPr lang="tr-TR" dirty="0"/>
              <a:t>ş</a:t>
            </a:r>
            <a:r>
              <a:rPr lang="tr-TR" dirty="0" smtClean="0"/>
              <a:t>eklinde olmalıdır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344599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Diyet </a:t>
            </a:r>
            <a:r>
              <a:rPr lang="tr-TR" dirty="0" err="1" smtClean="0"/>
              <a:t>Monitörizasyonu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Yirmi dört </a:t>
            </a:r>
            <a:r>
              <a:rPr lang="tr-TR" dirty="0"/>
              <a:t>saatlik veya 3-7 günlük </a:t>
            </a:r>
            <a:r>
              <a:rPr lang="tr-TR" dirty="0" smtClean="0"/>
              <a:t>çeşitli yöntemlerle alınan  </a:t>
            </a:r>
            <a:r>
              <a:rPr lang="tr-TR" dirty="0"/>
              <a:t>diyet  öykülerinden,  </a:t>
            </a:r>
            <a:r>
              <a:rPr lang="tr-TR" dirty="0" smtClean="0"/>
              <a:t>hastanın  </a:t>
            </a:r>
            <a:r>
              <a:rPr lang="tr-TR" dirty="0"/>
              <a:t>bir  </a:t>
            </a:r>
            <a:r>
              <a:rPr lang="tr-TR" dirty="0" smtClean="0"/>
              <a:t>günlük ortalama aldığı </a:t>
            </a:r>
            <a:r>
              <a:rPr lang="tr-TR" dirty="0"/>
              <a:t>kalori, protein ve </a:t>
            </a:r>
            <a:r>
              <a:rPr lang="tr-TR" dirty="0" smtClean="0"/>
              <a:t>diğer </a:t>
            </a:r>
            <a:r>
              <a:rPr lang="tr-TR" dirty="0" err="1" smtClean="0"/>
              <a:t>nütrisyonel</a:t>
            </a:r>
            <a:r>
              <a:rPr lang="tr-TR" dirty="0" smtClean="0"/>
              <a:t> elementlerin </a:t>
            </a:r>
            <a:r>
              <a:rPr lang="tr-TR" dirty="0"/>
              <a:t>ortalama </a:t>
            </a:r>
            <a:r>
              <a:rPr lang="tr-TR" dirty="0" smtClean="0"/>
              <a:t>değerleri hesaplanır </a:t>
            </a:r>
            <a:r>
              <a:rPr lang="tr-TR" dirty="0"/>
              <a:t>ve </a:t>
            </a:r>
            <a:r>
              <a:rPr lang="tr-TR" dirty="0" smtClean="0"/>
              <a:t>yaşa göre alınması </a:t>
            </a:r>
            <a:r>
              <a:rPr lang="tr-TR" dirty="0"/>
              <a:t>gereken ortalama standart </a:t>
            </a:r>
            <a:r>
              <a:rPr lang="tr-TR" dirty="0" smtClean="0"/>
              <a:t>değerlerle karşılaştırılır.</a:t>
            </a:r>
          </a:p>
          <a:p>
            <a:r>
              <a:rPr lang="tr-TR" dirty="0" smtClean="0"/>
              <a:t>Diyet </a:t>
            </a:r>
            <a:r>
              <a:rPr lang="tr-TR" dirty="0"/>
              <a:t>öyküsü ne kadar </a:t>
            </a:r>
            <a:r>
              <a:rPr lang="tr-TR" dirty="0" smtClean="0"/>
              <a:t>ayrıntılı ve uzun süreli </a:t>
            </a:r>
            <a:r>
              <a:rPr lang="tr-TR" dirty="0"/>
              <a:t>olursa, o kadar </a:t>
            </a:r>
            <a:r>
              <a:rPr lang="tr-TR" dirty="0" smtClean="0"/>
              <a:t>doğru </a:t>
            </a:r>
            <a:r>
              <a:rPr lang="tr-TR" dirty="0"/>
              <a:t>sonuçlar vermektedir.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881834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Antropometrik</a:t>
            </a:r>
            <a:r>
              <a:rPr lang="tr-TR" dirty="0" smtClean="0"/>
              <a:t> ölçümler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600200"/>
            <a:ext cx="8784976" cy="4525963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Ağırlık</a:t>
            </a:r>
          </a:p>
          <a:p>
            <a:r>
              <a:rPr lang="tr-TR" dirty="0"/>
              <a:t>B</a:t>
            </a:r>
            <a:r>
              <a:rPr lang="tr-TR" dirty="0" smtClean="0"/>
              <a:t>oy</a:t>
            </a:r>
          </a:p>
          <a:p>
            <a:r>
              <a:rPr lang="tr-TR" dirty="0" smtClean="0"/>
              <a:t>Vücut yağ </a:t>
            </a:r>
            <a:r>
              <a:rPr lang="tr-TR" dirty="0"/>
              <a:t>kitlesini </a:t>
            </a:r>
            <a:r>
              <a:rPr lang="tr-TR" dirty="0" smtClean="0"/>
              <a:t>gösteren </a:t>
            </a:r>
            <a:r>
              <a:rPr lang="tr-TR" dirty="0" err="1"/>
              <a:t>triseps</a:t>
            </a:r>
            <a:r>
              <a:rPr lang="tr-TR" dirty="0"/>
              <a:t> deri </a:t>
            </a:r>
            <a:r>
              <a:rPr lang="tr-TR" dirty="0" smtClean="0"/>
              <a:t>kalınlığı (TDK)</a:t>
            </a:r>
            <a:endParaRPr lang="tr-TR" dirty="0"/>
          </a:p>
          <a:p>
            <a:r>
              <a:rPr lang="tr-TR" dirty="0" smtClean="0"/>
              <a:t>Protein </a:t>
            </a:r>
            <a:r>
              <a:rPr lang="tr-TR" dirty="0"/>
              <a:t>kitlesini gösteren orta </a:t>
            </a:r>
            <a:r>
              <a:rPr lang="tr-TR" dirty="0" smtClean="0"/>
              <a:t>kol çevresi </a:t>
            </a:r>
            <a:r>
              <a:rPr lang="tr-TR" dirty="0"/>
              <a:t>(OKÇ</a:t>
            </a:r>
            <a:r>
              <a:rPr lang="tr-TR" dirty="0" smtClean="0"/>
              <a:t>) </a:t>
            </a:r>
          </a:p>
          <a:p>
            <a:r>
              <a:rPr lang="tr-TR" dirty="0"/>
              <a:t>V</a:t>
            </a:r>
            <a:r>
              <a:rPr lang="tr-TR" dirty="0" smtClean="0"/>
              <a:t>ücut </a:t>
            </a:r>
            <a:r>
              <a:rPr lang="tr-TR" dirty="0"/>
              <a:t>protein </a:t>
            </a:r>
            <a:r>
              <a:rPr lang="tr-TR" dirty="0" smtClean="0"/>
              <a:t>yedeklerinin belirlenmesinde </a:t>
            </a:r>
            <a:r>
              <a:rPr lang="tr-TR" dirty="0"/>
              <a:t>kullanılan orta kol kas </a:t>
            </a:r>
            <a:r>
              <a:rPr lang="tr-TR" dirty="0" smtClean="0"/>
              <a:t>çevresi (</a:t>
            </a:r>
            <a:r>
              <a:rPr lang="tr-TR" dirty="0"/>
              <a:t>OKKÇ) ve orta kol kas alanı (OKKA) </a:t>
            </a:r>
            <a:endParaRPr lang="tr-TR" dirty="0" smtClean="0"/>
          </a:p>
          <a:p>
            <a:r>
              <a:rPr lang="tr-TR" dirty="0" smtClean="0"/>
              <a:t>Beden kitle indeks (BKİ)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441094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Antropometrik</a:t>
            </a:r>
            <a:r>
              <a:rPr lang="tr-TR" dirty="0" smtClean="0"/>
              <a:t> ölçümler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525963"/>
          </a:xfrm>
        </p:spPr>
        <p:txBody>
          <a:bodyPr>
            <a:normAutofit lnSpcReduction="10000"/>
          </a:bodyPr>
          <a:lstStyle/>
          <a:p>
            <a:r>
              <a:rPr lang="tr-TR" b="1" dirty="0"/>
              <a:t>Yaşa </a:t>
            </a:r>
            <a:r>
              <a:rPr lang="tr-TR" b="1" dirty="0" smtClean="0"/>
              <a:t>göre vücut ağırlığı: </a:t>
            </a:r>
            <a:r>
              <a:rPr lang="tr-TR" dirty="0" smtClean="0"/>
              <a:t>Vücut </a:t>
            </a:r>
            <a:r>
              <a:rPr lang="tr-TR" dirty="0"/>
              <a:t>ağırlığı, protein kitlesinin ve </a:t>
            </a:r>
            <a:r>
              <a:rPr lang="tr-TR" dirty="0" smtClean="0"/>
              <a:t>enerji depolarının </a:t>
            </a:r>
            <a:r>
              <a:rPr lang="tr-TR" dirty="0"/>
              <a:t>dolaylı bir </a:t>
            </a:r>
            <a:r>
              <a:rPr lang="tr-TR" dirty="0" smtClean="0"/>
              <a:t>göstergesidir</a:t>
            </a:r>
            <a:r>
              <a:rPr lang="tr-TR" dirty="0"/>
              <a:t>. </a:t>
            </a:r>
            <a:r>
              <a:rPr lang="tr-TR" dirty="0" smtClean="0"/>
              <a:t>Vücuttaki </a:t>
            </a:r>
            <a:r>
              <a:rPr lang="tr-TR" dirty="0"/>
              <a:t>toplam yağ, su ve </a:t>
            </a:r>
            <a:r>
              <a:rPr lang="tr-TR" dirty="0" smtClean="0"/>
              <a:t>kemik mineralinin </a:t>
            </a:r>
            <a:r>
              <a:rPr lang="tr-TR" dirty="0"/>
              <a:t>toplamını </a:t>
            </a:r>
            <a:r>
              <a:rPr lang="tr-TR" dirty="0" smtClean="0"/>
              <a:t>gösterir</a:t>
            </a:r>
            <a:r>
              <a:rPr lang="tr-TR" dirty="0"/>
              <a:t>. </a:t>
            </a:r>
            <a:r>
              <a:rPr lang="tr-TR" dirty="0" smtClean="0"/>
              <a:t>Bütün </a:t>
            </a:r>
            <a:r>
              <a:rPr lang="tr-TR" dirty="0"/>
              <a:t>yaş </a:t>
            </a:r>
            <a:r>
              <a:rPr lang="tr-TR" dirty="0" smtClean="0"/>
              <a:t>gruplarında </a:t>
            </a:r>
            <a:r>
              <a:rPr lang="tr-TR" dirty="0"/>
              <a:t>beslenme </a:t>
            </a:r>
            <a:r>
              <a:rPr lang="tr-TR" dirty="0" smtClean="0"/>
              <a:t>durumunun değerlendirilmesinde vücut </a:t>
            </a:r>
            <a:r>
              <a:rPr lang="tr-TR" dirty="0"/>
              <a:t>ağırlığı iyi bir ö</a:t>
            </a:r>
            <a:r>
              <a:rPr lang="tr-TR" dirty="0" smtClean="0"/>
              <a:t>lçüttür.</a:t>
            </a:r>
          </a:p>
          <a:p>
            <a:r>
              <a:rPr lang="tr-TR" dirty="0" smtClean="0"/>
              <a:t> Vücut </a:t>
            </a:r>
            <a:r>
              <a:rPr lang="tr-TR" dirty="0"/>
              <a:t>ağırlığının yaşa </a:t>
            </a:r>
            <a:r>
              <a:rPr lang="tr-TR" dirty="0" smtClean="0"/>
              <a:t>göre normal </a:t>
            </a:r>
            <a:r>
              <a:rPr lang="tr-TR" dirty="0"/>
              <a:t>değerin % 80’inin altında olması belirgin beslenme bozukluğu </a:t>
            </a:r>
            <a:r>
              <a:rPr lang="tr-TR" dirty="0" smtClean="0"/>
              <a:t>göstergesidir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5115037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Antropometrik</a:t>
            </a:r>
            <a:r>
              <a:rPr lang="tr-TR" dirty="0" smtClean="0"/>
              <a:t> ölçümler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10000"/>
          </a:bodyPr>
          <a:lstStyle/>
          <a:p>
            <a:r>
              <a:rPr lang="tr-TR" b="1" dirty="0"/>
              <a:t>Yaşa </a:t>
            </a:r>
            <a:r>
              <a:rPr lang="tr-TR" b="1" dirty="0" smtClean="0"/>
              <a:t>göre </a:t>
            </a:r>
            <a:r>
              <a:rPr lang="tr-TR" b="1" dirty="0"/>
              <a:t>boy </a:t>
            </a:r>
            <a:r>
              <a:rPr lang="tr-TR" b="1" dirty="0" smtClean="0"/>
              <a:t>uzunluğu</a:t>
            </a:r>
            <a:r>
              <a:rPr lang="tr-TR" dirty="0" smtClean="0"/>
              <a:t>: Uzun </a:t>
            </a:r>
            <a:r>
              <a:rPr lang="tr-TR" dirty="0"/>
              <a:t>sure yetersiz beslenme durumunda </a:t>
            </a:r>
            <a:r>
              <a:rPr lang="tr-TR" dirty="0" smtClean="0"/>
              <a:t>boy uzaması </a:t>
            </a:r>
            <a:r>
              <a:rPr lang="tr-TR" dirty="0"/>
              <a:t>da duraklar. Ağırlık </a:t>
            </a:r>
            <a:r>
              <a:rPr lang="tr-TR" dirty="0" smtClean="0"/>
              <a:t>ölçümleri </a:t>
            </a:r>
            <a:r>
              <a:rPr lang="tr-TR" dirty="0"/>
              <a:t>gibi boy uzunluğu da </a:t>
            </a:r>
            <a:r>
              <a:rPr lang="tr-TR" dirty="0" smtClean="0"/>
              <a:t>özellikle alan çalışmalarında bütün </a:t>
            </a:r>
            <a:r>
              <a:rPr lang="tr-TR" dirty="0"/>
              <a:t>yaş grupları </a:t>
            </a:r>
            <a:r>
              <a:rPr lang="tr-TR" dirty="0" smtClean="0"/>
              <a:t>için </a:t>
            </a:r>
            <a:r>
              <a:rPr lang="tr-TR" dirty="0"/>
              <a:t>değerli ve basit bir </a:t>
            </a:r>
            <a:r>
              <a:rPr lang="tr-TR" dirty="0" smtClean="0"/>
              <a:t>ölçümdür</a:t>
            </a:r>
          </a:p>
          <a:p>
            <a:r>
              <a:rPr lang="tr-TR" b="1" dirty="0"/>
              <a:t>Boya </a:t>
            </a:r>
            <a:r>
              <a:rPr lang="tr-TR" b="1" dirty="0" smtClean="0"/>
              <a:t>göre </a:t>
            </a:r>
            <a:r>
              <a:rPr lang="tr-TR" b="1" dirty="0"/>
              <a:t>ağırlık (</a:t>
            </a:r>
            <a:r>
              <a:rPr lang="tr-TR" b="1" dirty="0" smtClean="0"/>
              <a:t>rölatif tartı):</a:t>
            </a:r>
            <a:r>
              <a:rPr lang="tr-TR" dirty="0" smtClean="0"/>
              <a:t>Rölatif </a:t>
            </a:r>
            <a:r>
              <a:rPr lang="tr-TR" dirty="0"/>
              <a:t>tartı (RT) </a:t>
            </a:r>
            <a:r>
              <a:rPr lang="tr-TR" dirty="0" smtClean="0"/>
              <a:t>bütün </a:t>
            </a:r>
            <a:r>
              <a:rPr lang="tr-TR" dirty="0"/>
              <a:t>yaş </a:t>
            </a:r>
            <a:r>
              <a:rPr lang="tr-TR" dirty="0" smtClean="0"/>
              <a:t>gruplarında kullanılan </a:t>
            </a:r>
            <a:r>
              <a:rPr lang="tr-TR" dirty="0"/>
              <a:t>değerli bir </a:t>
            </a:r>
            <a:r>
              <a:rPr lang="tr-TR" dirty="0" smtClean="0"/>
              <a:t>yöntemdir</a:t>
            </a:r>
            <a:r>
              <a:rPr lang="tr-TR" dirty="0"/>
              <a:t>. Ç</a:t>
            </a:r>
            <a:r>
              <a:rPr lang="tr-TR" dirty="0" smtClean="0"/>
              <a:t>ocuğun </a:t>
            </a:r>
            <a:r>
              <a:rPr lang="tr-TR" dirty="0"/>
              <a:t>ağırlığı ideal ağırlık ile karşılaştırılır</a:t>
            </a:r>
            <a:r>
              <a:rPr lang="tr-TR" dirty="0" smtClean="0"/>
              <a:t>. Yaş </a:t>
            </a:r>
            <a:r>
              <a:rPr lang="tr-TR" dirty="0"/>
              <a:t>ve cinsiyete </a:t>
            </a:r>
            <a:r>
              <a:rPr lang="tr-TR" dirty="0" smtClean="0"/>
              <a:t>göre düzenlenmiş </a:t>
            </a:r>
            <a:r>
              <a:rPr lang="tr-TR" dirty="0"/>
              <a:t>boy ve </a:t>
            </a:r>
            <a:r>
              <a:rPr lang="tr-TR" dirty="0" smtClean="0"/>
              <a:t>vücut ağırlığını içeren tablolardan yararlanarak çocuğun </a:t>
            </a:r>
            <a:r>
              <a:rPr lang="tr-TR" dirty="0"/>
              <a:t>boy yaşına uygun ağırlığı bulunur. Boyunun 50. </a:t>
            </a:r>
            <a:r>
              <a:rPr lang="tr-TR" dirty="0" err="1" smtClean="0"/>
              <a:t>persentilde</a:t>
            </a:r>
            <a:r>
              <a:rPr lang="tr-TR" dirty="0" smtClean="0"/>
              <a:t> olduğu </a:t>
            </a:r>
            <a:r>
              <a:rPr lang="tr-TR" dirty="0"/>
              <a:t>yaşın 50. </a:t>
            </a:r>
            <a:r>
              <a:rPr lang="tr-TR" dirty="0" err="1"/>
              <a:t>persentildeki</a:t>
            </a:r>
            <a:r>
              <a:rPr lang="tr-TR" dirty="0"/>
              <a:t> ağırlığı, o </a:t>
            </a:r>
            <a:r>
              <a:rPr lang="tr-TR" dirty="0" smtClean="0"/>
              <a:t>çocuğun </a:t>
            </a:r>
            <a:r>
              <a:rPr lang="tr-TR" dirty="0"/>
              <a:t>ideal ağırlığıdır. </a:t>
            </a:r>
            <a:r>
              <a:rPr lang="tr-TR" dirty="0" smtClean="0"/>
              <a:t> Çocuğun ölçülen </a:t>
            </a:r>
            <a:r>
              <a:rPr lang="tr-TR" dirty="0"/>
              <a:t>ağırlığının ideal ağırlığına oranlanması </a:t>
            </a:r>
            <a:r>
              <a:rPr lang="tr-TR" dirty="0" smtClean="0"/>
              <a:t>rölatif tartıyı </a:t>
            </a:r>
            <a:r>
              <a:rPr lang="tr-TR" dirty="0"/>
              <a:t>verir</a:t>
            </a:r>
          </a:p>
        </p:txBody>
      </p:sp>
    </p:spTree>
    <p:extLst>
      <p:ext uri="{BB962C8B-B14F-4D97-AF65-F5344CB8AC3E}">
        <p14:creationId xmlns="" xmlns:p14="http://schemas.microsoft.com/office/powerpoint/2010/main" val="5857645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Antropometrik</a:t>
            </a:r>
            <a:r>
              <a:rPr lang="tr-TR" dirty="0" smtClean="0"/>
              <a:t> ölçümler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10000"/>
          </a:bodyPr>
          <a:lstStyle/>
          <a:p>
            <a:r>
              <a:rPr lang="tr-TR" b="1" dirty="0"/>
              <a:t>Üst orta kol çevresi </a:t>
            </a:r>
            <a:r>
              <a:rPr lang="tr-TR" b="1" dirty="0" smtClean="0"/>
              <a:t>(OKÇ), </a:t>
            </a:r>
            <a:r>
              <a:rPr lang="tr-TR" dirty="0" smtClean="0"/>
              <a:t>OKÇ, </a:t>
            </a:r>
            <a:r>
              <a:rPr lang="tr-TR" dirty="0"/>
              <a:t>bir cetvel kullanılarak </a:t>
            </a:r>
            <a:r>
              <a:rPr lang="tr-TR" dirty="0" err="1" smtClean="0"/>
              <a:t>akromion</a:t>
            </a:r>
            <a:r>
              <a:rPr lang="tr-TR" dirty="0" smtClean="0"/>
              <a:t> ile </a:t>
            </a:r>
            <a:r>
              <a:rPr lang="tr-TR" dirty="0" err="1"/>
              <a:t>olekranon</a:t>
            </a:r>
            <a:r>
              <a:rPr lang="tr-TR" dirty="0"/>
              <a:t> çıkıntısının orta noktasından </a:t>
            </a:r>
            <a:r>
              <a:rPr lang="tr-TR" dirty="0" smtClean="0"/>
              <a:t>plastik bir mezura ile ölçülebilmektedir</a:t>
            </a:r>
            <a:r>
              <a:rPr lang="tr-TR" dirty="0"/>
              <a:t>.</a:t>
            </a:r>
          </a:p>
          <a:p>
            <a:r>
              <a:rPr lang="tr-TR" dirty="0"/>
              <a:t>Düşük ölçüm değerleri </a:t>
            </a:r>
            <a:r>
              <a:rPr lang="tr-TR" dirty="0" err="1"/>
              <a:t>mortalite</a:t>
            </a:r>
            <a:r>
              <a:rPr lang="tr-TR" dirty="0"/>
              <a:t>, </a:t>
            </a:r>
            <a:r>
              <a:rPr lang="tr-TR" dirty="0" err="1" smtClean="0"/>
              <a:t>morbidite</a:t>
            </a:r>
            <a:r>
              <a:rPr lang="tr-TR" dirty="0" smtClean="0"/>
              <a:t> ve </a:t>
            </a:r>
            <a:r>
              <a:rPr lang="tr-TR" dirty="0" err="1"/>
              <a:t>nütrisyonel</a:t>
            </a:r>
            <a:r>
              <a:rPr lang="tr-TR" dirty="0"/>
              <a:t> desteğe verilen yanıtla iyi bir </a:t>
            </a:r>
            <a:r>
              <a:rPr lang="tr-TR" dirty="0" smtClean="0"/>
              <a:t>korelasyon gösterir</a:t>
            </a:r>
            <a:r>
              <a:rPr lang="tr-TR" dirty="0"/>
              <a:t>. </a:t>
            </a:r>
            <a:r>
              <a:rPr lang="tr-TR" dirty="0" smtClean="0"/>
              <a:t>OKÇ </a:t>
            </a:r>
            <a:r>
              <a:rPr lang="tr-TR" dirty="0"/>
              <a:t>ölçümü sonucu elde edilen değer; doku</a:t>
            </a:r>
            <a:r>
              <a:rPr lang="tr-TR" dirty="0" smtClean="0"/>
              <a:t>, kemik</a:t>
            </a:r>
            <a:r>
              <a:rPr lang="tr-TR" dirty="0"/>
              <a:t>, kas, sıvı ve yağ kitlesinin toplamını </a:t>
            </a:r>
            <a:r>
              <a:rPr lang="tr-TR" dirty="0" smtClean="0"/>
              <a:t>yansıtmaktadır</a:t>
            </a:r>
          </a:p>
          <a:p>
            <a:r>
              <a:rPr lang="tr-TR" b="1" dirty="0" smtClean="0"/>
              <a:t>Deri kalınlığı: </a:t>
            </a:r>
            <a:r>
              <a:rPr lang="tr-TR" dirty="0" err="1" smtClean="0"/>
              <a:t>Triseps</a:t>
            </a:r>
            <a:r>
              <a:rPr lang="tr-TR" dirty="0"/>
              <a:t>, </a:t>
            </a:r>
            <a:r>
              <a:rPr lang="tr-TR" dirty="0" err="1"/>
              <a:t>biseps</a:t>
            </a:r>
            <a:r>
              <a:rPr lang="tr-TR" dirty="0"/>
              <a:t> ve </a:t>
            </a:r>
            <a:r>
              <a:rPr lang="tr-TR" dirty="0" err="1"/>
              <a:t>subskapular</a:t>
            </a:r>
            <a:r>
              <a:rPr lang="tr-TR" dirty="0"/>
              <a:t> </a:t>
            </a:r>
            <a:r>
              <a:rPr lang="tr-TR" dirty="0" smtClean="0"/>
              <a:t>bölgeden ölçülebilir. Vücut </a:t>
            </a:r>
            <a:r>
              <a:rPr lang="tr-TR" dirty="0"/>
              <a:t>yağ oranını </a:t>
            </a:r>
            <a:r>
              <a:rPr lang="tr-TR" dirty="0" smtClean="0"/>
              <a:t>gösterir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5980593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Antropometrik</a:t>
            </a:r>
            <a:r>
              <a:rPr lang="tr-TR" dirty="0" smtClean="0"/>
              <a:t> ölçümler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392488"/>
          </a:xfrm>
        </p:spPr>
        <p:txBody>
          <a:bodyPr/>
          <a:lstStyle/>
          <a:p>
            <a:r>
              <a:rPr lang="tr-TR" b="1" dirty="0" smtClean="0"/>
              <a:t>Vücut </a:t>
            </a:r>
            <a:r>
              <a:rPr lang="tr-TR" b="1" dirty="0"/>
              <a:t>kitle </a:t>
            </a:r>
            <a:r>
              <a:rPr lang="tr-TR" b="1" dirty="0" smtClean="0"/>
              <a:t>indeksi: </a:t>
            </a:r>
            <a:r>
              <a:rPr lang="tr-TR" dirty="0" smtClean="0"/>
              <a:t>Vücut </a:t>
            </a:r>
            <a:r>
              <a:rPr lang="tr-TR" dirty="0"/>
              <a:t>bileşimini en iyi yansıtan indeks olarak </a:t>
            </a:r>
            <a:r>
              <a:rPr lang="tr-TR" dirty="0" smtClean="0"/>
              <a:t>kabul edilir. </a:t>
            </a:r>
            <a:r>
              <a:rPr lang="tr-TR" dirty="0"/>
              <a:t>[ağırlık(kg)/boy2(m)] </a:t>
            </a:r>
            <a:r>
              <a:rPr lang="tr-TR" dirty="0" smtClean="0"/>
              <a:t>formülüyle </a:t>
            </a:r>
            <a:r>
              <a:rPr lang="tr-TR" dirty="0"/>
              <a:t>hesaplanır. Yaşa </a:t>
            </a:r>
            <a:r>
              <a:rPr lang="tr-TR" dirty="0" smtClean="0"/>
              <a:t>göre </a:t>
            </a:r>
            <a:r>
              <a:rPr lang="tr-TR" dirty="0"/>
              <a:t>5. </a:t>
            </a:r>
            <a:r>
              <a:rPr lang="tr-TR" dirty="0" err="1" smtClean="0"/>
              <a:t>persentilin</a:t>
            </a:r>
            <a:r>
              <a:rPr lang="tr-TR" dirty="0" smtClean="0"/>
              <a:t> altındaki </a:t>
            </a:r>
            <a:r>
              <a:rPr lang="tr-TR" dirty="0"/>
              <a:t>değerler zayıflık, 85 ile 95 </a:t>
            </a:r>
            <a:r>
              <a:rPr lang="tr-TR" dirty="0" err="1"/>
              <a:t>persentilin</a:t>
            </a:r>
            <a:r>
              <a:rPr lang="tr-TR" dirty="0"/>
              <a:t> </a:t>
            </a:r>
            <a:r>
              <a:rPr lang="tr-TR" dirty="0" smtClean="0"/>
              <a:t>arasında </a:t>
            </a:r>
            <a:r>
              <a:rPr lang="tr-TR" dirty="0"/>
              <a:t>olanlar fazla kilolu</a:t>
            </a:r>
            <a:r>
              <a:rPr lang="tr-TR" dirty="0" smtClean="0"/>
              <a:t>, 95.persentilin üzeri </a:t>
            </a:r>
            <a:r>
              <a:rPr lang="tr-TR" dirty="0" err="1"/>
              <a:t>obez</a:t>
            </a:r>
            <a:r>
              <a:rPr lang="tr-TR" dirty="0"/>
              <a:t> olarak kabul edilir</a:t>
            </a:r>
          </a:p>
        </p:txBody>
      </p:sp>
    </p:spTree>
    <p:extLst>
      <p:ext uri="{BB962C8B-B14F-4D97-AF65-F5344CB8AC3E}">
        <p14:creationId xmlns="" xmlns:p14="http://schemas.microsoft.com/office/powerpoint/2010/main" val="33956097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b="1" dirty="0" smtClean="0"/>
              <a:t>Z-Skoru: </a:t>
            </a:r>
            <a:r>
              <a:rPr lang="tr-TR" dirty="0" smtClean="0"/>
              <a:t>Bireyin </a:t>
            </a:r>
            <a:r>
              <a:rPr lang="tr-TR" dirty="0" err="1" smtClean="0"/>
              <a:t>ölcülen</a:t>
            </a:r>
            <a:r>
              <a:rPr lang="tr-TR" dirty="0" smtClean="0"/>
              <a:t> </a:t>
            </a:r>
            <a:r>
              <a:rPr lang="tr-TR" dirty="0"/>
              <a:t>parametresinin, </a:t>
            </a:r>
            <a:r>
              <a:rPr lang="tr-TR" dirty="0" smtClean="0"/>
              <a:t>toplumun </a:t>
            </a:r>
            <a:r>
              <a:rPr lang="tr-TR" dirty="0"/>
              <a:t>normal </a:t>
            </a:r>
            <a:r>
              <a:rPr lang="tr-TR" dirty="0" smtClean="0"/>
              <a:t>ortalama değerinden </a:t>
            </a:r>
            <a:r>
              <a:rPr lang="tr-TR" dirty="0"/>
              <a:t>sapma derecesini ifade eden bir terimdir. </a:t>
            </a:r>
            <a:r>
              <a:rPr lang="tr-TR" dirty="0" smtClean="0"/>
              <a:t>Vücut ölçümlerinin bu yöntemle </a:t>
            </a:r>
            <a:r>
              <a:rPr lang="tr-TR" dirty="0"/>
              <a:t>belirlenmesi </a:t>
            </a:r>
            <a:r>
              <a:rPr lang="tr-TR" dirty="0" smtClean="0"/>
              <a:t>küçük değişimlerin de gösterilebilmesi açısından avantajlıdır</a:t>
            </a:r>
            <a:r>
              <a:rPr lang="tr-TR" dirty="0"/>
              <a:t>. Bireyin boy uzunluğu </a:t>
            </a:r>
            <a:r>
              <a:rPr lang="tr-TR" dirty="0" smtClean="0"/>
              <a:t>için </a:t>
            </a:r>
            <a:r>
              <a:rPr lang="tr-TR" dirty="0"/>
              <a:t>z-skoru aşağıdaki şekilde hesaplanabilir.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u="sng" dirty="0" smtClean="0"/>
              <a:t>Bireyin </a:t>
            </a:r>
            <a:r>
              <a:rPr lang="tr-TR" u="sng" dirty="0"/>
              <a:t>boyu- yaş ve cinse </a:t>
            </a:r>
            <a:r>
              <a:rPr lang="tr-TR" u="sng" dirty="0" smtClean="0"/>
              <a:t>göre </a:t>
            </a:r>
            <a:r>
              <a:rPr lang="tr-TR" u="sng" dirty="0" err="1"/>
              <a:t>ort.</a:t>
            </a:r>
            <a:r>
              <a:rPr lang="tr-TR" u="sng" dirty="0"/>
              <a:t> değer(cm)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es-ES" dirty="0" smtClean="0"/>
              <a:t>Yaş </a:t>
            </a:r>
            <a:r>
              <a:rPr lang="es-ES" dirty="0"/>
              <a:t>ve cinse </a:t>
            </a:r>
            <a:r>
              <a:rPr lang="es-ES" dirty="0" smtClean="0"/>
              <a:t>g</a:t>
            </a:r>
            <a:r>
              <a:rPr lang="tr-TR" dirty="0" smtClean="0"/>
              <a:t>ö</a:t>
            </a:r>
            <a:r>
              <a:rPr lang="es-ES" dirty="0" smtClean="0"/>
              <a:t>re </a:t>
            </a:r>
            <a:r>
              <a:rPr lang="es-ES" dirty="0"/>
              <a:t>normal ortadan sapma(cm</a:t>
            </a:r>
            <a:r>
              <a:rPr lang="es-ES" dirty="0" smtClean="0"/>
              <a:t>)</a:t>
            </a:r>
            <a:endParaRPr lang="tr-TR" dirty="0" smtClean="0"/>
          </a:p>
          <a:p>
            <a:r>
              <a:rPr lang="tr-TR" dirty="0"/>
              <a:t>Yaşına </a:t>
            </a:r>
            <a:r>
              <a:rPr lang="tr-TR" dirty="0" err="1"/>
              <a:t>gore</a:t>
            </a:r>
            <a:r>
              <a:rPr lang="tr-TR" dirty="0"/>
              <a:t> boy uzunluğu ortalamaya uyan bir </a:t>
            </a:r>
            <a:r>
              <a:rPr lang="tr-TR" dirty="0" smtClean="0"/>
              <a:t>çocukta </a:t>
            </a:r>
            <a:r>
              <a:rPr lang="tr-TR" dirty="0"/>
              <a:t>Z-skoru ‘0’ </a:t>
            </a:r>
            <a:r>
              <a:rPr lang="tr-TR" dirty="0" err="1"/>
              <a:t>dır</a:t>
            </a:r>
            <a:r>
              <a:rPr lang="tr-TR" dirty="0"/>
              <a:t>. +2 ve -</a:t>
            </a:r>
            <a:r>
              <a:rPr lang="tr-TR" dirty="0" smtClean="0"/>
              <a:t>2 SD </a:t>
            </a:r>
            <a:r>
              <a:rPr lang="tr-TR" dirty="0"/>
              <a:t>(standart </a:t>
            </a:r>
            <a:r>
              <a:rPr lang="tr-TR" dirty="0" err="1"/>
              <a:t>deviasyon</a:t>
            </a:r>
            <a:r>
              <a:rPr lang="tr-TR" dirty="0"/>
              <a:t>) arası değerler normal alt ve </a:t>
            </a:r>
            <a:r>
              <a:rPr lang="tr-TR" dirty="0" smtClean="0"/>
              <a:t>üst </a:t>
            </a:r>
            <a:r>
              <a:rPr lang="tr-TR" dirty="0"/>
              <a:t>sınırlar olarak kabul </a:t>
            </a:r>
            <a:r>
              <a:rPr lang="tr-TR" dirty="0" smtClean="0"/>
              <a:t>edilir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7649746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Laboratuar</a:t>
            </a:r>
            <a:r>
              <a:rPr lang="tr-TR" dirty="0" smtClean="0"/>
              <a:t> parametreleri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1600200"/>
            <a:ext cx="8856984" cy="485313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b="1" dirty="0" smtClean="0"/>
              <a:t>	Albümin</a:t>
            </a:r>
          </a:p>
          <a:p>
            <a:r>
              <a:rPr lang="tr-TR" dirty="0" smtClean="0"/>
              <a:t>Dolaşımdaki </a:t>
            </a:r>
            <a:r>
              <a:rPr lang="tr-TR" dirty="0"/>
              <a:t>protein </a:t>
            </a:r>
            <a:r>
              <a:rPr lang="tr-TR" dirty="0" smtClean="0"/>
              <a:t>kitlesinin yaklaşık </a:t>
            </a:r>
            <a:r>
              <a:rPr lang="tr-TR" dirty="0"/>
              <a:t>% </a:t>
            </a:r>
            <a:r>
              <a:rPr lang="tr-TR" dirty="0" smtClean="0"/>
              <a:t>40’ı</a:t>
            </a:r>
          </a:p>
          <a:p>
            <a:r>
              <a:rPr lang="tr-TR" dirty="0" smtClean="0"/>
              <a:t>Yarılanma ömrü </a:t>
            </a:r>
            <a:r>
              <a:rPr lang="tr-TR" dirty="0"/>
              <a:t>20 </a:t>
            </a:r>
            <a:r>
              <a:rPr lang="tr-TR" dirty="0" smtClean="0"/>
              <a:t>gün</a:t>
            </a:r>
          </a:p>
          <a:p>
            <a:r>
              <a:rPr lang="tr-TR" dirty="0" smtClean="0"/>
              <a:t>Kronik </a:t>
            </a:r>
            <a:r>
              <a:rPr lang="tr-TR" dirty="0" err="1" smtClean="0"/>
              <a:t>malnütrisyonun</a:t>
            </a:r>
            <a:r>
              <a:rPr lang="tr-TR" dirty="0" smtClean="0"/>
              <a:t> </a:t>
            </a:r>
            <a:r>
              <a:rPr lang="tr-TR" dirty="0"/>
              <a:t>belirlenmesi </a:t>
            </a:r>
            <a:r>
              <a:rPr lang="tr-TR" dirty="0" smtClean="0"/>
              <a:t>ve değerlendirilmesi </a:t>
            </a:r>
            <a:r>
              <a:rPr lang="tr-TR" dirty="0"/>
              <a:t>amacı ile </a:t>
            </a:r>
            <a:r>
              <a:rPr lang="tr-TR" dirty="0" smtClean="0"/>
              <a:t>kullanılır</a:t>
            </a:r>
          </a:p>
          <a:p>
            <a:r>
              <a:rPr lang="tr-TR" dirty="0" smtClean="0"/>
              <a:t>Akut </a:t>
            </a:r>
            <a:r>
              <a:rPr lang="tr-TR" dirty="0"/>
              <a:t>değişikliklerin belirlenmesinde </a:t>
            </a:r>
            <a:r>
              <a:rPr lang="tr-TR" dirty="0" smtClean="0"/>
              <a:t>albümin </a:t>
            </a:r>
            <a:r>
              <a:rPr lang="tr-TR" dirty="0"/>
              <a:t>seviyesinin </a:t>
            </a:r>
            <a:r>
              <a:rPr lang="tr-TR" dirty="0" smtClean="0"/>
              <a:t>ölçümü yetersiz </a:t>
            </a:r>
          </a:p>
          <a:p>
            <a:r>
              <a:rPr lang="tr-TR" dirty="0" smtClean="0"/>
              <a:t> </a:t>
            </a:r>
            <a:r>
              <a:rPr lang="tr-TR" dirty="0" err="1"/>
              <a:t>Albumin</a:t>
            </a:r>
            <a:r>
              <a:rPr lang="tr-TR" dirty="0"/>
              <a:t> dağılımı strese, enfeksiyona, </a:t>
            </a:r>
            <a:r>
              <a:rPr lang="tr-TR" dirty="0" smtClean="0"/>
              <a:t>kemoterapi ajanlarına</a:t>
            </a:r>
            <a:r>
              <a:rPr lang="tr-TR" dirty="0"/>
              <a:t>, protein </a:t>
            </a:r>
            <a:r>
              <a:rPr lang="tr-TR" dirty="0" smtClean="0"/>
              <a:t>kaybettirici </a:t>
            </a:r>
            <a:r>
              <a:rPr lang="tr-TR" dirty="0" err="1"/>
              <a:t>enteropatiye</a:t>
            </a:r>
            <a:r>
              <a:rPr lang="tr-TR" dirty="0"/>
              <a:t> ve karaciğer </a:t>
            </a:r>
            <a:r>
              <a:rPr lang="tr-TR" dirty="0" err="1"/>
              <a:t>disfonksiyonuna</a:t>
            </a:r>
            <a:r>
              <a:rPr lang="tr-TR" dirty="0"/>
              <a:t> </a:t>
            </a:r>
            <a:r>
              <a:rPr lang="tr-TR" dirty="0" smtClean="0"/>
              <a:t>bağlı olarak </a:t>
            </a:r>
            <a:r>
              <a:rPr lang="tr-TR" dirty="0"/>
              <a:t>değişir</a:t>
            </a:r>
          </a:p>
        </p:txBody>
      </p:sp>
    </p:spTree>
    <p:extLst>
      <p:ext uri="{BB962C8B-B14F-4D97-AF65-F5344CB8AC3E}">
        <p14:creationId xmlns="" xmlns:p14="http://schemas.microsoft.com/office/powerpoint/2010/main" val="1458141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640960" cy="1354162"/>
          </a:xfrm>
        </p:spPr>
        <p:txBody>
          <a:bodyPr>
            <a:normAutofit fontScale="90000"/>
          </a:bodyPr>
          <a:lstStyle/>
          <a:p>
            <a:r>
              <a:rPr lang="tr-TR" sz="4900" dirty="0" smtClean="0"/>
              <a:t>Enerji metabolizması ve gereksinimi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Yaşamın sürdürülebilmesi, beslenme ile alınan </a:t>
            </a:r>
            <a:r>
              <a:rPr lang="tr-TR" dirty="0" err="1" smtClean="0"/>
              <a:t>substratların</a:t>
            </a:r>
            <a:r>
              <a:rPr lang="tr-TR" dirty="0" smtClean="0"/>
              <a:t> okside </a:t>
            </a:r>
            <a:r>
              <a:rPr lang="tr-TR" dirty="0"/>
              <a:t>olmaları sonucu açığa çıkan </a:t>
            </a:r>
            <a:r>
              <a:rPr lang="tr-TR" dirty="0" smtClean="0"/>
              <a:t>enerjinin kullanımından sağlanır</a:t>
            </a:r>
          </a:p>
          <a:p>
            <a:r>
              <a:rPr lang="tr-TR" dirty="0"/>
              <a:t>Bu enerjinin %40-50’si </a:t>
            </a:r>
            <a:r>
              <a:rPr lang="tr-TR" dirty="0" smtClean="0"/>
              <a:t>ısıya dönüşerek </a:t>
            </a:r>
            <a:r>
              <a:rPr lang="tr-TR" dirty="0"/>
              <a:t>kayba uğrarken diğer kısmı enerji </a:t>
            </a:r>
            <a:r>
              <a:rPr lang="tr-TR" dirty="0" smtClean="0"/>
              <a:t>gerektiren hücresel </a:t>
            </a:r>
            <a:r>
              <a:rPr lang="tr-TR" dirty="0"/>
              <a:t>reaksiyonlar, </a:t>
            </a:r>
            <a:r>
              <a:rPr lang="tr-TR" dirty="0" err="1"/>
              <a:t>vital</a:t>
            </a:r>
            <a:r>
              <a:rPr lang="tr-TR" dirty="0"/>
              <a:t> organların çalışması gibi </a:t>
            </a:r>
            <a:r>
              <a:rPr lang="tr-TR" dirty="0" err="1" smtClean="0"/>
              <a:t>internal</a:t>
            </a:r>
            <a:r>
              <a:rPr lang="tr-TR" dirty="0" smtClean="0"/>
              <a:t> iş </a:t>
            </a:r>
            <a:r>
              <a:rPr lang="tr-TR" dirty="0"/>
              <a:t>veya fiziksel aktivite gibi </a:t>
            </a:r>
            <a:r>
              <a:rPr lang="tr-TR" dirty="0" err="1"/>
              <a:t>eksternal</a:t>
            </a:r>
            <a:r>
              <a:rPr lang="tr-TR" dirty="0"/>
              <a:t> iş için </a:t>
            </a:r>
            <a:r>
              <a:rPr lang="tr-TR" dirty="0" smtClean="0"/>
              <a:t>değerlendirilir</a:t>
            </a:r>
          </a:p>
          <a:p>
            <a:r>
              <a:rPr lang="tr-TR" dirty="0"/>
              <a:t>Tüm bu faaliyetlerde harcanan enerjiye </a:t>
            </a:r>
            <a:r>
              <a:rPr lang="tr-TR" dirty="0" smtClean="0"/>
              <a:t>toplam enerji </a:t>
            </a:r>
            <a:r>
              <a:rPr lang="tr-TR" dirty="0"/>
              <a:t>tüketimi (TEE) adı verilir</a:t>
            </a:r>
          </a:p>
        </p:txBody>
      </p:sp>
    </p:spTree>
    <p:extLst>
      <p:ext uri="{BB962C8B-B14F-4D97-AF65-F5344CB8AC3E}">
        <p14:creationId xmlns="" xmlns:p14="http://schemas.microsoft.com/office/powerpoint/2010/main" val="3690003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Laboratuar</a:t>
            </a:r>
            <a:r>
              <a:rPr lang="tr-TR" dirty="0" smtClean="0"/>
              <a:t> parametreleri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556792"/>
            <a:ext cx="8712968" cy="503001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b="1" dirty="0" smtClean="0"/>
              <a:t>	</a:t>
            </a:r>
            <a:r>
              <a:rPr lang="es-ES" b="1" dirty="0" err="1" smtClean="0"/>
              <a:t>Transferrin</a:t>
            </a:r>
            <a:endParaRPr lang="tr-TR" dirty="0" smtClean="0"/>
          </a:p>
          <a:p>
            <a:r>
              <a:rPr lang="es-ES" dirty="0" err="1" smtClean="0"/>
              <a:t>Karaciğerden</a:t>
            </a:r>
            <a:r>
              <a:rPr lang="es-ES" dirty="0" smtClean="0"/>
              <a:t> </a:t>
            </a:r>
            <a:r>
              <a:rPr lang="es-ES" dirty="0"/>
              <a:t>sentezlenen bir β- </a:t>
            </a:r>
            <a:r>
              <a:rPr lang="es-ES" dirty="0" err="1" smtClean="0"/>
              <a:t>globulin</a:t>
            </a:r>
            <a:r>
              <a:rPr lang="tr-TR" dirty="0" err="1" smtClean="0"/>
              <a:t>dir</a:t>
            </a:r>
            <a:endParaRPr lang="tr-TR" dirty="0" smtClean="0"/>
          </a:p>
          <a:p>
            <a:r>
              <a:rPr lang="tr-TR" dirty="0" smtClean="0"/>
              <a:t> Yarılanma ömrü </a:t>
            </a:r>
            <a:r>
              <a:rPr lang="tr-TR" dirty="0"/>
              <a:t>8-9 </a:t>
            </a:r>
            <a:r>
              <a:rPr lang="tr-TR" dirty="0" smtClean="0"/>
              <a:t>gündür</a:t>
            </a:r>
          </a:p>
          <a:p>
            <a:r>
              <a:rPr lang="tr-TR" dirty="0" smtClean="0"/>
              <a:t>Serumdaki düzeyi beslenme faktörlerinden </a:t>
            </a:r>
            <a:r>
              <a:rPr lang="tr-TR" dirty="0"/>
              <a:t>ve </a:t>
            </a:r>
            <a:r>
              <a:rPr lang="tr-TR" dirty="0" smtClean="0"/>
              <a:t>demir metabolizmasından etkilenir</a:t>
            </a:r>
          </a:p>
          <a:p>
            <a:r>
              <a:rPr lang="tr-TR" dirty="0" smtClean="0"/>
              <a:t>Yarılanma ömrü albüminden kısa olmasına rağmen beslenme </a:t>
            </a:r>
            <a:r>
              <a:rPr lang="tr-TR" dirty="0"/>
              <a:t>durumundaki </a:t>
            </a:r>
            <a:r>
              <a:rPr lang="tr-TR" dirty="0" smtClean="0"/>
              <a:t>değişiklikleri yansıtma açısından aralarında </a:t>
            </a:r>
            <a:r>
              <a:rPr lang="tr-TR" dirty="0"/>
              <a:t>anlamlı bir farklılık </a:t>
            </a:r>
            <a:r>
              <a:rPr lang="tr-TR" dirty="0" smtClean="0"/>
              <a:t>belirlenememiştir</a:t>
            </a:r>
          </a:p>
          <a:p>
            <a:r>
              <a:rPr lang="tr-TR" dirty="0" smtClean="0"/>
              <a:t>Ancak beslenme </a:t>
            </a:r>
            <a:r>
              <a:rPr lang="tr-TR" dirty="0"/>
              <a:t>desteğinin izlenmesi sırasında serum transferin </a:t>
            </a:r>
            <a:r>
              <a:rPr lang="tr-TR" dirty="0" smtClean="0"/>
              <a:t>düzeyinin </a:t>
            </a:r>
            <a:r>
              <a:rPr lang="tr-TR" dirty="0"/>
              <a:t>bir </a:t>
            </a:r>
            <a:r>
              <a:rPr lang="tr-TR" dirty="0" smtClean="0"/>
              <a:t>haftada normale </a:t>
            </a:r>
            <a:r>
              <a:rPr lang="tr-TR" dirty="0"/>
              <a:t>ulaşabilmesi </a:t>
            </a:r>
            <a:r>
              <a:rPr lang="tr-TR" dirty="0" smtClean="0"/>
              <a:t>önemli bir üstünlüğüdür</a:t>
            </a:r>
          </a:p>
          <a:p>
            <a:r>
              <a:rPr lang="tr-TR" dirty="0" smtClean="0"/>
              <a:t>Serum albümin </a:t>
            </a:r>
            <a:r>
              <a:rPr lang="tr-TR" dirty="0"/>
              <a:t>seviyesini </a:t>
            </a:r>
            <a:r>
              <a:rPr lang="tr-TR" dirty="0" smtClean="0"/>
              <a:t>etkileyen faktörler </a:t>
            </a:r>
            <a:r>
              <a:rPr lang="tr-TR" dirty="0" err="1" smtClean="0"/>
              <a:t>transferrin</a:t>
            </a:r>
            <a:r>
              <a:rPr lang="tr-TR" dirty="0" smtClean="0"/>
              <a:t>  konsantrasyonunu da </a:t>
            </a:r>
            <a:r>
              <a:rPr lang="tr-TR" dirty="0"/>
              <a:t>etkiler</a:t>
            </a:r>
          </a:p>
        </p:txBody>
      </p:sp>
    </p:spTree>
    <p:extLst>
      <p:ext uri="{BB962C8B-B14F-4D97-AF65-F5344CB8AC3E}">
        <p14:creationId xmlns="" xmlns:p14="http://schemas.microsoft.com/office/powerpoint/2010/main" val="34277585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Laboratuar</a:t>
            </a:r>
            <a:r>
              <a:rPr lang="tr-TR" dirty="0" smtClean="0"/>
              <a:t> parametreleri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r-TR" b="1" dirty="0" smtClean="0"/>
              <a:t>	</a:t>
            </a:r>
            <a:r>
              <a:rPr lang="tr-TR" b="1" dirty="0" err="1" smtClean="0"/>
              <a:t>Prealbümin</a:t>
            </a:r>
            <a:r>
              <a:rPr lang="tr-TR" b="1" dirty="0" smtClean="0"/>
              <a:t> ve RBP</a:t>
            </a:r>
          </a:p>
          <a:p>
            <a:r>
              <a:rPr lang="tr-TR" dirty="0" smtClean="0"/>
              <a:t>Tiroksin </a:t>
            </a:r>
            <a:r>
              <a:rPr lang="tr-TR" dirty="0"/>
              <a:t>bağlayıcı </a:t>
            </a:r>
            <a:r>
              <a:rPr lang="tr-TR" dirty="0" err="1" smtClean="0"/>
              <a:t>prealbümin</a:t>
            </a:r>
            <a:r>
              <a:rPr lang="tr-TR" dirty="0"/>
              <a:t>, </a:t>
            </a:r>
            <a:r>
              <a:rPr lang="tr-TR" dirty="0" smtClean="0"/>
              <a:t>tiroksinin plazmadaki </a:t>
            </a:r>
            <a:r>
              <a:rPr lang="tr-TR" dirty="0"/>
              <a:t>transportunda </a:t>
            </a:r>
            <a:r>
              <a:rPr lang="tr-TR" dirty="0" smtClean="0"/>
              <a:t>önemli rol </a:t>
            </a:r>
            <a:r>
              <a:rPr lang="tr-TR" dirty="0"/>
              <a:t>oynar. </a:t>
            </a:r>
            <a:endParaRPr lang="tr-TR" dirty="0" smtClean="0"/>
          </a:p>
          <a:p>
            <a:r>
              <a:rPr lang="tr-TR" dirty="0" smtClean="0"/>
              <a:t>Ayrıca </a:t>
            </a:r>
            <a:r>
              <a:rPr lang="tr-TR" dirty="0"/>
              <a:t>RBP ile birlikte A </a:t>
            </a:r>
            <a:r>
              <a:rPr lang="tr-TR" dirty="0" smtClean="0"/>
              <a:t>vitamini transportunda </a:t>
            </a:r>
            <a:r>
              <a:rPr lang="tr-TR" dirty="0"/>
              <a:t>da </a:t>
            </a:r>
            <a:r>
              <a:rPr lang="tr-TR" dirty="0" smtClean="0"/>
              <a:t>yardımcıdır</a:t>
            </a:r>
          </a:p>
          <a:p>
            <a:r>
              <a:rPr lang="tr-TR" dirty="0" err="1" smtClean="0"/>
              <a:t>Prealbüminin</a:t>
            </a:r>
            <a:r>
              <a:rPr lang="tr-TR" dirty="0" smtClean="0"/>
              <a:t> </a:t>
            </a:r>
            <a:r>
              <a:rPr lang="tr-TR" dirty="0"/>
              <a:t>yarılanma </a:t>
            </a:r>
            <a:r>
              <a:rPr lang="tr-TR" dirty="0" smtClean="0"/>
              <a:t>ömrü </a:t>
            </a:r>
            <a:r>
              <a:rPr lang="tr-TR" dirty="0"/>
              <a:t>2 </a:t>
            </a:r>
            <a:r>
              <a:rPr lang="tr-TR" dirty="0" smtClean="0"/>
              <a:t>gün</a:t>
            </a:r>
            <a:r>
              <a:rPr lang="tr-TR" dirty="0"/>
              <a:t>, RBP’ </a:t>
            </a:r>
            <a:r>
              <a:rPr lang="tr-TR" dirty="0" err="1"/>
              <a:t>nin</a:t>
            </a:r>
            <a:r>
              <a:rPr lang="tr-TR" dirty="0"/>
              <a:t> 12 </a:t>
            </a:r>
            <a:r>
              <a:rPr lang="tr-TR" dirty="0" smtClean="0"/>
              <a:t>saattir</a:t>
            </a:r>
          </a:p>
          <a:p>
            <a:r>
              <a:rPr lang="tr-TR" dirty="0" smtClean="0"/>
              <a:t> Açlıktan sonra </a:t>
            </a:r>
            <a:r>
              <a:rPr lang="tr-TR" dirty="0" err="1" smtClean="0"/>
              <a:t>prealbümin</a:t>
            </a:r>
            <a:r>
              <a:rPr lang="tr-TR" dirty="0" smtClean="0"/>
              <a:t> </a:t>
            </a:r>
            <a:r>
              <a:rPr lang="tr-TR" dirty="0"/>
              <a:t>ve RBP </a:t>
            </a:r>
            <a:r>
              <a:rPr lang="tr-TR" dirty="0" smtClean="0"/>
              <a:t>düzeyleri </a:t>
            </a:r>
            <a:r>
              <a:rPr lang="tr-TR" dirty="0"/>
              <a:t>hızlıca </a:t>
            </a:r>
            <a:r>
              <a:rPr lang="tr-TR" dirty="0" smtClean="0"/>
              <a:t>düşerek </a:t>
            </a:r>
            <a:r>
              <a:rPr lang="tr-TR" dirty="0"/>
              <a:t>ilk haftada plato yaparken </a:t>
            </a:r>
            <a:r>
              <a:rPr lang="tr-TR" dirty="0" smtClean="0"/>
              <a:t>albümin ve </a:t>
            </a:r>
            <a:r>
              <a:rPr lang="tr-TR" dirty="0"/>
              <a:t>transferin </a:t>
            </a:r>
            <a:r>
              <a:rPr lang="tr-TR" dirty="0" smtClean="0"/>
              <a:t>düzeyleri </a:t>
            </a:r>
            <a:r>
              <a:rPr lang="tr-TR" dirty="0"/>
              <a:t>yavaş bir </a:t>
            </a:r>
            <a:r>
              <a:rPr lang="tr-TR" dirty="0" smtClean="0"/>
              <a:t>düşüş gösterir</a:t>
            </a:r>
            <a:r>
              <a:rPr lang="tr-TR" dirty="0"/>
              <a:t>. Aynı zamanda bu </a:t>
            </a:r>
            <a:r>
              <a:rPr lang="tr-TR" dirty="0" smtClean="0"/>
              <a:t>proteinler </a:t>
            </a:r>
            <a:r>
              <a:rPr lang="tr-TR" dirty="0" err="1" smtClean="0"/>
              <a:t>malnütrisyonlu</a:t>
            </a:r>
            <a:r>
              <a:rPr lang="tr-TR" dirty="0" smtClean="0"/>
              <a:t> çocukların </a:t>
            </a:r>
            <a:r>
              <a:rPr lang="tr-TR" dirty="0" err="1" smtClean="0"/>
              <a:t>nütrisyonel</a:t>
            </a:r>
            <a:r>
              <a:rPr lang="tr-TR" dirty="0" smtClean="0"/>
              <a:t> </a:t>
            </a:r>
            <a:r>
              <a:rPr lang="tr-TR" dirty="0"/>
              <a:t>destek tedavisi sırasında daha </a:t>
            </a:r>
            <a:r>
              <a:rPr lang="tr-TR" dirty="0" smtClean="0"/>
              <a:t>hızlı yükselirler</a:t>
            </a:r>
          </a:p>
          <a:p>
            <a:r>
              <a:rPr lang="tr-TR" dirty="0" err="1" smtClean="0"/>
              <a:t>Prealbümin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smtClean="0"/>
              <a:t>RBP </a:t>
            </a:r>
            <a:r>
              <a:rPr lang="tr-TR" dirty="0"/>
              <a:t>karaciğerde </a:t>
            </a:r>
            <a:r>
              <a:rPr lang="tr-TR" dirty="0" smtClean="0"/>
              <a:t>sentezlenir</a:t>
            </a:r>
          </a:p>
          <a:p>
            <a:r>
              <a:rPr lang="tr-TR" dirty="0" smtClean="0"/>
              <a:t>Kalori </a:t>
            </a:r>
            <a:r>
              <a:rPr lang="tr-TR" dirty="0"/>
              <a:t>kısıtlaması, </a:t>
            </a:r>
            <a:r>
              <a:rPr lang="tr-TR" dirty="0" err="1"/>
              <a:t>hipertiroidi</a:t>
            </a:r>
            <a:r>
              <a:rPr lang="tr-TR" dirty="0"/>
              <a:t>, demir eksikliği ve </a:t>
            </a:r>
            <a:r>
              <a:rPr lang="tr-TR" dirty="0" smtClean="0"/>
              <a:t>vitamin A </a:t>
            </a:r>
            <a:r>
              <a:rPr lang="tr-TR" dirty="0"/>
              <a:t>yetersizliği ile </a:t>
            </a:r>
            <a:r>
              <a:rPr lang="tr-TR" dirty="0" smtClean="0"/>
              <a:t>azalırlar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5001717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Laboratuar</a:t>
            </a:r>
            <a:r>
              <a:rPr lang="tr-TR" dirty="0" smtClean="0"/>
              <a:t> parametreleri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50070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b="1" dirty="0" smtClean="0"/>
              <a:t>	</a:t>
            </a:r>
            <a:r>
              <a:rPr lang="tr-TR" b="1" dirty="0" err="1" smtClean="0"/>
              <a:t>Kreatinin</a:t>
            </a:r>
            <a:r>
              <a:rPr lang="tr-TR" b="1" dirty="0" smtClean="0"/>
              <a:t>- Boy indeksi</a:t>
            </a:r>
            <a:endParaRPr lang="tr-TR" dirty="0" smtClean="0"/>
          </a:p>
          <a:p>
            <a:r>
              <a:rPr lang="tr-TR" dirty="0" err="1" smtClean="0"/>
              <a:t>Kreatinin</a:t>
            </a:r>
            <a:r>
              <a:rPr lang="tr-TR" dirty="0" smtClean="0"/>
              <a:t> yağsız vücut kitlesinin göstergesidir</a:t>
            </a:r>
          </a:p>
          <a:p>
            <a:r>
              <a:rPr lang="tr-TR" dirty="0" err="1" smtClean="0"/>
              <a:t>Kreatinin</a:t>
            </a:r>
            <a:r>
              <a:rPr lang="tr-TR" dirty="0" smtClean="0"/>
              <a:t>- boy indeksi 24 saatlik idrarda </a:t>
            </a:r>
            <a:r>
              <a:rPr lang="tr-TR" dirty="0" err="1" smtClean="0"/>
              <a:t>kreatinin</a:t>
            </a:r>
            <a:r>
              <a:rPr lang="tr-TR" dirty="0" smtClean="0"/>
              <a:t> atılımının ölçülmesi ile saptanır</a:t>
            </a:r>
          </a:p>
          <a:p>
            <a:r>
              <a:rPr lang="tr-TR" dirty="0" err="1" smtClean="0"/>
              <a:t>Kreatinin</a:t>
            </a:r>
            <a:r>
              <a:rPr lang="tr-TR" dirty="0" smtClean="0"/>
              <a:t> üretimi vücut kitlesi ve idrarla atılıma bağlı olarak değişebilir</a:t>
            </a:r>
          </a:p>
          <a:p>
            <a:r>
              <a:rPr lang="tr-TR" dirty="0" err="1" smtClean="0"/>
              <a:t>Kreatinin</a:t>
            </a:r>
            <a:r>
              <a:rPr lang="tr-TR" dirty="0" smtClean="0"/>
              <a:t>- Boy indeksi: (24 saatlik idrarda </a:t>
            </a:r>
            <a:r>
              <a:rPr lang="tr-TR" dirty="0" err="1" smtClean="0"/>
              <a:t>kreatinin</a:t>
            </a:r>
            <a:r>
              <a:rPr lang="tr-TR" dirty="0" smtClean="0"/>
              <a:t> / 24 saatte atılması gereken </a:t>
            </a:r>
            <a:r>
              <a:rPr lang="tr-TR" dirty="0" err="1" smtClean="0"/>
              <a:t>kreatinin</a:t>
            </a:r>
            <a:r>
              <a:rPr lang="tr-TR" dirty="0" smtClean="0"/>
              <a:t>) x100</a:t>
            </a:r>
          </a:p>
          <a:p>
            <a:r>
              <a:rPr lang="tr-TR" dirty="0" err="1" smtClean="0"/>
              <a:t>Kreatinin</a:t>
            </a:r>
            <a:r>
              <a:rPr lang="tr-TR" dirty="0" smtClean="0"/>
              <a:t>- boy indeksi % 60’ın altındaki değerler ciddi kas kaybını, 60-80 arasındaki değerler ise orta derecede kaybı gösterir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9490714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Laboratuar</a:t>
            </a:r>
            <a:r>
              <a:rPr lang="tr-TR" dirty="0" smtClean="0"/>
              <a:t> parametreleri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514116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b="1" dirty="0" smtClean="0"/>
              <a:t>	Eser </a:t>
            </a:r>
            <a:r>
              <a:rPr lang="tr-TR" b="1" dirty="0"/>
              <a:t>Elementler ve Vitamin </a:t>
            </a:r>
            <a:r>
              <a:rPr lang="tr-TR" b="1" dirty="0" smtClean="0"/>
              <a:t>Düzeyleri</a:t>
            </a:r>
          </a:p>
          <a:p>
            <a:pPr marL="514350" indent="-514350"/>
            <a:r>
              <a:rPr lang="tr-TR" dirty="0" smtClean="0"/>
              <a:t>Rutin olarak kullanılmamaktadırlar,  </a:t>
            </a:r>
            <a:r>
              <a:rPr lang="tr-TR" dirty="0"/>
              <a:t>ancak  özel  </a:t>
            </a:r>
            <a:r>
              <a:rPr lang="tr-TR" dirty="0" smtClean="0"/>
              <a:t>durumlarda değerlendirilirler</a:t>
            </a:r>
          </a:p>
          <a:p>
            <a:pPr marL="514350" indent="-514350"/>
            <a:r>
              <a:rPr lang="tr-TR" dirty="0" err="1" smtClean="0"/>
              <a:t>Malnütrisyonda</a:t>
            </a:r>
            <a:r>
              <a:rPr lang="tr-TR" dirty="0" smtClean="0"/>
              <a:t> </a:t>
            </a:r>
            <a:r>
              <a:rPr lang="tr-TR" dirty="0"/>
              <a:t>hepsinde bir </a:t>
            </a:r>
            <a:r>
              <a:rPr lang="tr-TR" dirty="0" smtClean="0"/>
              <a:t>miktar azalma olabilmektedir</a:t>
            </a:r>
          </a:p>
          <a:p>
            <a:pPr marL="514350" indent="-514350"/>
            <a:r>
              <a:rPr lang="tr-TR" dirty="0" smtClean="0"/>
              <a:t>Büyüme </a:t>
            </a:r>
            <a:r>
              <a:rPr lang="tr-TR" dirty="0"/>
              <a:t>ile </a:t>
            </a:r>
            <a:r>
              <a:rPr lang="tr-TR" dirty="0" smtClean="0"/>
              <a:t>ilişkisi </a:t>
            </a:r>
            <a:r>
              <a:rPr lang="tr-TR" dirty="0"/>
              <a:t>en </a:t>
            </a:r>
            <a:r>
              <a:rPr lang="tr-TR" dirty="0" smtClean="0"/>
              <a:t>iyi eser </a:t>
            </a:r>
            <a:r>
              <a:rPr lang="tr-TR" dirty="0"/>
              <a:t>element çinkodur (</a:t>
            </a:r>
            <a:r>
              <a:rPr lang="tr-TR" dirty="0" err="1" smtClean="0"/>
              <a:t>Zn</a:t>
            </a:r>
            <a:r>
              <a:rPr lang="tr-TR" dirty="0" smtClean="0"/>
              <a:t>)</a:t>
            </a:r>
          </a:p>
          <a:p>
            <a:pPr marL="514350" indent="-514350"/>
            <a:r>
              <a:rPr lang="tr-TR" dirty="0" smtClean="0"/>
              <a:t>Vücuttaki toplam miktarı 1,5-2 </a:t>
            </a:r>
            <a:r>
              <a:rPr lang="tr-TR" dirty="0"/>
              <a:t>gr </a:t>
            </a:r>
            <a:r>
              <a:rPr lang="tr-TR" dirty="0" smtClean="0"/>
              <a:t>arasındadır </a:t>
            </a:r>
            <a:r>
              <a:rPr lang="tr-TR" dirty="0"/>
              <a:t>ve büyük </a:t>
            </a:r>
            <a:r>
              <a:rPr lang="tr-TR" dirty="0" smtClean="0"/>
              <a:t>bölümü karaciğer,  </a:t>
            </a:r>
            <a:r>
              <a:rPr lang="tr-TR" dirty="0"/>
              <a:t>kas,  deri,  </a:t>
            </a:r>
            <a:r>
              <a:rPr lang="tr-TR" dirty="0" smtClean="0"/>
              <a:t>kıl  </a:t>
            </a:r>
            <a:r>
              <a:rPr lang="tr-TR" dirty="0"/>
              <a:t>gibi  vücut  </a:t>
            </a:r>
            <a:r>
              <a:rPr lang="tr-TR" dirty="0" smtClean="0"/>
              <a:t>dokularında depolanır</a:t>
            </a:r>
          </a:p>
        </p:txBody>
      </p:sp>
    </p:spTree>
    <p:extLst>
      <p:ext uri="{BB962C8B-B14F-4D97-AF65-F5344CB8AC3E}">
        <p14:creationId xmlns="" xmlns:p14="http://schemas.microsoft.com/office/powerpoint/2010/main" val="37277700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Laboratuar parametreleri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tr-TR" dirty="0" smtClean="0"/>
              <a:t>	</a:t>
            </a:r>
            <a:r>
              <a:rPr lang="tr-TR" b="1" dirty="0" smtClean="0"/>
              <a:t> Eser Elementler ve Vitamin Düzeyleri</a:t>
            </a:r>
            <a:endParaRPr lang="tr-TR" dirty="0" smtClean="0"/>
          </a:p>
          <a:p>
            <a:pPr marL="514350" indent="-514350"/>
            <a:r>
              <a:rPr lang="tr-TR" dirty="0" smtClean="0"/>
              <a:t>Serum </a:t>
            </a:r>
            <a:r>
              <a:rPr lang="tr-TR" dirty="0" err="1" smtClean="0"/>
              <a:t>Zn</a:t>
            </a:r>
            <a:r>
              <a:rPr lang="tr-TR" dirty="0" smtClean="0"/>
              <a:t> düzeyleri eksikliği tam yansıtmasa da değerli bir parametredir. </a:t>
            </a:r>
          </a:p>
          <a:p>
            <a:pPr marL="514350" indent="-514350"/>
            <a:r>
              <a:rPr lang="tr-TR" dirty="0" smtClean="0"/>
              <a:t>Son yıllarda yapılan çalışmalarda </a:t>
            </a:r>
            <a:r>
              <a:rPr lang="tr-TR" dirty="0" err="1" smtClean="0"/>
              <a:t>Zn</a:t>
            </a:r>
            <a:r>
              <a:rPr lang="tr-TR" dirty="0" smtClean="0"/>
              <a:t>.’</a:t>
            </a:r>
            <a:r>
              <a:rPr lang="tr-TR" dirty="0" err="1" smtClean="0"/>
              <a:t>nin</a:t>
            </a:r>
            <a:r>
              <a:rPr lang="tr-TR" dirty="0" smtClean="0"/>
              <a:t> protein sentezi ve kas gelişiminde önemli yeri olduğu  ve özellikle büyümede rol  oynayan  büyüme  faktörleriyle  yakın  ilişkide olduğu öne sürülmüştür. </a:t>
            </a:r>
          </a:p>
          <a:p>
            <a:pPr marL="514350" indent="-514350"/>
            <a:r>
              <a:rPr lang="tr-TR" dirty="0" err="1" smtClean="0"/>
              <a:t>Nutrisyonel</a:t>
            </a:r>
            <a:r>
              <a:rPr lang="tr-TR" dirty="0" smtClean="0"/>
              <a:t> yetersizlikte en sık eksikliği görülen eser elementlerden biri de demirdir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İmmünolojik fonksiyonlar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997152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 err="1" smtClean="0"/>
              <a:t>İmmün</a:t>
            </a:r>
            <a:r>
              <a:rPr lang="tr-TR" b="1" dirty="0" smtClean="0"/>
              <a:t> </a:t>
            </a:r>
            <a:r>
              <a:rPr lang="tr-TR" b="1" dirty="0"/>
              <a:t>fonksiyonları</a:t>
            </a:r>
            <a:r>
              <a:rPr lang="tr-TR" dirty="0"/>
              <a:t>, beslenme durumu </a:t>
            </a:r>
            <a:r>
              <a:rPr lang="tr-TR" dirty="0" smtClean="0"/>
              <a:t>ve </a:t>
            </a:r>
            <a:r>
              <a:rPr lang="tr-TR" dirty="0"/>
              <a:t>ç</a:t>
            </a:r>
            <a:r>
              <a:rPr lang="tr-TR" dirty="0" smtClean="0"/>
              <a:t>eşitli faktörler etkilemektedir</a:t>
            </a:r>
          </a:p>
          <a:p>
            <a:r>
              <a:rPr lang="tr-TR" dirty="0" smtClean="0"/>
              <a:t>Klinikte </a:t>
            </a:r>
            <a:r>
              <a:rPr lang="tr-TR" dirty="0" err="1" smtClean="0"/>
              <a:t>immün</a:t>
            </a:r>
            <a:r>
              <a:rPr lang="tr-TR" dirty="0" smtClean="0"/>
              <a:t> </a:t>
            </a:r>
            <a:r>
              <a:rPr lang="tr-TR" dirty="0"/>
              <a:t>yanıt; total lenfosit sayısı ve </a:t>
            </a:r>
            <a:r>
              <a:rPr lang="tr-TR" dirty="0" smtClean="0"/>
              <a:t>deri testleri </a:t>
            </a:r>
            <a:r>
              <a:rPr lang="tr-TR" dirty="0"/>
              <a:t>ile </a:t>
            </a:r>
            <a:r>
              <a:rPr lang="tr-TR" dirty="0" smtClean="0"/>
              <a:t>ölçülmektedir</a:t>
            </a:r>
          </a:p>
          <a:p>
            <a:r>
              <a:rPr lang="tr-TR" dirty="0" err="1"/>
              <a:t>İ</a:t>
            </a:r>
            <a:r>
              <a:rPr lang="tr-TR" dirty="0" err="1" smtClean="0"/>
              <a:t>mmün</a:t>
            </a:r>
            <a:r>
              <a:rPr lang="tr-TR" dirty="0" smtClean="0"/>
              <a:t> </a:t>
            </a:r>
            <a:r>
              <a:rPr lang="tr-TR" dirty="0"/>
              <a:t>sistem </a:t>
            </a:r>
            <a:r>
              <a:rPr lang="tr-TR" dirty="0" err="1" smtClean="0"/>
              <a:t>malnütrisyondan</a:t>
            </a:r>
            <a:r>
              <a:rPr lang="tr-TR" dirty="0" smtClean="0"/>
              <a:t> en çok etkilenen sistemler arasındadır</a:t>
            </a:r>
          </a:p>
          <a:p>
            <a:r>
              <a:rPr lang="tr-TR" dirty="0" smtClean="0"/>
              <a:t>Hücresel </a:t>
            </a:r>
            <a:r>
              <a:rPr lang="nl-NL" dirty="0" smtClean="0"/>
              <a:t>immunitedeki </a:t>
            </a:r>
            <a:r>
              <a:rPr lang="nl-NL" dirty="0"/>
              <a:t>bozulma humoral </a:t>
            </a:r>
            <a:r>
              <a:rPr lang="tr-TR" dirty="0"/>
              <a:t>i</a:t>
            </a:r>
            <a:r>
              <a:rPr lang="nl-NL" dirty="0" smtClean="0"/>
              <a:t>mmunitedeki </a:t>
            </a:r>
            <a:r>
              <a:rPr lang="nl-NL" dirty="0"/>
              <a:t>bozulmadan </a:t>
            </a:r>
            <a:r>
              <a:rPr lang="tr-TR" dirty="0" smtClean="0"/>
              <a:t>ç</a:t>
            </a:r>
            <a:r>
              <a:rPr lang="nl-NL" dirty="0" smtClean="0"/>
              <a:t>ok </a:t>
            </a:r>
            <a:r>
              <a:rPr lang="nl-NL" dirty="0"/>
              <a:t>daha erken </a:t>
            </a:r>
            <a:r>
              <a:rPr lang="nl-NL" dirty="0" smtClean="0"/>
              <a:t>ve</a:t>
            </a:r>
            <a:r>
              <a:rPr lang="tr-TR" dirty="0" smtClean="0"/>
              <a:t> belirgin </a:t>
            </a:r>
            <a:r>
              <a:rPr lang="tr-TR" dirty="0"/>
              <a:t>gelişir. </a:t>
            </a:r>
            <a:r>
              <a:rPr lang="tr-TR" dirty="0" err="1"/>
              <a:t>Timus</a:t>
            </a:r>
            <a:r>
              <a:rPr lang="tr-TR" dirty="0"/>
              <a:t> </a:t>
            </a:r>
            <a:r>
              <a:rPr lang="tr-TR" dirty="0" err="1"/>
              <a:t>atrofisi</a:t>
            </a:r>
            <a:r>
              <a:rPr lang="tr-TR" dirty="0"/>
              <a:t> </a:t>
            </a:r>
            <a:r>
              <a:rPr lang="tr-TR" dirty="0" smtClean="0"/>
              <a:t>görülebilir</a:t>
            </a:r>
            <a:r>
              <a:rPr lang="tr-TR" dirty="0"/>
              <a:t>, dalak </a:t>
            </a:r>
            <a:r>
              <a:rPr lang="tr-TR" dirty="0" smtClean="0"/>
              <a:t>küçülebilir </a:t>
            </a:r>
            <a:r>
              <a:rPr lang="tr-TR" dirty="0"/>
              <a:t>ve </a:t>
            </a:r>
            <a:r>
              <a:rPr lang="tr-TR" dirty="0" err="1"/>
              <a:t>lenfoid</a:t>
            </a:r>
            <a:r>
              <a:rPr lang="tr-TR" dirty="0"/>
              <a:t> </a:t>
            </a:r>
            <a:r>
              <a:rPr lang="tr-TR" dirty="0" smtClean="0"/>
              <a:t>doku gelişimi yavaşlar</a:t>
            </a:r>
          </a:p>
          <a:p>
            <a:r>
              <a:rPr lang="tr-TR" dirty="0" smtClean="0"/>
              <a:t>Lenfosit </a:t>
            </a:r>
            <a:r>
              <a:rPr lang="tr-TR" dirty="0"/>
              <a:t>sayımı ve T </a:t>
            </a:r>
            <a:r>
              <a:rPr lang="tr-TR" dirty="0" smtClean="0"/>
              <a:t>hücre </a:t>
            </a:r>
            <a:r>
              <a:rPr lang="tr-TR" dirty="0"/>
              <a:t>oranı normalden az </a:t>
            </a:r>
            <a:r>
              <a:rPr lang="tr-TR" dirty="0" smtClean="0"/>
              <a:t>sayıdadır</a:t>
            </a:r>
          </a:p>
          <a:p>
            <a:r>
              <a:rPr lang="tr-TR" dirty="0" err="1" smtClean="0"/>
              <a:t>Afonksiyonel</a:t>
            </a:r>
            <a:r>
              <a:rPr lang="tr-TR" dirty="0" smtClean="0"/>
              <a:t> hücrelerde </a:t>
            </a:r>
            <a:r>
              <a:rPr lang="tr-TR" dirty="0"/>
              <a:t>ise artış </a:t>
            </a:r>
            <a:r>
              <a:rPr lang="tr-TR" dirty="0" smtClean="0"/>
              <a:t>görülür</a:t>
            </a:r>
          </a:p>
          <a:p>
            <a:r>
              <a:rPr lang="tr-TR" dirty="0" err="1" smtClean="0"/>
              <a:t>Mitojenlere</a:t>
            </a:r>
            <a:r>
              <a:rPr lang="tr-TR" dirty="0" smtClean="0"/>
              <a:t> </a:t>
            </a:r>
            <a:r>
              <a:rPr lang="tr-TR" dirty="0"/>
              <a:t>karşı lenfosit cevabı </a:t>
            </a:r>
            <a:r>
              <a:rPr lang="tr-TR" dirty="0" smtClean="0"/>
              <a:t>azalır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7479373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İmmünolojik fonksiyonlar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10000"/>
          </a:bodyPr>
          <a:lstStyle/>
          <a:p>
            <a:r>
              <a:rPr lang="tr-TR" dirty="0" err="1"/>
              <a:t>İ</a:t>
            </a:r>
            <a:r>
              <a:rPr lang="tr-TR" dirty="0" err="1" smtClean="0"/>
              <a:t>mmünoglobulinler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Ig</a:t>
            </a:r>
            <a:r>
              <a:rPr lang="tr-TR" dirty="0"/>
              <a:t>) </a:t>
            </a:r>
            <a:r>
              <a:rPr lang="tr-TR" dirty="0" smtClean="0"/>
              <a:t>genellikle normal düzeydedir</a:t>
            </a:r>
          </a:p>
          <a:p>
            <a:r>
              <a:rPr lang="tr-TR" dirty="0" smtClean="0"/>
              <a:t>Spesifik </a:t>
            </a:r>
            <a:r>
              <a:rPr lang="tr-TR" dirty="0" err="1"/>
              <a:t>viral</a:t>
            </a:r>
            <a:r>
              <a:rPr lang="tr-TR" dirty="0"/>
              <a:t> ve bakteriyel ajanlara antikor </a:t>
            </a:r>
            <a:r>
              <a:rPr lang="tr-TR" dirty="0" smtClean="0"/>
              <a:t>cevabı bozuktur </a:t>
            </a:r>
          </a:p>
          <a:p>
            <a:r>
              <a:rPr lang="tr-TR" dirty="0" smtClean="0"/>
              <a:t>Total </a:t>
            </a:r>
            <a:r>
              <a:rPr lang="tr-TR" dirty="0"/>
              <a:t>lenfosit </a:t>
            </a:r>
            <a:r>
              <a:rPr lang="tr-TR" dirty="0" smtClean="0"/>
              <a:t>sayısının düşük </a:t>
            </a:r>
            <a:r>
              <a:rPr lang="tr-TR" dirty="0"/>
              <a:t>olması </a:t>
            </a:r>
            <a:r>
              <a:rPr lang="tr-TR" dirty="0" err="1" smtClean="0"/>
              <a:t>viseral</a:t>
            </a:r>
            <a:r>
              <a:rPr lang="tr-TR" dirty="0" smtClean="0"/>
              <a:t> </a:t>
            </a:r>
            <a:r>
              <a:rPr lang="tr-TR" dirty="0"/>
              <a:t>protein yetersizliğini </a:t>
            </a:r>
            <a:r>
              <a:rPr lang="tr-TR" dirty="0" smtClean="0"/>
              <a:t>gösterir</a:t>
            </a:r>
            <a:r>
              <a:rPr lang="tr-TR" dirty="0"/>
              <a:t>. </a:t>
            </a:r>
            <a:r>
              <a:rPr lang="tr-TR" dirty="0" smtClean="0"/>
              <a:t>Hücresel </a:t>
            </a:r>
            <a:r>
              <a:rPr lang="tr-TR" dirty="0" err="1" smtClean="0"/>
              <a:t>immünitedeki</a:t>
            </a:r>
            <a:r>
              <a:rPr lang="tr-TR" dirty="0" smtClean="0"/>
              <a:t> </a:t>
            </a:r>
            <a:r>
              <a:rPr lang="tr-TR" dirty="0"/>
              <a:t>bu azalma protein eksikliğine bağlı olabileceği gibi bu </a:t>
            </a:r>
            <a:r>
              <a:rPr lang="tr-TR" dirty="0" smtClean="0"/>
              <a:t>durumdan çinko</a:t>
            </a:r>
            <a:r>
              <a:rPr lang="tr-TR" dirty="0"/>
              <a:t>, </a:t>
            </a:r>
            <a:r>
              <a:rPr lang="tr-TR" dirty="0" err="1"/>
              <a:t>folat</a:t>
            </a:r>
            <a:r>
              <a:rPr lang="tr-TR" dirty="0"/>
              <a:t> ve diğer besin </a:t>
            </a:r>
            <a:r>
              <a:rPr lang="tr-TR" dirty="0" smtClean="0"/>
              <a:t>öğelerinin </a:t>
            </a:r>
            <a:r>
              <a:rPr lang="tr-TR" dirty="0"/>
              <a:t>eksikliği de sorumlu </a:t>
            </a:r>
            <a:r>
              <a:rPr lang="tr-TR" dirty="0" smtClean="0"/>
              <a:t>olabilir</a:t>
            </a:r>
          </a:p>
          <a:p>
            <a:r>
              <a:rPr lang="tr-TR" dirty="0" smtClean="0"/>
              <a:t>Beyaz hücre sayısı </a:t>
            </a:r>
            <a:r>
              <a:rPr lang="tr-TR" dirty="0"/>
              <a:t>normal olduğu halde </a:t>
            </a:r>
            <a:r>
              <a:rPr lang="tr-TR" dirty="0" err="1" smtClean="0"/>
              <a:t>nötrofil</a:t>
            </a:r>
            <a:r>
              <a:rPr lang="tr-TR" dirty="0" smtClean="0"/>
              <a:t> </a:t>
            </a:r>
            <a:r>
              <a:rPr lang="tr-TR" dirty="0"/>
              <a:t>fonksiyonlarında bozukluk bildirilmiştir. </a:t>
            </a:r>
            <a:r>
              <a:rPr lang="tr-TR" dirty="0" smtClean="0"/>
              <a:t>C4 hariç </a:t>
            </a:r>
            <a:r>
              <a:rPr lang="tr-TR" dirty="0"/>
              <a:t>diğer </a:t>
            </a:r>
            <a:r>
              <a:rPr lang="tr-TR" dirty="0" smtClean="0"/>
              <a:t>tüm </a:t>
            </a:r>
            <a:r>
              <a:rPr lang="tr-TR" dirty="0" err="1"/>
              <a:t>kompleman</a:t>
            </a:r>
            <a:r>
              <a:rPr lang="tr-TR" dirty="0"/>
              <a:t> </a:t>
            </a:r>
            <a:r>
              <a:rPr lang="tr-TR" dirty="0" smtClean="0"/>
              <a:t>düzeylerinde düşüklük vardır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19210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	</a:t>
            </a:r>
          </a:p>
          <a:p>
            <a:pPr marL="0" indent="0">
              <a:buNone/>
            </a:pPr>
            <a:endParaRPr lang="tr-TR" sz="4400" dirty="0"/>
          </a:p>
          <a:p>
            <a:pPr marL="0" indent="0">
              <a:buNone/>
            </a:pPr>
            <a:r>
              <a:rPr lang="tr-TR" sz="4400" dirty="0" smtClean="0"/>
              <a:t>	</a:t>
            </a:r>
            <a:r>
              <a:rPr lang="tr-TR" sz="4800" dirty="0" smtClean="0"/>
              <a:t>Dikkatiniz için teşekkürler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99879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Enerji metabolizması ve gereksinimi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17681"/>
            <a:ext cx="8229600" cy="4525963"/>
          </a:xfrm>
        </p:spPr>
        <p:txBody>
          <a:bodyPr>
            <a:normAutofit/>
          </a:bodyPr>
          <a:lstStyle/>
          <a:p>
            <a:r>
              <a:rPr lang="tr-TR" dirty="0"/>
              <a:t>Bazal enerji </a:t>
            </a:r>
            <a:r>
              <a:rPr lang="tr-TR" dirty="0" smtClean="0"/>
              <a:t>tüketimi (</a:t>
            </a:r>
            <a:r>
              <a:rPr lang="tr-TR" dirty="0"/>
              <a:t>BEE), yaklaşık 12 saat gıda almayan, optimal koşullarda</a:t>
            </a:r>
            <a:r>
              <a:rPr lang="tr-TR" dirty="0" smtClean="0"/>
              <a:t>, fiziksel </a:t>
            </a:r>
            <a:r>
              <a:rPr lang="tr-TR" dirty="0"/>
              <a:t>ve psişik aktivitede bulunmayan </a:t>
            </a:r>
            <a:r>
              <a:rPr lang="tr-TR" dirty="0" smtClean="0"/>
              <a:t>bireyin harcadığı </a:t>
            </a:r>
            <a:r>
              <a:rPr lang="tr-TR" dirty="0"/>
              <a:t>enerji olarak tanımlanır</a:t>
            </a:r>
            <a:r>
              <a:rPr lang="tr-TR" dirty="0" smtClean="0"/>
              <a:t>.</a:t>
            </a:r>
          </a:p>
          <a:p>
            <a:r>
              <a:rPr lang="tr-TR" dirty="0"/>
              <a:t>Yatak </a:t>
            </a:r>
            <a:r>
              <a:rPr lang="tr-TR" dirty="0" smtClean="0"/>
              <a:t>istirahatindeki bir </a:t>
            </a:r>
            <a:r>
              <a:rPr lang="tr-TR" dirty="0"/>
              <a:t>kişinin harcadığı enerji miktarı ise istirahat enerji </a:t>
            </a:r>
            <a:r>
              <a:rPr lang="tr-TR" dirty="0" smtClean="0"/>
              <a:t>tüketimidir (</a:t>
            </a:r>
            <a:r>
              <a:rPr lang="tr-TR" dirty="0"/>
              <a:t>REE) ve bazal enerji tüketiminin yaklaşık %</a:t>
            </a:r>
            <a:r>
              <a:rPr lang="tr-TR" dirty="0" smtClean="0"/>
              <a:t>10 fazlası </a:t>
            </a:r>
            <a:r>
              <a:rPr lang="tr-TR" dirty="0"/>
              <a:t>olarak kabul edilir.</a:t>
            </a:r>
          </a:p>
        </p:txBody>
      </p:sp>
    </p:spTree>
    <p:extLst>
      <p:ext uri="{BB962C8B-B14F-4D97-AF65-F5344CB8AC3E}">
        <p14:creationId xmlns="" xmlns:p14="http://schemas.microsoft.com/office/powerpoint/2010/main" val="474403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Enerji metabolizması ve gereksinimi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Sağlıklı bireylerde TEE </a:t>
            </a:r>
            <a:r>
              <a:rPr lang="tr-TR" dirty="0" smtClean="0"/>
              <a:t>esas olarak </a:t>
            </a:r>
            <a:r>
              <a:rPr lang="tr-TR" dirty="0"/>
              <a:t>REE (REE: </a:t>
            </a:r>
            <a:r>
              <a:rPr lang="tr-TR" dirty="0" err="1"/>
              <a:t>TEE’nin</a:t>
            </a:r>
            <a:r>
              <a:rPr lang="tr-TR" dirty="0"/>
              <a:t> yaklaşık %60’ı) ve </a:t>
            </a:r>
            <a:r>
              <a:rPr lang="tr-TR" dirty="0" smtClean="0"/>
              <a:t>aktiviteye bağlı </a:t>
            </a:r>
            <a:r>
              <a:rPr lang="tr-TR" dirty="0"/>
              <a:t>enerji tüketiminden (AEE: </a:t>
            </a:r>
            <a:r>
              <a:rPr lang="tr-TR" dirty="0" err="1"/>
              <a:t>TEE’nin</a:t>
            </a:r>
            <a:r>
              <a:rPr lang="tr-TR" dirty="0"/>
              <a:t> yaklaşık %30’u</a:t>
            </a:r>
            <a:r>
              <a:rPr lang="tr-TR" dirty="0" smtClean="0"/>
              <a:t>) oluşur.</a:t>
            </a:r>
          </a:p>
          <a:p>
            <a:r>
              <a:rPr lang="tr-TR" dirty="0"/>
              <a:t>Ek olarak, diyete bağlı enerji tüketimi (DEE</a:t>
            </a:r>
            <a:r>
              <a:rPr lang="tr-TR" dirty="0" smtClean="0"/>
              <a:t>), </a:t>
            </a:r>
            <a:r>
              <a:rPr lang="tr-TR" dirty="0" err="1" smtClean="0"/>
              <a:t>TEE’nin</a:t>
            </a:r>
            <a:r>
              <a:rPr lang="tr-TR" dirty="0" smtClean="0"/>
              <a:t> </a:t>
            </a:r>
            <a:r>
              <a:rPr lang="tr-TR" dirty="0"/>
              <a:t>%</a:t>
            </a:r>
            <a:r>
              <a:rPr lang="tr-TR" dirty="0" smtClean="0"/>
              <a:t>10’udur</a:t>
            </a:r>
          </a:p>
          <a:p>
            <a:r>
              <a:rPr lang="tr-TR" dirty="0"/>
              <a:t>REE asıl olarak yağsız vücut </a:t>
            </a:r>
            <a:r>
              <a:rPr lang="tr-TR" dirty="0" smtClean="0"/>
              <a:t>kitlesinin metabolizmasının </a:t>
            </a:r>
            <a:r>
              <a:rPr lang="tr-TR" dirty="0"/>
              <a:t>bir ürünüdür ve bu nedenle </a:t>
            </a:r>
            <a:r>
              <a:rPr lang="tr-TR" dirty="0" smtClean="0"/>
              <a:t>vücut ağırlığı</a:t>
            </a:r>
            <a:r>
              <a:rPr lang="tr-TR" dirty="0"/>
              <a:t>, boy, cinsiyet, yaş gibi yağsız vücut kitlesi </a:t>
            </a:r>
            <a:r>
              <a:rPr lang="tr-TR" dirty="0" smtClean="0"/>
              <a:t>ile ilişkili </a:t>
            </a:r>
            <a:r>
              <a:rPr lang="tr-TR" dirty="0"/>
              <a:t>değişkenlere bağımlıdır</a:t>
            </a:r>
          </a:p>
        </p:txBody>
      </p:sp>
    </p:spTree>
    <p:extLst>
      <p:ext uri="{BB962C8B-B14F-4D97-AF65-F5344CB8AC3E}">
        <p14:creationId xmlns="" xmlns:p14="http://schemas.microsoft.com/office/powerpoint/2010/main" val="3523840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Enerji tüketimi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85000" lnSpcReduction="10000"/>
          </a:bodyPr>
          <a:lstStyle/>
          <a:p>
            <a:r>
              <a:rPr lang="tr-TR" dirty="0" smtClean="0"/>
              <a:t>Kronik </a:t>
            </a:r>
            <a:r>
              <a:rPr lang="tr-TR" dirty="0"/>
              <a:t>hastada enerji tüketimi temel olarak </a:t>
            </a:r>
            <a:r>
              <a:rPr lang="tr-TR" dirty="0" smtClean="0"/>
              <a:t>aşağıda verilen </a:t>
            </a:r>
            <a:r>
              <a:rPr lang="tr-TR" dirty="0"/>
              <a:t>mekanizmalarla </a:t>
            </a:r>
            <a:r>
              <a:rPr lang="tr-TR" dirty="0" smtClean="0"/>
              <a:t>gerçekleşir: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1</a:t>
            </a:r>
            <a:r>
              <a:rPr lang="tr-TR" dirty="0"/>
              <a:t>. İstirahat enerji tüketimi</a:t>
            </a:r>
          </a:p>
          <a:p>
            <a:pPr marL="0" indent="0">
              <a:buNone/>
            </a:pPr>
            <a:r>
              <a:rPr lang="tr-TR" dirty="0" smtClean="0"/>
              <a:t>2</a:t>
            </a:r>
            <a:r>
              <a:rPr lang="tr-TR" dirty="0"/>
              <a:t>. Fiziksel aktiviteye bağlı enerji tüketimi</a:t>
            </a:r>
          </a:p>
          <a:p>
            <a:pPr marL="0" indent="0">
              <a:buNone/>
            </a:pPr>
            <a:r>
              <a:rPr lang="tr-TR" dirty="0" smtClean="0"/>
              <a:t>3</a:t>
            </a:r>
            <a:r>
              <a:rPr lang="tr-TR" dirty="0"/>
              <a:t>. </a:t>
            </a:r>
            <a:r>
              <a:rPr lang="tr-TR" dirty="0" err="1"/>
              <a:t>Nutriyentlerin</a:t>
            </a:r>
            <a:r>
              <a:rPr lang="tr-TR" dirty="0"/>
              <a:t> oluşturduğu </a:t>
            </a:r>
            <a:r>
              <a:rPr lang="tr-TR" dirty="0" err="1"/>
              <a:t>termogenezis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4. Stres faktörlerine bağlı enerji </a:t>
            </a:r>
            <a:r>
              <a:rPr lang="tr-TR" dirty="0" smtClean="0"/>
              <a:t>tüketimi</a:t>
            </a:r>
          </a:p>
          <a:p>
            <a:r>
              <a:rPr lang="tr-TR" dirty="0"/>
              <a:t>Enerji tüketimi, direkt olarak </a:t>
            </a:r>
            <a:r>
              <a:rPr lang="tr-TR" dirty="0" err="1"/>
              <a:t>metabolik</a:t>
            </a:r>
            <a:r>
              <a:rPr lang="tr-TR" dirty="0"/>
              <a:t> aktivite ile </a:t>
            </a:r>
            <a:r>
              <a:rPr lang="tr-TR" dirty="0" smtClean="0"/>
              <a:t>paralellik gösterir</a:t>
            </a:r>
            <a:r>
              <a:rPr lang="tr-TR" dirty="0"/>
              <a:t>. </a:t>
            </a:r>
            <a:r>
              <a:rPr lang="tr-TR" dirty="0" err="1"/>
              <a:t>Metabolik</a:t>
            </a:r>
            <a:r>
              <a:rPr lang="tr-TR" dirty="0"/>
              <a:t> aktivite; yaş, cinsiyet, </a:t>
            </a:r>
            <a:r>
              <a:rPr lang="tr-TR" dirty="0" smtClean="0"/>
              <a:t>vücut yüzeyi</a:t>
            </a:r>
            <a:r>
              <a:rPr lang="tr-TR" dirty="0"/>
              <a:t>, vücut ağırlığı, boy, ırk, çevresel faktörler, </a:t>
            </a:r>
            <a:r>
              <a:rPr lang="tr-TR" dirty="0" smtClean="0"/>
              <a:t>uyku ve </a:t>
            </a:r>
            <a:r>
              <a:rPr lang="tr-TR" dirty="0"/>
              <a:t>uyanıklık, fiziksel aktivite, besinler, </a:t>
            </a:r>
            <a:r>
              <a:rPr lang="tr-TR" dirty="0" err="1"/>
              <a:t>hormonal</a:t>
            </a:r>
            <a:r>
              <a:rPr lang="tr-TR" dirty="0"/>
              <a:t> </a:t>
            </a:r>
            <a:r>
              <a:rPr lang="tr-TR" dirty="0" smtClean="0"/>
              <a:t>ve psişik </a:t>
            </a:r>
            <a:r>
              <a:rPr lang="tr-TR" dirty="0"/>
              <a:t>faktörlerin etkisi ile değişir</a:t>
            </a:r>
          </a:p>
        </p:txBody>
      </p:sp>
    </p:spTree>
    <p:extLst>
      <p:ext uri="{BB962C8B-B14F-4D97-AF65-F5344CB8AC3E}">
        <p14:creationId xmlns="" xmlns:p14="http://schemas.microsoft.com/office/powerpoint/2010/main" val="1566891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tr-TR" dirty="0" smtClean="0"/>
              <a:t>Enerji tüketimi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5472608"/>
          </a:xfrm>
        </p:spPr>
        <p:txBody>
          <a:bodyPr>
            <a:noAutofit/>
          </a:bodyPr>
          <a:lstStyle/>
          <a:p>
            <a:r>
              <a:rPr lang="tr-TR" dirty="0"/>
              <a:t>Normal bir </a:t>
            </a:r>
            <a:r>
              <a:rPr lang="tr-TR" dirty="0" smtClean="0"/>
              <a:t>şahsın günlük </a:t>
            </a:r>
            <a:r>
              <a:rPr lang="tr-TR" dirty="0"/>
              <a:t>enerji tüketimi 25-30 </a:t>
            </a:r>
            <a:r>
              <a:rPr lang="tr-TR" dirty="0" err="1"/>
              <a:t>kcal</a:t>
            </a:r>
            <a:r>
              <a:rPr lang="tr-TR" dirty="0"/>
              <a:t>/kg’dır. Ancak </a:t>
            </a:r>
            <a:r>
              <a:rPr lang="tr-TR" dirty="0" smtClean="0"/>
              <a:t>hastalık durumlarında </a:t>
            </a:r>
            <a:r>
              <a:rPr lang="tr-TR" dirty="0"/>
              <a:t>bu değerden büyük sapmalar ortaya </a:t>
            </a:r>
            <a:r>
              <a:rPr lang="tr-TR" dirty="0" smtClean="0"/>
              <a:t>çıkar</a:t>
            </a:r>
          </a:p>
          <a:p>
            <a:r>
              <a:rPr lang="tr-TR" dirty="0" smtClean="0"/>
              <a:t>Vücudun </a:t>
            </a:r>
            <a:r>
              <a:rPr lang="tr-TR" dirty="0"/>
              <a:t>ihtiyacı olan enerji, </a:t>
            </a:r>
            <a:r>
              <a:rPr lang="tr-TR" dirty="0" err="1"/>
              <a:t>makronütriyentlerin</a:t>
            </a:r>
            <a:r>
              <a:rPr lang="tr-TR" dirty="0"/>
              <a:t> </a:t>
            </a:r>
            <a:r>
              <a:rPr lang="tr-TR" dirty="0" smtClean="0"/>
              <a:t>okside olması </a:t>
            </a:r>
            <a:r>
              <a:rPr lang="tr-TR" dirty="0"/>
              <a:t>ile açığa çıkan enerjiden sağlanır. </a:t>
            </a:r>
            <a:r>
              <a:rPr lang="tr-TR" dirty="0" err="1"/>
              <a:t>Eksojen</a:t>
            </a:r>
            <a:r>
              <a:rPr lang="tr-TR" dirty="0"/>
              <a:t> </a:t>
            </a:r>
            <a:r>
              <a:rPr lang="tr-TR" dirty="0" err="1" smtClean="0"/>
              <a:t>nütriyentlerden</a:t>
            </a:r>
            <a:r>
              <a:rPr lang="tr-TR" dirty="0" smtClean="0"/>
              <a:t> açığa </a:t>
            </a:r>
            <a:r>
              <a:rPr lang="tr-TR" dirty="0"/>
              <a:t>çıkan </a:t>
            </a:r>
            <a:r>
              <a:rPr lang="tr-TR" dirty="0" smtClean="0"/>
              <a:t>enerji</a:t>
            </a:r>
            <a:r>
              <a:rPr lang="tr-TR" dirty="0"/>
              <a:t> </a:t>
            </a:r>
            <a:r>
              <a:rPr lang="tr-TR" dirty="0" smtClean="0"/>
              <a:t>ATP yapımına </a:t>
            </a:r>
            <a:r>
              <a:rPr lang="tr-TR" dirty="0"/>
              <a:t>harcanır</a:t>
            </a:r>
            <a:r>
              <a:rPr lang="tr-TR" dirty="0" smtClean="0"/>
              <a:t>.  </a:t>
            </a:r>
            <a:r>
              <a:rPr lang="tr-TR" dirty="0"/>
              <a:t>ATP </a:t>
            </a:r>
            <a:r>
              <a:rPr lang="tr-TR" dirty="0" smtClean="0"/>
              <a:t>şeklinde depolanan </a:t>
            </a:r>
            <a:r>
              <a:rPr lang="tr-TR" dirty="0"/>
              <a:t>enerji daha sonra </a:t>
            </a:r>
            <a:r>
              <a:rPr lang="tr-TR" dirty="0" err="1"/>
              <a:t>internal</a:t>
            </a:r>
            <a:r>
              <a:rPr lang="tr-TR" dirty="0"/>
              <a:t> iş için </a:t>
            </a:r>
            <a:r>
              <a:rPr lang="tr-TR" dirty="0" smtClean="0"/>
              <a:t>kullanılır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437029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Enerji tüketimi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/>
              <a:t>Nütriyentlerin</a:t>
            </a:r>
            <a:r>
              <a:rPr lang="tr-TR" dirty="0"/>
              <a:t> sunumu ile birlikte </a:t>
            </a:r>
            <a:r>
              <a:rPr lang="tr-TR" dirty="0" err="1"/>
              <a:t>metabolize</a:t>
            </a:r>
            <a:r>
              <a:rPr lang="tr-TR" dirty="0"/>
              <a:t> olmaları ve ATP sentezine katılmaları da enerji harcamasını gerektirir. Bu harcama, </a:t>
            </a:r>
            <a:r>
              <a:rPr lang="tr-TR" dirty="0" err="1"/>
              <a:t>nütriyentlere</a:t>
            </a:r>
            <a:r>
              <a:rPr lang="tr-TR" dirty="0"/>
              <a:t> bağlı </a:t>
            </a:r>
            <a:r>
              <a:rPr lang="tr-TR" dirty="0" err="1"/>
              <a:t>termogenezis</a:t>
            </a:r>
            <a:r>
              <a:rPr lang="tr-TR" dirty="0"/>
              <a:t> kavramı ile ifade edilir ve total enerji gereksiniminin saptanmasında göz önüne alınmalıdır</a:t>
            </a:r>
          </a:p>
          <a:p>
            <a:r>
              <a:rPr lang="tr-TR" dirty="0" err="1"/>
              <a:t>Bolus</a:t>
            </a:r>
            <a:r>
              <a:rPr lang="tr-TR" dirty="0"/>
              <a:t> </a:t>
            </a:r>
            <a:r>
              <a:rPr lang="tr-TR" dirty="0" err="1"/>
              <a:t>enteral</a:t>
            </a:r>
            <a:r>
              <a:rPr lang="tr-TR" dirty="0"/>
              <a:t> </a:t>
            </a:r>
            <a:r>
              <a:rPr lang="tr-TR" dirty="0" err="1"/>
              <a:t>nütrisyon</a:t>
            </a:r>
            <a:r>
              <a:rPr lang="tr-TR" dirty="0"/>
              <a:t> uygulamalarında diyete bağlı </a:t>
            </a:r>
            <a:r>
              <a:rPr lang="tr-TR" dirty="0" err="1"/>
              <a:t>termogenezis</a:t>
            </a:r>
            <a:r>
              <a:rPr lang="tr-TR" dirty="0"/>
              <a:t> sonucu </a:t>
            </a:r>
            <a:r>
              <a:rPr lang="nn-NO" dirty="0"/>
              <a:t>TEE %8-10 oranında artmakta ve 3-6 saat devam</a:t>
            </a:r>
            <a:r>
              <a:rPr lang="tr-TR" dirty="0"/>
              <a:t> etmektedir.  </a:t>
            </a:r>
            <a:r>
              <a:rPr lang="tr-TR" dirty="0" err="1"/>
              <a:t>Kontinü</a:t>
            </a:r>
            <a:r>
              <a:rPr lang="tr-TR" dirty="0"/>
              <a:t> uygulamalarda ise artış oranı %4-8 ile sınırlı kalmaktadır</a:t>
            </a:r>
          </a:p>
        </p:txBody>
      </p:sp>
    </p:spTree>
    <p:extLst>
      <p:ext uri="{BB962C8B-B14F-4D97-AF65-F5344CB8AC3E}">
        <p14:creationId xmlns="" xmlns:p14="http://schemas.microsoft.com/office/powerpoint/2010/main" val="1389471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malnütrisyon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853136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Besin </a:t>
            </a:r>
            <a:r>
              <a:rPr lang="tr-TR" dirty="0" smtClean="0"/>
              <a:t>öğeleri </a:t>
            </a:r>
            <a:r>
              <a:rPr lang="tr-TR" dirty="0"/>
              <a:t>proteinler, aminoasitler, </a:t>
            </a:r>
            <a:r>
              <a:rPr lang="tr-TR" dirty="0" smtClean="0"/>
              <a:t>yağ </a:t>
            </a:r>
            <a:r>
              <a:rPr lang="tr-TR" dirty="0"/>
              <a:t>asitleri </a:t>
            </a:r>
            <a:r>
              <a:rPr lang="tr-TR" dirty="0" smtClean="0"/>
              <a:t>ve yağlar</a:t>
            </a:r>
            <a:r>
              <a:rPr lang="tr-TR" dirty="0"/>
              <a:t>, karbonhidratlar, mineraller, vitaminler ve </a:t>
            </a:r>
            <a:r>
              <a:rPr lang="tr-TR" dirty="0" smtClean="0"/>
              <a:t>su olmak  </a:t>
            </a:r>
            <a:r>
              <a:rPr lang="tr-TR" dirty="0"/>
              <a:t>üzere  </a:t>
            </a:r>
            <a:r>
              <a:rPr lang="tr-TR" dirty="0" smtClean="0"/>
              <a:t>altı  </a:t>
            </a:r>
            <a:r>
              <a:rPr lang="tr-TR" dirty="0"/>
              <a:t>önemli  </a:t>
            </a:r>
            <a:r>
              <a:rPr lang="tr-TR" dirty="0" smtClean="0"/>
              <a:t>öğeden  oluşur </a:t>
            </a:r>
          </a:p>
          <a:p>
            <a:r>
              <a:rPr lang="tr-TR" dirty="0" err="1"/>
              <a:t>Malnütrisyon</a:t>
            </a:r>
            <a:r>
              <a:rPr lang="tr-TR" dirty="0"/>
              <a:t>;  </a:t>
            </a:r>
            <a:r>
              <a:rPr lang="tr-TR" dirty="0" err="1"/>
              <a:t>nütrisyonel</a:t>
            </a:r>
            <a:r>
              <a:rPr lang="tr-TR" dirty="0"/>
              <a:t>  </a:t>
            </a:r>
            <a:r>
              <a:rPr lang="tr-TR" dirty="0" smtClean="0"/>
              <a:t>yetersizliğe  bağlı  ve </a:t>
            </a:r>
            <a:r>
              <a:rPr lang="tr-TR" dirty="0" err="1" smtClean="0"/>
              <a:t>nütrisyonel</a:t>
            </a:r>
            <a:r>
              <a:rPr lang="tr-TR" dirty="0" smtClean="0"/>
              <a:t>  </a:t>
            </a:r>
            <a:r>
              <a:rPr lang="tr-TR" dirty="0" err="1"/>
              <a:t>replasmanla</a:t>
            </a:r>
            <a:r>
              <a:rPr lang="tr-TR" dirty="0"/>
              <a:t>  önlenebilen  veya  </a:t>
            </a:r>
            <a:r>
              <a:rPr lang="tr-TR" dirty="0" smtClean="0"/>
              <a:t>tedavi edilebilen</a:t>
            </a:r>
            <a:r>
              <a:rPr lang="tr-TR" dirty="0"/>
              <a:t>,  normal  vücut  </a:t>
            </a:r>
            <a:r>
              <a:rPr lang="tr-TR" dirty="0" smtClean="0"/>
              <a:t>kompozisyonundaki değişiklik  </a:t>
            </a:r>
            <a:r>
              <a:rPr lang="tr-TR" dirty="0"/>
              <a:t>olarak </a:t>
            </a:r>
            <a:r>
              <a:rPr lang="tr-TR" dirty="0" smtClean="0"/>
              <a:t>tanımlanmıştır   </a:t>
            </a:r>
          </a:p>
          <a:p>
            <a:r>
              <a:rPr lang="tr-TR" dirty="0" smtClean="0"/>
              <a:t>Vücut kompozisyonu  </a:t>
            </a:r>
            <a:r>
              <a:rPr lang="tr-TR" dirty="0" err="1"/>
              <a:t>nütrisyonel</a:t>
            </a:r>
            <a:r>
              <a:rPr lang="tr-TR" dirty="0"/>
              <a:t>  </a:t>
            </a:r>
            <a:r>
              <a:rPr lang="tr-TR" dirty="0" smtClean="0"/>
              <a:t>açıdan  başlıca  üç </a:t>
            </a:r>
            <a:r>
              <a:rPr lang="tr-TR" dirty="0" err="1" smtClean="0"/>
              <a:t>kompartmandan</a:t>
            </a:r>
            <a:r>
              <a:rPr lang="tr-TR" dirty="0" smtClean="0"/>
              <a:t> oluşur</a:t>
            </a:r>
            <a:r>
              <a:rPr lang="tr-TR" dirty="0"/>
              <a:t>. Bunlar </a:t>
            </a:r>
            <a:r>
              <a:rPr lang="tr-TR" dirty="0" smtClean="0"/>
              <a:t>yağ </a:t>
            </a:r>
            <a:r>
              <a:rPr lang="tr-TR" dirty="0"/>
              <a:t>dokusu, </a:t>
            </a:r>
            <a:r>
              <a:rPr lang="tr-TR" dirty="0" smtClean="0"/>
              <a:t>adale dokusu </a:t>
            </a:r>
            <a:r>
              <a:rPr lang="tr-TR" dirty="0"/>
              <a:t>ve </a:t>
            </a:r>
            <a:r>
              <a:rPr lang="tr-TR" dirty="0" err="1" smtClean="0"/>
              <a:t>viseral</a:t>
            </a:r>
            <a:r>
              <a:rPr lang="tr-TR" dirty="0" smtClean="0"/>
              <a:t> </a:t>
            </a:r>
            <a:r>
              <a:rPr lang="tr-TR" dirty="0"/>
              <a:t>protein </a:t>
            </a:r>
            <a:r>
              <a:rPr lang="tr-TR" dirty="0" err="1" smtClean="0"/>
              <a:t>kompartmanıdır</a:t>
            </a:r>
            <a:r>
              <a:rPr lang="tr-TR" dirty="0" smtClean="0"/>
              <a:t> . </a:t>
            </a:r>
          </a:p>
          <a:p>
            <a:r>
              <a:rPr lang="tr-TR" dirty="0" smtClean="0"/>
              <a:t>Yağ dokusu</a:t>
            </a:r>
            <a:r>
              <a:rPr lang="tr-TR" dirty="0"/>
              <a:t>,  </a:t>
            </a:r>
            <a:r>
              <a:rPr lang="tr-TR" dirty="0" smtClean="0"/>
              <a:t>organizmanın  </a:t>
            </a:r>
            <a:r>
              <a:rPr lang="tr-TR" dirty="0"/>
              <a:t>enerji  deposu  iken,  </a:t>
            </a:r>
            <a:r>
              <a:rPr lang="tr-TR" dirty="0" smtClean="0"/>
              <a:t>adale dokusu </a:t>
            </a:r>
            <a:r>
              <a:rPr lang="tr-TR" dirty="0"/>
              <a:t>protein </a:t>
            </a:r>
            <a:r>
              <a:rPr lang="tr-TR" dirty="0" smtClean="0"/>
              <a:t>deposudur.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146604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Yetersiz Beslenmenin Sonuçları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525963"/>
          </a:xfrm>
        </p:spPr>
        <p:txBody>
          <a:bodyPr>
            <a:normAutofit fontScale="85000" lnSpcReduction="10000"/>
          </a:bodyPr>
          <a:lstStyle/>
          <a:p>
            <a:r>
              <a:rPr lang="tr-TR" dirty="0" err="1" smtClean="0"/>
              <a:t>Nütrisyon</a:t>
            </a:r>
            <a:r>
              <a:rPr lang="tr-TR" dirty="0" smtClean="0"/>
              <a:t> </a:t>
            </a:r>
            <a:r>
              <a:rPr lang="tr-TR" dirty="0"/>
              <a:t>desteğinin yeterince sağlanamadığı </a:t>
            </a:r>
            <a:r>
              <a:rPr lang="tr-TR" dirty="0" smtClean="0"/>
              <a:t>durumlarda ortaya </a:t>
            </a:r>
            <a:r>
              <a:rPr lang="tr-TR" dirty="0"/>
              <a:t>çıkan sonuçlar, hastanın </a:t>
            </a:r>
            <a:r>
              <a:rPr lang="tr-TR" dirty="0" err="1"/>
              <a:t>prognozunda</a:t>
            </a:r>
            <a:r>
              <a:rPr lang="tr-TR" dirty="0"/>
              <a:t> </a:t>
            </a:r>
            <a:r>
              <a:rPr lang="tr-TR" dirty="0" smtClean="0"/>
              <a:t>da önemli </a:t>
            </a:r>
            <a:r>
              <a:rPr lang="tr-TR" dirty="0"/>
              <a:t>rol oynarlar. Bunlar:</a:t>
            </a:r>
          </a:p>
          <a:p>
            <a:pPr marL="0" indent="0">
              <a:buNone/>
            </a:pPr>
            <a:r>
              <a:rPr lang="tr-TR" dirty="0" smtClean="0"/>
              <a:t>1-Komplikasyon </a:t>
            </a:r>
            <a:r>
              <a:rPr lang="tr-TR" dirty="0"/>
              <a:t>sıklığında artış</a:t>
            </a:r>
          </a:p>
          <a:p>
            <a:pPr marL="0" indent="0">
              <a:buNone/>
            </a:pPr>
            <a:r>
              <a:rPr lang="tr-TR" dirty="0" smtClean="0"/>
              <a:t>2-Yağ </a:t>
            </a:r>
            <a:r>
              <a:rPr lang="tr-TR" dirty="0"/>
              <a:t>ve kas dokusu kitlesinin azalması ile ağırlık kaybı</a:t>
            </a:r>
          </a:p>
          <a:p>
            <a:pPr marL="0" indent="0">
              <a:buNone/>
            </a:pPr>
            <a:r>
              <a:rPr lang="tr-TR" dirty="0" smtClean="0"/>
              <a:t>3-İmmün </a:t>
            </a:r>
            <a:r>
              <a:rPr lang="tr-TR" dirty="0"/>
              <a:t>cevapta bozulma, </a:t>
            </a:r>
            <a:r>
              <a:rPr lang="tr-TR" dirty="0" err="1"/>
              <a:t>i</a:t>
            </a:r>
            <a:r>
              <a:rPr lang="tr-TR" dirty="0" err="1" smtClean="0"/>
              <a:t>nfeksiyon</a:t>
            </a:r>
            <a:r>
              <a:rPr lang="tr-TR" dirty="0" smtClean="0"/>
              <a:t> </a:t>
            </a:r>
            <a:r>
              <a:rPr lang="tr-TR" dirty="0"/>
              <a:t>riskinin artması</a:t>
            </a:r>
          </a:p>
          <a:p>
            <a:pPr marL="0" indent="0">
              <a:buNone/>
            </a:pPr>
            <a:r>
              <a:rPr lang="tr-TR" dirty="0" smtClean="0"/>
              <a:t>4-Hipoalbuminemi</a:t>
            </a:r>
            <a:r>
              <a:rPr lang="tr-TR" dirty="0"/>
              <a:t>, kan </a:t>
            </a:r>
            <a:r>
              <a:rPr lang="tr-TR" dirty="0" err="1"/>
              <a:t>onkotik</a:t>
            </a:r>
            <a:r>
              <a:rPr lang="tr-TR" dirty="0"/>
              <a:t> basıncının </a:t>
            </a:r>
            <a:r>
              <a:rPr lang="tr-TR" dirty="0" smtClean="0"/>
              <a:t>düşmesi sonucu </a:t>
            </a:r>
            <a:r>
              <a:rPr lang="tr-TR" dirty="0"/>
              <a:t>ödem oluşumu</a:t>
            </a:r>
          </a:p>
          <a:p>
            <a:pPr marL="0" indent="0">
              <a:buNone/>
            </a:pPr>
            <a:r>
              <a:rPr lang="tr-TR" dirty="0" smtClean="0"/>
              <a:t>5-Yara </a:t>
            </a:r>
            <a:r>
              <a:rPr lang="tr-TR" dirty="0"/>
              <a:t>iyileşmesinde gecikme</a:t>
            </a:r>
          </a:p>
          <a:p>
            <a:pPr marL="0" indent="0">
              <a:buNone/>
            </a:pPr>
            <a:r>
              <a:rPr lang="tr-TR" dirty="0" smtClean="0"/>
              <a:t>6-Cerrahi </a:t>
            </a:r>
            <a:r>
              <a:rPr lang="tr-TR" dirty="0" err="1"/>
              <a:t>insizyon</a:t>
            </a:r>
            <a:r>
              <a:rPr lang="tr-TR" dirty="0"/>
              <a:t>, </a:t>
            </a:r>
            <a:r>
              <a:rPr lang="tr-TR" dirty="0" err="1"/>
              <a:t>sütür</a:t>
            </a:r>
            <a:r>
              <a:rPr lang="tr-TR" dirty="0"/>
              <a:t> ve </a:t>
            </a:r>
            <a:r>
              <a:rPr lang="tr-TR" dirty="0" err="1"/>
              <a:t>anastomozlarda</a:t>
            </a:r>
            <a:r>
              <a:rPr lang="tr-TR" dirty="0"/>
              <a:t> komplikasyonlar</a:t>
            </a:r>
          </a:p>
        </p:txBody>
      </p:sp>
    </p:spTree>
    <p:extLst>
      <p:ext uri="{BB962C8B-B14F-4D97-AF65-F5344CB8AC3E}">
        <p14:creationId xmlns="" xmlns:p14="http://schemas.microsoft.com/office/powerpoint/2010/main" val="81949814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1249</Words>
  <Application>Microsoft Office PowerPoint</Application>
  <PresentationFormat>Ekran Gösterisi (4:3)</PresentationFormat>
  <Paragraphs>164</Paragraphs>
  <Slides>27</Slides>
  <Notes>27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28" baseType="lpstr">
      <vt:lpstr>Ofis Teması</vt:lpstr>
      <vt:lpstr>Çocuklarda beslenmenin değerlendirilmesi</vt:lpstr>
      <vt:lpstr>Enerji metabolizması ve gereksinimi </vt:lpstr>
      <vt:lpstr>Enerji metabolizması ve gereksinimi </vt:lpstr>
      <vt:lpstr>Enerji metabolizması ve gereksinimi </vt:lpstr>
      <vt:lpstr>Enerji tüketimi</vt:lpstr>
      <vt:lpstr>Enerji tüketimi</vt:lpstr>
      <vt:lpstr>Enerji tüketimi</vt:lpstr>
      <vt:lpstr>malnütrisyon</vt:lpstr>
      <vt:lpstr>Yetersiz Beslenmenin Sonuçları </vt:lpstr>
      <vt:lpstr>Yetersiz Beslenmenin Sonuçları </vt:lpstr>
      <vt:lpstr>Malnütrisyonlu Hastanın Değerlendirilmesi </vt:lpstr>
      <vt:lpstr>Diyet Monitörizasyonu </vt:lpstr>
      <vt:lpstr>Antropometrik ölçümler </vt:lpstr>
      <vt:lpstr>Antropometrik ölçümler </vt:lpstr>
      <vt:lpstr>Antropometrik ölçümler </vt:lpstr>
      <vt:lpstr>Antropometrik ölçümler </vt:lpstr>
      <vt:lpstr>Antropometrik ölçümler </vt:lpstr>
      <vt:lpstr>Slayt 18</vt:lpstr>
      <vt:lpstr>Laboratuar parametreleri</vt:lpstr>
      <vt:lpstr>Laboratuar parametreleri</vt:lpstr>
      <vt:lpstr>Laboratuar parametreleri</vt:lpstr>
      <vt:lpstr>Laboratuar parametreleri</vt:lpstr>
      <vt:lpstr>Laboratuar parametreleri</vt:lpstr>
      <vt:lpstr>Laboratuar parametreleri</vt:lpstr>
      <vt:lpstr>İmmünolojik fonksiyonlar</vt:lpstr>
      <vt:lpstr>İmmünolojik fonksiyonlar</vt:lpstr>
      <vt:lpstr>Slayt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Çocuklarda beslenmenin değerlendirilmesi</dc:title>
  <dc:creator>PRO2000</dc:creator>
  <cp:lastModifiedBy>Valued Acer Customer</cp:lastModifiedBy>
  <cp:revision>32</cp:revision>
  <dcterms:created xsi:type="dcterms:W3CDTF">2012-01-08T11:48:14Z</dcterms:created>
  <dcterms:modified xsi:type="dcterms:W3CDTF">2012-03-13T12:13:19Z</dcterms:modified>
</cp:coreProperties>
</file>