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7" r:id="rId2"/>
    <p:sldId id="259" r:id="rId3"/>
    <p:sldId id="261" r:id="rId4"/>
    <p:sldId id="267" r:id="rId5"/>
    <p:sldId id="263" r:id="rId6"/>
    <p:sldId id="265" r:id="rId7"/>
    <p:sldId id="287" r:id="rId8"/>
    <p:sldId id="289" r:id="rId9"/>
    <p:sldId id="291" r:id="rId10"/>
    <p:sldId id="295" r:id="rId11"/>
    <p:sldId id="297" r:id="rId12"/>
    <p:sldId id="372" r:id="rId13"/>
    <p:sldId id="298" r:id="rId14"/>
    <p:sldId id="299" r:id="rId15"/>
    <p:sldId id="300" r:id="rId16"/>
    <p:sldId id="301" r:id="rId17"/>
    <p:sldId id="302" r:id="rId18"/>
    <p:sldId id="303" r:id="rId19"/>
    <p:sldId id="304" r:id="rId20"/>
    <p:sldId id="305" r:id="rId21"/>
    <p:sldId id="391" r:id="rId22"/>
    <p:sldId id="306" r:id="rId23"/>
    <p:sldId id="390" r:id="rId24"/>
    <p:sldId id="307" r:id="rId25"/>
    <p:sldId id="389" r:id="rId26"/>
    <p:sldId id="379" r:id="rId27"/>
    <p:sldId id="378" r:id="rId28"/>
    <p:sldId id="380" r:id="rId29"/>
    <p:sldId id="388" r:id="rId30"/>
    <p:sldId id="381" r:id="rId31"/>
    <p:sldId id="382" r:id="rId32"/>
    <p:sldId id="383" r:id="rId33"/>
    <p:sldId id="384" r:id="rId34"/>
    <p:sldId id="385" r:id="rId35"/>
    <p:sldId id="386" r:id="rId36"/>
    <p:sldId id="312" r:id="rId37"/>
    <p:sldId id="392" r:id="rId38"/>
    <p:sldId id="387" r:id="rId39"/>
    <p:sldId id="310" r:id="rId40"/>
    <p:sldId id="311" r:id="rId41"/>
    <p:sldId id="313" r:id="rId42"/>
    <p:sldId id="328" r:id="rId43"/>
    <p:sldId id="314" r:id="rId44"/>
    <p:sldId id="317" r:id="rId45"/>
    <p:sldId id="316" r:id="rId46"/>
    <p:sldId id="318" r:id="rId47"/>
    <p:sldId id="319" r:id="rId48"/>
    <p:sldId id="320" r:id="rId49"/>
    <p:sldId id="321" r:id="rId50"/>
    <p:sldId id="322" r:id="rId51"/>
    <p:sldId id="323" r:id="rId52"/>
    <p:sldId id="324" r:id="rId53"/>
    <p:sldId id="326" r:id="rId54"/>
    <p:sldId id="325" r:id="rId55"/>
    <p:sldId id="327" r:id="rId56"/>
    <p:sldId id="400" r:id="rId57"/>
    <p:sldId id="368" r:id="rId58"/>
    <p:sldId id="369" r:id="rId59"/>
    <p:sldId id="393" r:id="rId60"/>
    <p:sldId id="371" r:id="rId61"/>
    <p:sldId id="395" r:id="rId62"/>
    <p:sldId id="394" r:id="rId63"/>
    <p:sldId id="396" r:id="rId64"/>
    <p:sldId id="397" r:id="rId65"/>
    <p:sldId id="398" r:id="rId66"/>
    <p:sldId id="399" r:id="rId67"/>
    <p:sldId id="373" r:id="rId68"/>
    <p:sldId id="374" r:id="rId69"/>
    <p:sldId id="375" r:id="rId70"/>
    <p:sldId id="376" r:id="rId71"/>
    <p:sldId id="377" r:id="rId72"/>
    <p:sldId id="330" r:id="rId73"/>
    <p:sldId id="331" r:id="rId74"/>
    <p:sldId id="332" r:id="rId75"/>
    <p:sldId id="336" r:id="rId76"/>
    <p:sldId id="337" r:id="rId77"/>
    <p:sldId id="338" r:id="rId78"/>
    <p:sldId id="339" r:id="rId79"/>
    <p:sldId id="340" r:id="rId80"/>
    <p:sldId id="341" r:id="rId81"/>
    <p:sldId id="342" r:id="rId82"/>
    <p:sldId id="361" r:id="rId83"/>
    <p:sldId id="363" r:id="rId84"/>
    <p:sldId id="343" r:id="rId85"/>
    <p:sldId id="344" r:id="rId86"/>
    <p:sldId id="345" r:id="rId87"/>
    <p:sldId id="346" r:id="rId88"/>
    <p:sldId id="347" r:id="rId89"/>
    <p:sldId id="348" r:id="rId90"/>
    <p:sldId id="364" r:id="rId91"/>
    <p:sldId id="365" r:id="rId92"/>
    <p:sldId id="366" r:id="rId93"/>
    <p:sldId id="360"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48E9F-945C-46FE-881C-E6E0F81E00BA}" type="datetimeFigureOut">
              <a:rPr lang="tr-TR" smtClean="0"/>
              <a:pPr/>
              <a:t>23.02.2012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9D5E0-5280-41DD-B29F-7F4B7DB84827}" type="slidenum">
              <a:rPr lang="tr-TR" smtClean="0"/>
              <a:pPr/>
              <a:t>‹#›</a:t>
            </a:fld>
            <a:endParaRPr lang="tr-TR"/>
          </a:p>
        </p:txBody>
      </p:sp>
    </p:spTree>
    <p:extLst>
      <p:ext uri="{BB962C8B-B14F-4D97-AF65-F5344CB8AC3E}">
        <p14:creationId xmlns="" xmlns:p14="http://schemas.microsoft.com/office/powerpoint/2010/main" val="390683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599DAAD-610D-45BA-AF7B-4E60F33600C1}" type="slidenum">
              <a:rPr lang="en-US"/>
              <a:pPr/>
              <a:t>2</a:t>
            </a:fld>
            <a:endParaRPr lang="en-US"/>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A1B70E4-7DA6-4B9A-83EF-1CA0387AB875}" type="slidenum">
              <a:rPr lang="en-US"/>
              <a:pPr/>
              <a:t>11</a:t>
            </a:fld>
            <a:endParaRPr lang="en-US"/>
          </a:p>
        </p:txBody>
      </p:sp>
      <p:sp>
        <p:nvSpPr>
          <p:cNvPr id="1249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FC2274B2-D0A6-4947-85AA-863A1C9A3E76}" type="slidenum">
              <a:rPr lang="en-US"/>
              <a:pPr/>
              <a:t>73</a:t>
            </a:fld>
            <a:endParaRPr lang="en-US"/>
          </a:p>
        </p:txBody>
      </p:sp>
      <p:sp>
        <p:nvSpPr>
          <p:cNvPr id="16486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C5C1B3BD-975E-44F7-9791-3C499C829CDD}" type="slidenum">
              <a:rPr lang="en-US" sz="1200"/>
              <a:pPr algn="r"/>
              <a:t>73</a:t>
            </a:fld>
            <a:endParaRPr lang="en-US" sz="1200"/>
          </a:p>
        </p:txBody>
      </p:sp>
      <p:sp>
        <p:nvSpPr>
          <p:cNvPr id="164866"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4867"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4868"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64869"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64870"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F5B2D054-F961-4A6C-8144-6CAF0DA460DD}" type="slidenum">
              <a:rPr lang="en-US"/>
              <a:pPr/>
              <a:t>74</a:t>
            </a:fld>
            <a:endParaRPr lang="en-US"/>
          </a:p>
        </p:txBody>
      </p:sp>
      <p:sp>
        <p:nvSpPr>
          <p:cNvPr id="16588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0CDD16CC-861B-4ABA-ABE1-471996602579}" type="slidenum">
              <a:rPr lang="en-US" sz="1200"/>
              <a:pPr algn="r"/>
              <a:t>74</a:t>
            </a:fld>
            <a:endParaRPr lang="en-US" sz="1200"/>
          </a:p>
        </p:txBody>
      </p:sp>
      <p:sp>
        <p:nvSpPr>
          <p:cNvPr id="165890"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5891"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5892"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65893"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65894"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CACA572A-59C1-4D3F-9B6B-8C4FEF48F354}" type="slidenum">
              <a:rPr lang="en-US"/>
              <a:pPr/>
              <a:t>75</a:t>
            </a:fld>
            <a:endParaRPr lang="en-US"/>
          </a:p>
        </p:txBody>
      </p:sp>
      <p:sp>
        <p:nvSpPr>
          <p:cNvPr id="15872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688CCE93-6CDD-44DE-BA02-7EBF9C5906DE}" type="slidenum">
              <a:rPr lang="en-US" sz="1200"/>
              <a:pPr algn="r"/>
              <a:t>75</a:t>
            </a:fld>
            <a:endParaRPr lang="en-US" sz="1200"/>
          </a:p>
        </p:txBody>
      </p:sp>
      <p:sp>
        <p:nvSpPr>
          <p:cNvPr id="158722"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58723"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58724"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58725"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58726"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931D9133-E136-4A17-AC2E-66984731AF6C}" type="slidenum">
              <a:rPr lang="en-US"/>
              <a:pPr/>
              <a:t>76</a:t>
            </a:fld>
            <a:endParaRPr lang="en-US"/>
          </a:p>
        </p:txBody>
      </p:sp>
      <p:sp>
        <p:nvSpPr>
          <p:cNvPr id="1597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3876B646-9E1E-4D73-A21A-BC7DDF4428D5}" type="slidenum">
              <a:rPr lang="en-US" sz="1200"/>
              <a:pPr algn="r"/>
              <a:t>76</a:t>
            </a:fld>
            <a:endParaRPr lang="en-US" sz="1200"/>
          </a:p>
        </p:txBody>
      </p:sp>
      <p:sp>
        <p:nvSpPr>
          <p:cNvPr id="159746"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59747"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59748"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59749"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59750"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0F19961F-62D6-444A-BFD1-F1B5AB16991F}" type="slidenum">
              <a:rPr lang="en-US"/>
              <a:pPr/>
              <a:t>77</a:t>
            </a:fld>
            <a:endParaRPr lang="en-US"/>
          </a:p>
        </p:txBody>
      </p:sp>
      <p:sp>
        <p:nvSpPr>
          <p:cNvPr id="16179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D8506586-F600-4091-AD43-2FD330B941CE}" type="slidenum">
              <a:rPr lang="en-US" sz="1200"/>
              <a:pPr algn="r"/>
              <a:t>77</a:t>
            </a:fld>
            <a:endParaRPr lang="en-US" sz="1200"/>
          </a:p>
        </p:txBody>
      </p:sp>
      <p:sp>
        <p:nvSpPr>
          <p:cNvPr id="161794"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17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1796"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61797"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61798"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DB06CA9B-2729-45CB-BFEB-AEAB50E767DC}" type="slidenum">
              <a:rPr lang="en-US"/>
              <a:pPr/>
              <a:t>78</a:t>
            </a:fld>
            <a:endParaRPr lang="en-US"/>
          </a:p>
        </p:txBody>
      </p:sp>
      <p:sp>
        <p:nvSpPr>
          <p:cNvPr id="16281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fld id="{DEF299DD-24D8-4F13-8378-2085319384B7}" type="slidenum">
              <a:rPr lang="en-US" sz="1200"/>
              <a:pPr algn="r"/>
              <a:t>78</a:t>
            </a:fld>
            <a:endParaRPr lang="en-US" sz="1200"/>
          </a:p>
        </p:txBody>
      </p:sp>
      <p:sp>
        <p:nvSpPr>
          <p:cNvPr id="162818"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2819"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US" sz="1200"/>
          </a:p>
        </p:txBody>
      </p:sp>
      <p:sp>
        <p:nvSpPr>
          <p:cNvPr id="162820"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endParaRPr lang="en-US" sz="1200"/>
          </a:p>
        </p:txBody>
      </p:sp>
      <p:sp>
        <p:nvSpPr>
          <p:cNvPr id="162821"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62822" name="Rectangle 6"/>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2912276-D04A-45BD-A0DD-0678F9D0BED6}" type="slidenum">
              <a:rPr lang="en-US"/>
              <a:pPr/>
              <a:t>79</a:t>
            </a:fld>
            <a:endParaRPr lang="en-US"/>
          </a:p>
        </p:txBody>
      </p:sp>
      <p:sp>
        <p:nvSpPr>
          <p:cNvPr id="166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50647B-6F98-4B53-842C-F68B139B2176}" type="slidenum">
              <a:rPr lang="en-US"/>
              <a:pPr/>
              <a:t>80</a:t>
            </a:fld>
            <a:endParaRPr lang="en-US"/>
          </a:p>
        </p:txBody>
      </p:sp>
      <p:sp>
        <p:nvSpPr>
          <p:cNvPr id="167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67938" name="Rectangle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9772C09-879C-48A0-9DC2-BA4A14D8F839}" type="slidenum">
              <a:rPr lang="en-US"/>
              <a:pPr/>
              <a:t>81</a:t>
            </a:fld>
            <a:endParaRPr lang="en-US"/>
          </a:p>
        </p:txBody>
      </p:sp>
      <p:sp>
        <p:nvSpPr>
          <p:cNvPr id="168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8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22A8373-D2F2-484F-BF46-F42E7BDE8DDD}" type="slidenum">
              <a:rPr lang="en-US"/>
              <a:pPr/>
              <a:t>3</a:t>
            </a:fld>
            <a:endParaRPr lang="en-US"/>
          </a:p>
        </p:txBody>
      </p:sp>
      <p:sp>
        <p:nvSpPr>
          <p:cNvPr id="98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3192D15-97D4-441E-AEDE-F1BD76EEA2E5}" type="slidenum">
              <a:rPr lang="en-US"/>
              <a:pPr/>
              <a:t>84</a:t>
            </a:fld>
            <a:endParaRPr lang="en-US"/>
          </a:p>
        </p:txBody>
      </p:sp>
      <p:sp>
        <p:nvSpPr>
          <p:cNvPr id="172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2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C25EB7-3D18-47A5-8F08-5F27A8A11DE9}" type="slidenum">
              <a:rPr lang="en-US"/>
              <a:pPr/>
              <a:t>85</a:t>
            </a:fld>
            <a:endParaRPr lang="en-US"/>
          </a:p>
        </p:txBody>
      </p:sp>
      <p:sp>
        <p:nvSpPr>
          <p:cNvPr id="173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3957D33-6561-4460-BCCB-B887663509A5}" type="slidenum">
              <a:rPr lang="en-US"/>
              <a:pPr/>
              <a:t>86</a:t>
            </a:fld>
            <a:endParaRPr lang="en-US"/>
          </a:p>
        </p:txBody>
      </p:sp>
      <p:sp>
        <p:nvSpPr>
          <p:cNvPr id="174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0CF119-F21E-4A4B-B5BE-80F124F8E230}" type="slidenum">
              <a:rPr lang="en-US"/>
              <a:pPr/>
              <a:t>87</a:t>
            </a:fld>
            <a:endParaRPr lang="en-US"/>
          </a:p>
        </p:txBody>
      </p:sp>
      <p:sp>
        <p:nvSpPr>
          <p:cNvPr id="175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2618134-E3EE-4CD2-A938-AED4A9ECD44C}" type="slidenum">
              <a:rPr lang="en-US"/>
              <a:pPr/>
              <a:t>88</a:t>
            </a:fld>
            <a:endParaRPr lang="en-US"/>
          </a:p>
        </p:txBody>
      </p:sp>
      <p:sp>
        <p:nvSpPr>
          <p:cNvPr id="176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6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712A38-8C25-461B-AD97-6DC2EC2173AB}" type="slidenum">
              <a:rPr lang="en-US"/>
              <a:pPr/>
              <a:t>89</a:t>
            </a:fld>
            <a:endParaRPr lang="en-US"/>
          </a:p>
        </p:txBody>
      </p:sp>
      <p:sp>
        <p:nvSpPr>
          <p:cNvPr id="177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7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730CB2-6E01-4967-A396-07909916CD3B}" type="slidenum">
              <a:rPr lang="en-US"/>
              <a:pPr/>
              <a:t>93</a:t>
            </a:fld>
            <a:endParaRPr lang="en-US"/>
          </a:p>
        </p:txBody>
      </p:sp>
      <p:sp>
        <p:nvSpPr>
          <p:cNvPr id="187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87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5A8C9F-B668-4E66-B129-BF6AE05678CF}" type="slidenum">
              <a:rPr lang="en-US"/>
              <a:pPr/>
              <a:t>4</a:t>
            </a:fld>
            <a:endParaRPr lang="en-US"/>
          </a:p>
        </p:txBody>
      </p:sp>
      <p:sp>
        <p:nvSpPr>
          <p:cNvPr id="1269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9896D7-486E-463F-A17F-2976D61DCA37}" type="slidenum">
              <a:rPr lang="en-US"/>
              <a:pPr/>
              <a:t>5</a:t>
            </a:fld>
            <a:endParaRPr 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6150DEE-50A8-4AAA-9E1F-C5119CDD1E85}" type="slidenum">
              <a:rPr lang="en-US"/>
              <a:pPr/>
              <a:t>6</a:t>
            </a:fld>
            <a:endParaRPr lang="en-US"/>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0EDEA43-7A8B-4949-AB5B-C7F7E35B10DB}" type="slidenum">
              <a:rPr lang="en-US"/>
              <a:pPr/>
              <a:t>7</a:t>
            </a:fld>
            <a:endParaRPr lang="en-US"/>
          </a:p>
        </p:txBody>
      </p:sp>
      <p:sp>
        <p:nvSpPr>
          <p:cNvPr id="1146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9063F19-D8C2-437F-96F1-5A5ACFAE9D9F}" type="slidenum">
              <a:rPr lang="en-US"/>
              <a:pPr/>
              <a:t>8</a:t>
            </a:fld>
            <a:endParaRPr lang="en-US"/>
          </a:p>
        </p:txBody>
      </p:sp>
      <p:sp>
        <p:nvSpPr>
          <p:cNvPr id="1157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3689DF-386C-4C73-AF11-66121427107E}" type="slidenum">
              <a:rPr lang="en-US"/>
              <a:pPr/>
              <a:t>9</a:t>
            </a:fld>
            <a:endParaRPr lang="en-US"/>
          </a:p>
        </p:txBody>
      </p:sp>
      <p:sp>
        <p:nvSpPr>
          <p:cNvPr id="1167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167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389104D-B17E-428D-8635-3C9C13042125}" type="slidenum">
              <a:rPr lang="en-US"/>
              <a:pPr/>
              <a:t>10</a:t>
            </a:fld>
            <a:endParaRPr lang="en-US"/>
          </a:p>
        </p:txBody>
      </p:sp>
      <p:sp>
        <p:nvSpPr>
          <p:cNvPr id="1208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AA8BE68-3F77-40BE-BAD2-D7914183E40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1450" cy="1460500"/>
          </a:xfrm>
        </p:spPr>
        <p:txBody>
          <a:bodyPr/>
          <a:lstStyle/>
          <a:p>
            <a:r>
              <a:rPr lang="tr-TR" smtClean="0"/>
              <a:t>Asıl başlık stili için tıklatın</a:t>
            </a:r>
            <a:endParaRPr lang="tr-TR"/>
          </a:p>
        </p:txBody>
      </p:sp>
      <p:sp>
        <p:nvSpPr>
          <p:cNvPr id="3" name="Grafik Yer Tutucusu 2"/>
          <p:cNvSpPr>
            <a:spLocks noGrp="1"/>
          </p:cNvSpPr>
          <p:nvPr>
            <p:ph type="chart" idx="1"/>
          </p:nvPr>
        </p:nvSpPr>
        <p:spPr>
          <a:xfrm>
            <a:off x="1182688" y="2017713"/>
            <a:ext cx="7770812" cy="4233862"/>
          </a:xfrm>
        </p:spPr>
        <p:txBody>
          <a:bodyPr/>
          <a:lstStyle/>
          <a:p>
            <a:endParaRPr lang="tr-TR"/>
          </a:p>
        </p:txBody>
      </p:sp>
      <p:sp>
        <p:nvSpPr>
          <p:cNvPr id="4" name="Veri Yer Tutucusu 3"/>
          <p:cNvSpPr>
            <a:spLocks noGrp="1"/>
          </p:cNvSpPr>
          <p:nvPr>
            <p:ph type="dt" idx="10"/>
          </p:nvPr>
        </p:nvSpPr>
        <p:spPr>
          <a:xfrm>
            <a:off x="1162050" y="6243638"/>
            <a:ext cx="1903413" cy="455612"/>
          </a:xfrm>
        </p:spPr>
        <p:txBody>
          <a:bodyPr/>
          <a:lstStyle>
            <a:lvl1pPr>
              <a:defRPr/>
            </a:lvl1pPr>
          </a:lstStyle>
          <a:p>
            <a:endParaRPr lang="tr-TR"/>
          </a:p>
        </p:txBody>
      </p:sp>
      <p:sp>
        <p:nvSpPr>
          <p:cNvPr id="5" name="Altbilgi Yer Tutucusu 4"/>
          <p:cNvSpPr>
            <a:spLocks noGrp="1"/>
          </p:cNvSpPr>
          <p:nvPr>
            <p:ph type="ftr" idx="11"/>
          </p:nvPr>
        </p:nvSpPr>
        <p:spPr>
          <a:xfrm>
            <a:off x="3657600" y="6243638"/>
            <a:ext cx="2894013" cy="455612"/>
          </a:xfrm>
        </p:spPr>
        <p:txBody>
          <a:bodyPr/>
          <a:lstStyle>
            <a:lvl1pPr>
              <a:defRPr/>
            </a:lvl1pPr>
          </a:lstStyle>
          <a:p>
            <a:endParaRPr lang="tr-TR"/>
          </a:p>
        </p:txBody>
      </p:sp>
      <p:sp>
        <p:nvSpPr>
          <p:cNvPr id="6" name="Slayt Numarası Yer Tutucusu 5"/>
          <p:cNvSpPr>
            <a:spLocks noGrp="1"/>
          </p:cNvSpPr>
          <p:nvPr>
            <p:ph type="sldNum" idx="12"/>
          </p:nvPr>
        </p:nvSpPr>
        <p:spPr>
          <a:xfrm>
            <a:off x="7042150" y="6243638"/>
            <a:ext cx="1903413" cy="455612"/>
          </a:xfrm>
        </p:spPr>
        <p:txBody>
          <a:bodyPr/>
          <a:lstStyle>
            <a:lvl1pPr>
              <a:defRPr/>
            </a:lvl1pPr>
          </a:lstStyle>
          <a:p>
            <a:fld id="{9B1741B4-B52F-4C55-AFBE-8D061CAD6CCC}" type="slidenum">
              <a:rPr lang="tr-TR"/>
              <a:pPr/>
              <a:t>‹#›</a:t>
            </a:fld>
            <a:endParaRPr lang="tr-TR"/>
          </a:p>
        </p:txBody>
      </p:sp>
    </p:spTree>
    <p:extLst>
      <p:ext uri="{BB962C8B-B14F-4D97-AF65-F5344CB8AC3E}">
        <p14:creationId xmlns="" xmlns:p14="http://schemas.microsoft.com/office/powerpoint/2010/main" val="99380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1450" cy="14605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1182688" y="2017713"/>
            <a:ext cx="7770812" cy="4233862"/>
          </a:xfrm>
        </p:spPr>
        <p:txBody>
          <a:bodyPr/>
          <a:lstStyle/>
          <a:p>
            <a:endParaRPr lang="tr-TR"/>
          </a:p>
        </p:txBody>
      </p:sp>
      <p:sp>
        <p:nvSpPr>
          <p:cNvPr id="4" name="Veri Yer Tutucusu 3"/>
          <p:cNvSpPr>
            <a:spLocks noGrp="1"/>
          </p:cNvSpPr>
          <p:nvPr>
            <p:ph type="dt" idx="10"/>
          </p:nvPr>
        </p:nvSpPr>
        <p:spPr>
          <a:xfrm>
            <a:off x="1162050" y="6243638"/>
            <a:ext cx="1903413" cy="455612"/>
          </a:xfrm>
        </p:spPr>
        <p:txBody>
          <a:bodyPr/>
          <a:lstStyle>
            <a:lvl1pPr>
              <a:defRPr/>
            </a:lvl1pPr>
          </a:lstStyle>
          <a:p>
            <a:endParaRPr lang="tr-TR"/>
          </a:p>
        </p:txBody>
      </p:sp>
      <p:sp>
        <p:nvSpPr>
          <p:cNvPr id="5" name="Altbilgi Yer Tutucusu 4"/>
          <p:cNvSpPr>
            <a:spLocks noGrp="1"/>
          </p:cNvSpPr>
          <p:nvPr>
            <p:ph type="ftr" idx="11"/>
          </p:nvPr>
        </p:nvSpPr>
        <p:spPr>
          <a:xfrm>
            <a:off x="3657600" y="6243638"/>
            <a:ext cx="2894013" cy="455612"/>
          </a:xfrm>
        </p:spPr>
        <p:txBody>
          <a:bodyPr/>
          <a:lstStyle>
            <a:lvl1pPr>
              <a:defRPr/>
            </a:lvl1pPr>
          </a:lstStyle>
          <a:p>
            <a:endParaRPr lang="tr-TR"/>
          </a:p>
        </p:txBody>
      </p:sp>
      <p:sp>
        <p:nvSpPr>
          <p:cNvPr id="6" name="Slayt Numarası Yer Tutucusu 5"/>
          <p:cNvSpPr>
            <a:spLocks noGrp="1"/>
          </p:cNvSpPr>
          <p:nvPr>
            <p:ph type="sldNum" idx="12"/>
          </p:nvPr>
        </p:nvSpPr>
        <p:spPr>
          <a:xfrm>
            <a:off x="7042150" y="6243638"/>
            <a:ext cx="1903413" cy="455612"/>
          </a:xfrm>
        </p:spPr>
        <p:txBody>
          <a:bodyPr/>
          <a:lstStyle>
            <a:lvl1pPr>
              <a:defRPr/>
            </a:lvl1pPr>
          </a:lstStyle>
          <a:p>
            <a:fld id="{6FC86BF8-3A25-48D4-A430-C951A079A1AF}" type="slidenum">
              <a:rPr lang="tr-TR"/>
              <a:pPr/>
              <a:t>‹#›</a:t>
            </a:fld>
            <a:endParaRPr lang="tr-TR"/>
          </a:p>
        </p:txBody>
      </p:sp>
    </p:spTree>
    <p:extLst>
      <p:ext uri="{BB962C8B-B14F-4D97-AF65-F5344CB8AC3E}">
        <p14:creationId xmlns="" xmlns:p14="http://schemas.microsoft.com/office/powerpoint/2010/main" val="918066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990600" y="1676400"/>
            <a:ext cx="7770813" cy="1460500"/>
          </a:xfrm>
        </p:spPr>
        <p:txBody>
          <a:bodyPr/>
          <a:lstStyle/>
          <a:p>
            <a:r>
              <a:rPr lang="tr-TR" smtClean="0"/>
              <a:t>Asıl başlık stili için tıklatın</a:t>
            </a:r>
            <a:endParaRPr lang="tr-TR"/>
          </a:p>
        </p:txBody>
      </p:sp>
      <p:sp>
        <p:nvSpPr>
          <p:cNvPr id="3" name="Veri Yer Tutucusu 2"/>
          <p:cNvSpPr>
            <a:spLocks noGrp="1"/>
          </p:cNvSpPr>
          <p:nvPr>
            <p:ph type="dt" idx="10"/>
          </p:nvPr>
        </p:nvSpPr>
        <p:spPr>
          <a:xfrm>
            <a:off x="990600" y="6248400"/>
            <a:ext cx="1903413" cy="455613"/>
          </a:xfrm>
        </p:spPr>
        <p:txBody>
          <a:bodyPr/>
          <a:lstStyle>
            <a:lvl1pPr>
              <a:defRPr/>
            </a:lvl1pPr>
          </a:lstStyle>
          <a:p>
            <a:endParaRPr lang="tr-TR"/>
          </a:p>
        </p:txBody>
      </p:sp>
      <p:sp>
        <p:nvSpPr>
          <p:cNvPr id="4" name="Altbilgi Yer Tutucusu 3"/>
          <p:cNvSpPr>
            <a:spLocks noGrp="1"/>
          </p:cNvSpPr>
          <p:nvPr>
            <p:ph type="ftr" idx="11"/>
          </p:nvPr>
        </p:nvSpPr>
        <p:spPr>
          <a:xfrm>
            <a:off x="3429000" y="6248400"/>
            <a:ext cx="2894013" cy="455613"/>
          </a:xfrm>
        </p:spPr>
        <p:txBody>
          <a:bodyPr/>
          <a:lstStyle>
            <a:lvl1pPr>
              <a:defRPr/>
            </a:lvl1pPr>
          </a:lstStyle>
          <a:p>
            <a:endParaRPr lang="tr-TR"/>
          </a:p>
        </p:txBody>
      </p:sp>
      <p:sp>
        <p:nvSpPr>
          <p:cNvPr id="5" name="Slayt Numarası Yer Tutucusu 4"/>
          <p:cNvSpPr>
            <a:spLocks noGrp="1"/>
          </p:cNvSpPr>
          <p:nvPr>
            <p:ph type="sldNum" idx="12"/>
          </p:nvPr>
        </p:nvSpPr>
        <p:spPr>
          <a:xfrm>
            <a:off x="6858000" y="6248400"/>
            <a:ext cx="1903413" cy="455613"/>
          </a:xfrm>
        </p:spPr>
        <p:txBody>
          <a:bodyPr/>
          <a:lstStyle>
            <a:lvl1pPr>
              <a:defRPr/>
            </a:lvl1pPr>
          </a:lstStyle>
          <a:p>
            <a:fld id="{CE0B6DEE-C909-471D-8ADC-5DA4D3B5F58F}" type="slidenum">
              <a:rPr lang="tr-TR"/>
              <a:pPr/>
              <a:t>‹#›</a:t>
            </a:fld>
            <a:endParaRPr lang="tr-TR"/>
          </a:p>
        </p:txBody>
      </p:sp>
    </p:spTree>
    <p:extLst>
      <p:ext uri="{BB962C8B-B14F-4D97-AF65-F5344CB8AC3E}">
        <p14:creationId xmlns="" xmlns:p14="http://schemas.microsoft.com/office/powerpoint/2010/main" val="229518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A8BE68-3F77-40BE-BAD2-D7914183E40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A8BE68-3F77-40BE-BAD2-D7914183E40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6ABF9F8-0BD7-4C90-8EB9-77973429F2DD}" type="datetimeFigureOut">
              <a:rPr lang="tr-TR" smtClean="0"/>
              <a:pPr/>
              <a:t>23.02.2012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AA8BE68-3F77-40BE-BAD2-D7914183E40B}"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ABF9F8-0BD7-4C90-8EB9-77973429F2DD}" type="datetimeFigureOut">
              <a:rPr lang="tr-TR" smtClean="0"/>
              <a:pPr/>
              <a:t>23.02.2012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A8BE68-3F77-40BE-BAD2-D7914183E40B}"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780928"/>
            <a:ext cx="8229600" cy="3543672"/>
          </a:xfrm>
        </p:spPr>
        <p:txBody>
          <a:bodyPr>
            <a:normAutofit/>
          </a:bodyPr>
          <a:lstStyle/>
          <a:p>
            <a:pPr marL="0" indent="0" algn="ctr">
              <a:buNone/>
            </a:pPr>
            <a:r>
              <a:rPr lang="tr-TR" sz="3200" dirty="0" smtClean="0">
                <a:latin typeface="Arial" pitchFamily="34" charset="0"/>
                <a:cs typeface="Arial" pitchFamily="34" charset="0"/>
              </a:rPr>
              <a:t>Prof</a:t>
            </a:r>
            <a:r>
              <a:rPr lang="tr-TR" sz="3200" dirty="0" smtClean="0">
                <a:latin typeface="Arial" pitchFamily="34" charset="0"/>
                <a:cs typeface="Arial" pitchFamily="34" charset="0"/>
              </a:rPr>
              <a:t>.</a:t>
            </a:r>
            <a:r>
              <a:rPr lang="tr-TR" sz="3200" dirty="0" smtClean="0">
                <a:latin typeface="Arial" pitchFamily="34" charset="0"/>
                <a:cs typeface="Arial" pitchFamily="34" charset="0"/>
              </a:rPr>
              <a:t> </a:t>
            </a:r>
            <a:r>
              <a:rPr lang="tr-TR" sz="3200" dirty="0" smtClean="0">
                <a:latin typeface="Arial" pitchFamily="34" charset="0"/>
                <a:cs typeface="Arial" pitchFamily="34" charset="0"/>
              </a:rPr>
              <a:t>Dr. Cengiz Canpolat</a:t>
            </a:r>
          </a:p>
          <a:p>
            <a:pPr marL="0" indent="0" algn="ctr">
              <a:buNone/>
            </a:pPr>
            <a:r>
              <a:rPr lang="tr-TR" sz="3200" dirty="0" smtClean="0">
                <a:latin typeface="Arial" pitchFamily="34" charset="0"/>
                <a:cs typeface="Arial" pitchFamily="34" charset="0"/>
              </a:rPr>
              <a:t>Acıbadem  Üniversitesi Tıp Fakültesi</a:t>
            </a:r>
          </a:p>
          <a:p>
            <a:pPr marL="0" indent="0" algn="ctr">
              <a:buNone/>
            </a:pPr>
            <a:r>
              <a:rPr lang="tr-TR" sz="3200" dirty="0" smtClean="0">
                <a:latin typeface="Arial" pitchFamily="34" charset="0"/>
                <a:cs typeface="Arial" pitchFamily="34" charset="0"/>
              </a:rPr>
              <a:t>Pediatrik Hematoloji-Onkoloji Bilim Dalı</a:t>
            </a:r>
          </a:p>
          <a:p>
            <a:pPr marL="0" indent="0" algn="ctr">
              <a:buNone/>
            </a:pPr>
            <a:r>
              <a:rPr lang="tr-TR" sz="3200" dirty="0" smtClean="0">
                <a:latin typeface="Arial" pitchFamily="34" charset="0"/>
                <a:cs typeface="Arial" pitchFamily="34" charset="0"/>
              </a:rPr>
              <a:t>İstanbul, 17 Mart 2011</a:t>
            </a:r>
          </a:p>
          <a:p>
            <a:pPr algn="ctr"/>
            <a:endParaRPr lang="tr-TR" sz="2400" dirty="0">
              <a:latin typeface="Arial" pitchFamily="34" charset="0"/>
              <a:cs typeface="Arial" pitchFamily="34" charset="0"/>
            </a:endParaRPr>
          </a:p>
        </p:txBody>
      </p:sp>
      <p:sp>
        <p:nvSpPr>
          <p:cNvPr id="4" name="Başlık 3"/>
          <p:cNvSpPr>
            <a:spLocks noGrp="1"/>
          </p:cNvSpPr>
          <p:nvPr>
            <p:ph type="title"/>
          </p:nvPr>
        </p:nvSpPr>
        <p:spPr>
          <a:xfrm>
            <a:off x="457200" y="404664"/>
            <a:ext cx="8229600" cy="1442424"/>
          </a:xfrm>
        </p:spPr>
        <p:txBody>
          <a:bodyPr>
            <a:normAutofit fontScale="90000"/>
          </a:bodyPr>
          <a:lstStyle/>
          <a:p>
            <a:pPr algn="ctr"/>
            <a:r>
              <a:rPr lang="tr-TR" dirty="0" smtClean="0"/>
              <a:t>Çocukluk çağı lösemilerinin tedavisine güncel yaklaşım</a:t>
            </a:r>
            <a:endParaRPr lang="tr-TR" dirty="0"/>
          </a:p>
        </p:txBody>
      </p:sp>
    </p:spTree>
    <p:extLst>
      <p:ext uri="{BB962C8B-B14F-4D97-AF65-F5344CB8AC3E}">
        <p14:creationId xmlns="" xmlns:p14="http://schemas.microsoft.com/office/powerpoint/2010/main" val="336853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971600" y="332656"/>
            <a:ext cx="7972375" cy="936104"/>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t>Akut </a:t>
            </a:r>
            <a:r>
              <a:rPr lang="tr-TR" dirty="0" err="1" smtClean="0"/>
              <a:t>lenfoblastik</a:t>
            </a:r>
            <a:r>
              <a:rPr lang="tr-TR" dirty="0" smtClean="0"/>
              <a:t> lösemi</a:t>
            </a:r>
            <a:endParaRPr lang="tr-TR" dirty="0"/>
          </a:p>
        </p:txBody>
      </p:sp>
      <p:sp>
        <p:nvSpPr>
          <p:cNvPr id="28674" name="Rectangle 2"/>
          <p:cNvSpPr>
            <a:spLocks noGrp="1" noChangeArrowheads="1"/>
          </p:cNvSpPr>
          <p:nvPr>
            <p:ph type="body" idx="1"/>
          </p:nvPr>
        </p:nvSpPr>
        <p:spPr>
          <a:xfrm>
            <a:off x="179512" y="1844675"/>
            <a:ext cx="8856984" cy="4464645"/>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lstStyle/>
          <a:p>
            <a:pPr marL="0" indent="0">
              <a:lnSpc>
                <a:spcPct val="80000"/>
              </a:lnSpc>
              <a:spcBef>
                <a:spcPts val="450"/>
              </a:spcBef>
              <a:buClr>
                <a:srgbClr val="3333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smtClean="0">
                <a:latin typeface="Arial" pitchFamily="34" charset="0"/>
                <a:cs typeface="Arial" pitchFamily="34" charset="0"/>
              </a:rPr>
              <a:t>	ALL de kromozom anormalliklerinin </a:t>
            </a:r>
            <a:r>
              <a:rPr lang="tr-TR" sz="1800" b="1" dirty="0" err="1" smtClean="0">
                <a:latin typeface="Arial" pitchFamily="34" charset="0"/>
                <a:cs typeface="Arial" pitchFamily="34" charset="0"/>
              </a:rPr>
              <a:t>prognostik</a:t>
            </a:r>
            <a:r>
              <a:rPr lang="tr-TR" sz="1800" b="1" dirty="0" smtClean="0">
                <a:latin typeface="Arial" pitchFamily="34" charset="0"/>
                <a:cs typeface="Arial" pitchFamily="34" charset="0"/>
              </a:rPr>
              <a:t> önemi</a:t>
            </a:r>
            <a:endParaRPr lang="tr-TR" sz="1800" b="1" dirty="0">
              <a:latin typeface="Arial" pitchFamily="34" charset="0"/>
              <a:cs typeface="Arial" pitchFamily="34" charset="0"/>
            </a:endParaRPr>
          </a:p>
          <a:p>
            <a:pPr marL="0" indent="0">
              <a:lnSpc>
                <a:spcPct val="80000"/>
              </a:lnSpc>
              <a:spcBef>
                <a:spcPts val="450"/>
              </a:spcBef>
              <a:buClr>
                <a:srgbClr val="3333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smtClean="0">
                <a:solidFill>
                  <a:srgbClr val="FF0000"/>
                </a:solidFill>
                <a:latin typeface="Arial" pitchFamily="34" charset="0"/>
                <a:cs typeface="Arial" pitchFamily="34" charset="0"/>
              </a:rPr>
              <a:t>Kromozom anormallikleri</a:t>
            </a:r>
            <a:r>
              <a:rPr lang="tr-TR" sz="1800" b="1" dirty="0">
                <a:solidFill>
                  <a:srgbClr val="FF0000"/>
                </a:solidFill>
                <a:latin typeface="Arial" pitchFamily="34" charset="0"/>
                <a:cs typeface="Arial" pitchFamily="34" charset="0"/>
              </a:rPr>
              <a:t>				     </a:t>
            </a:r>
            <a:r>
              <a:rPr lang="tr-TR" sz="1800" b="1" dirty="0" smtClean="0">
                <a:solidFill>
                  <a:srgbClr val="FF0000"/>
                </a:solidFill>
                <a:latin typeface="Arial" pitchFamily="34" charset="0"/>
                <a:cs typeface="Arial" pitchFamily="34" charset="0"/>
              </a:rPr>
              <a:t>5-y </a:t>
            </a:r>
            <a:r>
              <a:rPr lang="tr-TR" sz="1800" b="1" dirty="0">
                <a:solidFill>
                  <a:srgbClr val="FF0000"/>
                </a:solidFill>
                <a:latin typeface="Arial" pitchFamily="34" charset="0"/>
                <a:cs typeface="Arial" pitchFamily="34" charset="0"/>
              </a:rPr>
              <a:t>EFS</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err="1">
                <a:latin typeface="Arial" pitchFamily="34" charset="0"/>
                <a:cs typeface="Arial" pitchFamily="34" charset="0"/>
              </a:rPr>
              <a:t>Hyperdiploidy</a:t>
            </a:r>
            <a:endParaRPr lang="tr-TR" sz="1800" b="1" dirty="0">
              <a:latin typeface="Arial" pitchFamily="34" charset="0"/>
              <a:cs typeface="Arial" pitchFamily="34" charset="0"/>
            </a:endParaRP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	&gt;50 chr.					</a:t>
            </a:r>
            <a:r>
              <a:rPr lang="tr-TR" sz="1800" b="1" dirty="0" smtClean="0">
                <a:latin typeface="Arial" pitchFamily="34" charset="0"/>
                <a:cs typeface="Arial" pitchFamily="34" charset="0"/>
              </a:rPr>
              <a:t>               80</a:t>
            </a:r>
            <a:r>
              <a:rPr lang="tr-TR" sz="1800" b="1" dirty="0">
                <a:latin typeface="Arial" pitchFamily="34" charset="0"/>
                <a:cs typeface="Arial" pitchFamily="34" charset="0"/>
              </a:rPr>
              <a:t>%(65-90%)</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	47-50 </a:t>
            </a:r>
            <a:r>
              <a:rPr lang="tr-TR" sz="1800" b="1" dirty="0" err="1">
                <a:latin typeface="Arial" pitchFamily="34" charset="0"/>
                <a:cs typeface="Arial" pitchFamily="34" charset="0"/>
              </a:rPr>
              <a:t>chr</a:t>
            </a:r>
            <a:r>
              <a:rPr lang="tr-TR" sz="1800" b="1" dirty="0">
                <a:latin typeface="Arial" pitchFamily="34" charset="0"/>
                <a:cs typeface="Arial" pitchFamily="34" charset="0"/>
              </a:rPr>
              <a:t>.					90%(50-98%)</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err="1">
                <a:latin typeface="Arial" pitchFamily="34" charset="0"/>
                <a:cs typeface="Arial" pitchFamily="34" charset="0"/>
              </a:rPr>
              <a:t>Near</a:t>
            </a:r>
            <a:r>
              <a:rPr lang="tr-TR" sz="1800" b="1" dirty="0">
                <a:latin typeface="Arial" pitchFamily="34" charset="0"/>
                <a:cs typeface="Arial" pitchFamily="34" charset="0"/>
              </a:rPr>
              <a:t> </a:t>
            </a:r>
            <a:r>
              <a:rPr lang="tr-TR" sz="1800" b="1" dirty="0" err="1">
                <a:latin typeface="Arial" pitchFamily="34" charset="0"/>
                <a:cs typeface="Arial" pitchFamily="34" charset="0"/>
              </a:rPr>
              <a:t>triploid</a:t>
            </a:r>
            <a:r>
              <a:rPr lang="tr-TR" sz="1800" b="1" dirty="0">
                <a:latin typeface="Arial" pitchFamily="34" charset="0"/>
                <a:cs typeface="Arial" pitchFamily="34" charset="0"/>
              </a:rPr>
              <a:t>, 66-73 </a:t>
            </a:r>
            <a:r>
              <a:rPr lang="tr-TR" sz="1800" b="1" dirty="0" err="1">
                <a:latin typeface="Arial" pitchFamily="34" charset="0"/>
                <a:cs typeface="Arial" pitchFamily="34" charset="0"/>
              </a:rPr>
              <a:t>chr</a:t>
            </a:r>
            <a:r>
              <a:rPr lang="tr-TR" sz="1800" b="1" dirty="0">
                <a:latin typeface="Arial" pitchFamily="34" charset="0"/>
                <a:cs typeface="Arial" pitchFamily="34" charset="0"/>
              </a:rPr>
              <a:t>.			             </a:t>
            </a:r>
            <a:r>
              <a:rPr lang="tr-TR" sz="1800" b="1" dirty="0" smtClean="0">
                <a:latin typeface="Arial" pitchFamily="34" charset="0"/>
                <a:cs typeface="Arial" pitchFamily="34" charset="0"/>
              </a:rPr>
              <a:t>   Bilinmiyor, iyi?</a:t>
            </a:r>
            <a:endParaRPr lang="tr-TR" sz="1800" b="1" dirty="0">
              <a:latin typeface="Arial" pitchFamily="34" charset="0"/>
              <a:cs typeface="Arial" pitchFamily="34" charset="0"/>
            </a:endParaRP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err="1">
                <a:latin typeface="Arial" pitchFamily="34" charset="0"/>
                <a:cs typeface="Arial" pitchFamily="34" charset="0"/>
              </a:rPr>
              <a:t>Near</a:t>
            </a:r>
            <a:r>
              <a:rPr lang="tr-TR" sz="1800" b="1" dirty="0">
                <a:latin typeface="Arial" pitchFamily="34" charset="0"/>
                <a:cs typeface="Arial" pitchFamily="34" charset="0"/>
              </a:rPr>
              <a:t> </a:t>
            </a:r>
            <a:r>
              <a:rPr lang="tr-TR" sz="1800" b="1" dirty="0" err="1">
                <a:latin typeface="Arial" pitchFamily="34" charset="0"/>
                <a:cs typeface="Arial" pitchFamily="34" charset="0"/>
              </a:rPr>
              <a:t>tetraploid</a:t>
            </a:r>
            <a:r>
              <a:rPr lang="tr-TR" sz="1800" b="1" dirty="0">
                <a:latin typeface="Arial" pitchFamily="34" charset="0"/>
                <a:cs typeface="Arial" pitchFamily="34" charset="0"/>
              </a:rPr>
              <a:t>, 82-94 </a:t>
            </a:r>
            <a:r>
              <a:rPr lang="tr-TR" sz="1800" b="1" dirty="0" err="1">
                <a:latin typeface="Arial" pitchFamily="34" charset="0"/>
                <a:cs typeface="Arial" pitchFamily="34" charset="0"/>
              </a:rPr>
              <a:t>chr</a:t>
            </a:r>
            <a:r>
              <a:rPr lang="tr-TR" sz="1800" b="1" dirty="0">
                <a:latin typeface="Arial" pitchFamily="34" charset="0"/>
                <a:cs typeface="Arial" pitchFamily="34" charset="0"/>
              </a:rPr>
              <a:t>.				</a:t>
            </a:r>
            <a:r>
              <a:rPr lang="tr-TR" sz="1800" b="1" dirty="0" smtClean="0">
                <a:latin typeface="Arial" pitchFamily="34" charset="0"/>
                <a:cs typeface="Arial" pitchFamily="34" charset="0"/>
              </a:rPr>
              <a:t>Bilinmiyor  &lt;%</a:t>
            </a:r>
            <a:r>
              <a:rPr lang="tr-TR" sz="1800" b="1" dirty="0">
                <a:latin typeface="Arial" pitchFamily="34" charset="0"/>
                <a:cs typeface="Arial" pitchFamily="34" charset="0"/>
              </a:rPr>
              <a:t>60</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Normal </a:t>
            </a:r>
            <a:r>
              <a:rPr lang="tr-TR" sz="1800" b="1" dirty="0" err="1">
                <a:latin typeface="Arial" pitchFamily="34" charset="0"/>
                <a:cs typeface="Arial" pitchFamily="34" charset="0"/>
              </a:rPr>
              <a:t>diploid</a:t>
            </a:r>
            <a:r>
              <a:rPr lang="tr-TR" sz="1800" b="1" dirty="0">
                <a:latin typeface="Arial" pitchFamily="34" charset="0"/>
                <a:cs typeface="Arial" pitchFamily="34" charset="0"/>
              </a:rPr>
              <a:t>, 46 </a:t>
            </a:r>
            <a:r>
              <a:rPr lang="tr-TR" sz="1800" b="1" dirty="0" err="1">
                <a:latin typeface="Arial" pitchFamily="34" charset="0"/>
                <a:cs typeface="Arial" pitchFamily="34" charset="0"/>
              </a:rPr>
              <a:t>chr</a:t>
            </a:r>
            <a:r>
              <a:rPr lang="tr-TR" sz="1800" b="1" dirty="0">
                <a:latin typeface="Arial" pitchFamily="34" charset="0"/>
                <a:cs typeface="Arial" pitchFamily="34" charset="0"/>
              </a:rPr>
              <a:t>.				80%(65-90)</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err="1">
                <a:latin typeface="Arial" pitchFamily="34" charset="0"/>
                <a:cs typeface="Arial" pitchFamily="34" charset="0"/>
              </a:rPr>
              <a:t>Hypodiploidy</a:t>
            </a:r>
            <a:r>
              <a:rPr lang="tr-TR" sz="1800" b="1" dirty="0">
                <a:latin typeface="Arial" pitchFamily="34" charset="0"/>
                <a:cs typeface="Arial" pitchFamily="34" charset="0"/>
              </a:rPr>
              <a:t>,&lt;46 </a:t>
            </a:r>
            <a:r>
              <a:rPr lang="tr-TR" sz="1800" b="1" dirty="0" err="1">
                <a:latin typeface="Arial" pitchFamily="34" charset="0"/>
                <a:cs typeface="Arial" pitchFamily="34" charset="0"/>
              </a:rPr>
              <a:t>chr</a:t>
            </a:r>
            <a:r>
              <a:rPr lang="tr-TR" sz="1800" b="1" dirty="0">
                <a:latin typeface="Arial" pitchFamily="34" charset="0"/>
                <a:cs typeface="Arial" pitchFamily="34" charset="0"/>
              </a:rPr>
              <a:t>. 				71% (55-85%)</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err="1">
                <a:latin typeface="Arial" pitchFamily="34" charset="0"/>
                <a:cs typeface="Arial" pitchFamily="34" charset="0"/>
              </a:rPr>
              <a:t>Pseudodiploidy</a:t>
            </a:r>
            <a:r>
              <a:rPr lang="tr-TR" sz="1800" b="1" dirty="0">
                <a:latin typeface="Arial" pitchFamily="34" charset="0"/>
                <a:cs typeface="Arial" pitchFamily="34" charset="0"/>
              </a:rPr>
              <a:t>					73% (55-85%)</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t(1;19)						53%</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t(4;11)						45%</a:t>
            </a:r>
          </a:p>
          <a:p>
            <a:pPr marL="341313" indent="-341313">
              <a:lnSpc>
                <a:spcPct val="80000"/>
              </a:lnSpc>
              <a:spcBef>
                <a:spcPts val="45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1800" b="1" dirty="0">
                <a:latin typeface="Arial" pitchFamily="34" charset="0"/>
                <a:cs typeface="Arial" pitchFamily="34" charset="0"/>
              </a:rPr>
              <a:t>t(9;22)						14%</a:t>
            </a:r>
          </a:p>
        </p:txBody>
      </p:sp>
    </p:spTree>
    <p:extLst>
      <p:ext uri="{BB962C8B-B14F-4D97-AF65-F5344CB8AC3E}">
        <p14:creationId xmlns="" xmlns:p14="http://schemas.microsoft.com/office/powerpoint/2010/main" val="4135547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755576" y="2132856"/>
            <a:ext cx="7916937" cy="4248472"/>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noAutofit/>
          </a:bodyPr>
          <a:lstStyle/>
          <a:p>
            <a:pPr marL="0" indent="0">
              <a:spcBef>
                <a:spcPts val="700"/>
              </a:spcBef>
              <a:buNone/>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tr-TR" sz="2800" dirty="0" smtClean="0">
                <a:solidFill>
                  <a:srgbClr val="FF0000"/>
                </a:solidFill>
                <a:latin typeface="Arial" pitchFamily="34" charset="0"/>
                <a:cs typeface="Arial" pitchFamily="34" charset="0"/>
              </a:rPr>
              <a:t>   MSS koruyucu tedavi:</a:t>
            </a:r>
            <a:endParaRPr lang="tr-TR" sz="2800" dirty="0">
              <a:solidFill>
                <a:srgbClr val="FF0000"/>
              </a:solidFill>
              <a:latin typeface="Arial" pitchFamily="34" charset="0"/>
              <a:cs typeface="Arial" pitchFamily="34" charset="0"/>
            </a:endParaRPr>
          </a:p>
          <a:p>
            <a:pPr marL="339725" indent="-339725">
              <a:spcBef>
                <a:spcPts val="700"/>
              </a:spcBef>
              <a:buClr>
                <a:srgbClr val="3333CC"/>
              </a:buClr>
              <a:buSzPct val="60000"/>
              <a:buFont typeface="Wingdings" pitchFamily="2" charset="2"/>
              <a:buChar cha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tr-TR" sz="2800" dirty="0" smtClean="0">
                <a:latin typeface="Arial" pitchFamily="34" charset="0"/>
                <a:cs typeface="Arial" pitchFamily="34" charset="0"/>
              </a:rPr>
              <a:t>Yüksek lökosit sayısı, T hücre hastalığı, çok küçük yaş, HSM ve LAP, siyah ırk MSS lösemisi riskini artırır</a:t>
            </a:r>
            <a:endParaRPr lang="tr-TR" sz="2800" dirty="0">
              <a:latin typeface="Arial" pitchFamily="34" charset="0"/>
              <a:cs typeface="Arial" pitchFamily="34" charset="0"/>
            </a:endParaRPr>
          </a:p>
          <a:p>
            <a:pPr marL="339725" indent="-339725">
              <a:spcBef>
                <a:spcPts val="700"/>
              </a:spcBef>
              <a:buClr>
                <a:srgbClr val="3333CC"/>
              </a:buClr>
              <a:buSzPct val="60000"/>
              <a:buFont typeface="Wingdings" pitchFamily="2" charset="2"/>
              <a:buChar cha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tr-TR" sz="2800" dirty="0" smtClean="0">
                <a:latin typeface="Arial" pitchFamily="34" charset="0"/>
                <a:cs typeface="Arial" pitchFamily="34" charset="0"/>
              </a:rPr>
              <a:t>Standart risk hastalarda </a:t>
            </a:r>
            <a:r>
              <a:rPr lang="tr-TR" sz="2800" dirty="0" err="1" smtClean="0">
                <a:latin typeface="Arial" pitchFamily="34" charset="0"/>
                <a:cs typeface="Arial" pitchFamily="34" charset="0"/>
              </a:rPr>
              <a:t>kranial</a:t>
            </a:r>
            <a:r>
              <a:rPr lang="tr-TR" sz="2800" dirty="0" smtClean="0">
                <a:latin typeface="Arial" pitchFamily="34" charset="0"/>
                <a:cs typeface="Arial" pitchFamily="34" charset="0"/>
              </a:rPr>
              <a:t> XRT gereksizdir</a:t>
            </a:r>
            <a:endParaRPr lang="tr-TR" sz="2800" dirty="0">
              <a:latin typeface="Arial" pitchFamily="34" charset="0"/>
              <a:cs typeface="Arial" pitchFamily="34" charset="0"/>
            </a:endParaRPr>
          </a:p>
          <a:p>
            <a:pPr marL="339725" indent="-339725">
              <a:spcBef>
                <a:spcPts val="700"/>
              </a:spcBef>
              <a:buClr>
                <a:srgbClr val="3333CC"/>
              </a:buClr>
              <a:buSzPct val="60000"/>
              <a:buFont typeface="Wingdings" pitchFamily="2" charset="2"/>
              <a:buChar cha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tr-TR" sz="2800" dirty="0" err="1" smtClean="0">
                <a:latin typeface="Arial" pitchFamily="34" charset="0"/>
                <a:cs typeface="Arial" pitchFamily="34" charset="0"/>
              </a:rPr>
              <a:t>Kranial</a:t>
            </a:r>
            <a:r>
              <a:rPr lang="tr-TR" sz="2800" dirty="0" smtClean="0">
                <a:latin typeface="Arial" pitchFamily="34" charset="0"/>
                <a:cs typeface="Arial" pitchFamily="34" charset="0"/>
              </a:rPr>
              <a:t> XRT sadece MSS lösemisi olan veya tedaviye kötü cevap veren hastalarda </a:t>
            </a:r>
            <a:r>
              <a:rPr lang="tr-TR" sz="2800" dirty="0" err="1" smtClean="0">
                <a:latin typeface="Arial" pitchFamily="34" charset="0"/>
                <a:cs typeface="Arial" pitchFamily="34" charset="0"/>
              </a:rPr>
              <a:t>endikedir</a:t>
            </a:r>
            <a:endParaRPr lang="tr-TR" sz="2800" dirty="0">
              <a:latin typeface="Arial" pitchFamily="34" charset="0"/>
              <a:cs typeface="Arial" pitchFamily="34" charset="0"/>
            </a:endParaRPr>
          </a:p>
          <a:p>
            <a:pPr marL="339725" indent="-339725">
              <a:spcBef>
                <a:spcPts val="650"/>
              </a:spcBef>
              <a:buClrTx/>
              <a:buSzTx/>
              <a:buFontTx/>
              <a:buNone/>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endParaRPr lang="tr-TR" sz="2800" dirty="0">
              <a:latin typeface="Arial" pitchFamily="34" charset="0"/>
              <a:cs typeface="Arial" pitchFamily="34" charset="0"/>
            </a:endParaRPr>
          </a:p>
        </p:txBody>
      </p:sp>
      <p:sp>
        <p:nvSpPr>
          <p:cNvPr id="5" name="Rectangle 1"/>
          <p:cNvSpPr>
            <a:spLocks noGrp="1" noChangeArrowheads="1"/>
          </p:cNvSpPr>
          <p:nvPr>
            <p:ph type="title"/>
          </p:nvPr>
        </p:nvSpPr>
        <p:spPr>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t>Akut </a:t>
            </a:r>
            <a:r>
              <a:rPr lang="tr-TR" dirty="0" err="1" smtClean="0"/>
              <a:t>lenfoblastik</a:t>
            </a:r>
            <a:r>
              <a:rPr lang="tr-TR" dirty="0" smtClean="0"/>
              <a:t> lösemi</a:t>
            </a:r>
            <a:endParaRPr lang="tr-TR" dirty="0"/>
          </a:p>
        </p:txBody>
      </p:sp>
    </p:spTree>
    <p:extLst>
      <p:ext uri="{BB962C8B-B14F-4D97-AF65-F5344CB8AC3E}">
        <p14:creationId xmlns="" xmlns:p14="http://schemas.microsoft.com/office/powerpoint/2010/main" val="3973939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836712"/>
          </a:xfrm>
        </p:spPr>
        <p:txBody>
          <a:bodyPr/>
          <a:lstStyle/>
          <a:p>
            <a:pPr algn="ctr"/>
            <a:r>
              <a:rPr lang="tr-TR" dirty="0" smtClean="0"/>
              <a:t>MSS lösemisi sınıflaması</a:t>
            </a:r>
            <a:endParaRPr lang="tr-TR" dirty="0"/>
          </a:p>
        </p:txBody>
      </p:sp>
      <p:sp>
        <p:nvSpPr>
          <p:cNvPr id="3" name="İçerik Yer Tutucusu 2"/>
          <p:cNvSpPr>
            <a:spLocks noGrp="1"/>
          </p:cNvSpPr>
          <p:nvPr>
            <p:ph idx="1"/>
          </p:nvPr>
        </p:nvSpPr>
        <p:spPr>
          <a:xfrm>
            <a:off x="251520" y="836712"/>
            <a:ext cx="8496944" cy="5832648"/>
          </a:xfrm>
        </p:spPr>
        <p:txBody>
          <a:bodyPr>
            <a:normAutofit fontScale="77500" lnSpcReduction="20000"/>
          </a:bodyPr>
          <a:lstStyle/>
          <a:p>
            <a:r>
              <a:rPr lang="en-US" dirty="0">
                <a:latin typeface="Arial" pitchFamily="34" charset="0"/>
                <a:cs typeface="Arial" pitchFamily="34" charset="0"/>
              </a:rPr>
              <a:t>CNS 1: In cerebral spinal fluid (CSF), absence of blasts on </a:t>
            </a:r>
            <a:r>
              <a:rPr lang="en-US" dirty="0" err="1">
                <a:latin typeface="Arial" pitchFamily="34" charset="0"/>
                <a:cs typeface="Arial" pitchFamily="34" charset="0"/>
              </a:rPr>
              <a:t>cytospin</a:t>
            </a:r>
            <a:r>
              <a:rPr lang="en-US" dirty="0">
                <a:latin typeface="Arial" pitchFamily="34" charset="0"/>
                <a:cs typeface="Arial" pitchFamily="34" charset="0"/>
              </a:rPr>
              <a:t> preparation, regardless of the </a:t>
            </a:r>
            <a:r>
              <a:rPr lang="en-US" dirty="0" smtClean="0">
                <a:latin typeface="Arial" pitchFamily="34" charset="0"/>
                <a:cs typeface="Arial" pitchFamily="34" charset="0"/>
              </a:rPr>
              <a:t>number</a:t>
            </a:r>
            <a:r>
              <a:rPr lang="tr-TR" dirty="0" smtClean="0">
                <a:latin typeface="Arial" pitchFamily="34" charset="0"/>
                <a:cs typeface="Arial" pitchFamily="34" charset="0"/>
              </a:rPr>
              <a:t> </a:t>
            </a:r>
            <a:r>
              <a:rPr lang="en-US" dirty="0" smtClean="0">
                <a:latin typeface="Arial" pitchFamily="34" charset="0"/>
                <a:cs typeface="Arial" pitchFamily="34" charset="0"/>
              </a:rPr>
              <a:t>of </a:t>
            </a:r>
            <a:r>
              <a:rPr lang="en-US" dirty="0">
                <a:latin typeface="Arial" pitchFamily="34" charset="0"/>
                <a:cs typeface="Arial" pitchFamily="34" charset="0"/>
              </a:rPr>
              <a:t>white blood cells (WBCs).</a:t>
            </a:r>
          </a:p>
          <a:p>
            <a:r>
              <a:rPr lang="en-US" dirty="0">
                <a:latin typeface="Arial" pitchFamily="34" charset="0"/>
                <a:cs typeface="Arial" pitchFamily="34" charset="0"/>
              </a:rPr>
              <a:t>CNS 2: In CSF, presence &lt; </a:t>
            </a:r>
            <a:r>
              <a:rPr lang="en-US" dirty="0" smtClean="0">
                <a:latin typeface="Arial" pitchFamily="34" charset="0"/>
                <a:cs typeface="Arial" pitchFamily="34" charset="0"/>
              </a:rPr>
              <a:t>5/</a:t>
            </a:r>
            <a:r>
              <a:rPr lang="el-GR" dirty="0">
                <a:latin typeface="Arial" pitchFamily="34" charset="0"/>
                <a:cs typeface="Arial" pitchFamily="34" charset="0"/>
              </a:rPr>
              <a:t> μ</a:t>
            </a:r>
            <a:r>
              <a:rPr lang="tr-TR" dirty="0">
                <a:latin typeface="Arial" pitchFamily="34" charset="0"/>
                <a:cs typeface="Arial" pitchFamily="34" charset="0"/>
              </a:rPr>
              <a:t>L </a:t>
            </a:r>
            <a:r>
              <a:rPr lang="en-US" dirty="0" smtClean="0">
                <a:latin typeface="Arial" pitchFamily="34" charset="0"/>
                <a:cs typeface="Arial" pitchFamily="34" charset="0"/>
              </a:rPr>
              <a:t>WBCs </a:t>
            </a:r>
            <a:r>
              <a:rPr lang="en-US" dirty="0">
                <a:latin typeface="Arial" pitchFamily="34" charset="0"/>
                <a:cs typeface="Arial" pitchFamily="34" charset="0"/>
              </a:rPr>
              <a:t>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 or &gt; 5/</a:t>
            </a:r>
            <a:r>
              <a:rPr lang="en-US" dirty="0" err="1">
                <a:latin typeface="Arial" pitchFamily="34" charset="0"/>
                <a:cs typeface="Arial" pitchFamily="34" charset="0"/>
              </a:rPr>
              <a:t>uL</a:t>
            </a:r>
            <a:r>
              <a:rPr lang="en-US" dirty="0">
                <a:latin typeface="Arial" pitchFamily="34" charset="0"/>
                <a:cs typeface="Arial" pitchFamily="34" charset="0"/>
              </a:rPr>
              <a:t> WBCs but negative </a:t>
            </a:r>
            <a:r>
              <a:rPr lang="en-US" dirty="0" smtClean="0">
                <a:latin typeface="Arial" pitchFamily="34" charset="0"/>
                <a:cs typeface="Arial" pitchFamily="34" charset="0"/>
              </a:rPr>
              <a:t>by</a:t>
            </a:r>
            <a:r>
              <a:rPr lang="tr-TR" dirty="0" smtClean="0">
                <a:latin typeface="Arial" pitchFamily="34" charset="0"/>
                <a:cs typeface="Arial" pitchFamily="34" charset="0"/>
              </a:rPr>
              <a:t> </a:t>
            </a:r>
            <a:r>
              <a:rPr lang="tr-TR" dirty="0" err="1" smtClean="0">
                <a:latin typeface="Arial" pitchFamily="34" charset="0"/>
                <a:cs typeface="Arial" pitchFamily="34" charset="0"/>
              </a:rPr>
              <a:t>Steinherz</a:t>
            </a:r>
            <a:r>
              <a:rPr lang="tr-TR" dirty="0" smtClean="0">
                <a:latin typeface="Arial" pitchFamily="34" charset="0"/>
                <a:cs typeface="Arial" pitchFamily="34" charset="0"/>
              </a:rPr>
              <a:t>/</a:t>
            </a:r>
            <a:r>
              <a:rPr lang="tr-TR" dirty="0" err="1" smtClean="0">
                <a:latin typeface="Arial" pitchFamily="34" charset="0"/>
                <a:cs typeface="Arial" pitchFamily="34" charset="0"/>
              </a:rPr>
              <a:t>Bleyer</a:t>
            </a:r>
            <a:r>
              <a:rPr lang="tr-TR" dirty="0" smtClean="0">
                <a:latin typeface="Arial" pitchFamily="34" charset="0"/>
                <a:cs typeface="Arial" pitchFamily="34" charset="0"/>
              </a:rPr>
              <a:t> </a:t>
            </a:r>
            <a:r>
              <a:rPr lang="tr-TR" dirty="0" err="1">
                <a:latin typeface="Arial" pitchFamily="34" charset="0"/>
                <a:cs typeface="Arial" pitchFamily="34" charset="0"/>
              </a:rPr>
              <a:t>algorithm</a:t>
            </a:r>
            <a:r>
              <a:rPr lang="tr-TR" dirty="0">
                <a:latin typeface="Arial" pitchFamily="34" charset="0"/>
                <a:cs typeface="Arial" pitchFamily="34" charset="0"/>
              </a:rPr>
              <a:t>:</a:t>
            </a:r>
          </a:p>
          <a:p>
            <a:r>
              <a:rPr lang="en-US" dirty="0">
                <a:latin typeface="Arial" pitchFamily="34" charset="0"/>
                <a:cs typeface="Arial" pitchFamily="34" charset="0"/>
              </a:rPr>
              <a:t>CNS 2a: &lt; </a:t>
            </a:r>
            <a:r>
              <a:rPr lang="en-US" dirty="0" smtClean="0">
                <a:latin typeface="Arial" pitchFamily="34" charset="0"/>
                <a:cs typeface="Arial" pitchFamily="34" charset="0"/>
              </a:rPr>
              <a:t>10/</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RBCs; &lt; </a:t>
            </a:r>
            <a:r>
              <a:rPr lang="en-US" dirty="0" smtClean="0">
                <a:latin typeface="Arial" pitchFamily="34" charset="0"/>
                <a:cs typeface="Arial" pitchFamily="34" charset="0"/>
              </a:rPr>
              <a:t>5/</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WBCs 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a:t>
            </a:r>
          </a:p>
          <a:p>
            <a:r>
              <a:rPr lang="en-US" dirty="0">
                <a:latin typeface="Arial" pitchFamily="34" charset="0"/>
                <a:cs typeface="Arial" pitchFamily="34" charset="0"/>
              </a:rPr>
              <a:t>CNS 2b: ≥ </a:t>
            </a:r>
            <a:r>
              <a:rPr lang="en-US" dirty="0" smtClean="0">
                <a:latin typeface="Arial" pitchFamily="34" charset="0"/>
                <a:cs typeface="Arial" pitchFamily="34" charset="0"/>
              </a:rPr>
              <a:t>10/</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RBCs; &lt; </a:t>
            </a:r>
            <a:r>
              <a:rPr lang="en-US" dirty="0" smtClean="0">
                <a:latin typeface="Arial" pitchFamily="34" charset="0"/>
                <a:cs typeface="Arial" pitchFamily="34" charset="0"/>
              </a:rPr>
              <a:t>5/</a:t>
            </a:r>
            <a:r>
              <a:rPr lang="el-GR" dirty="0">
                <a:latin typeface="Arial" pitchFamily="34" charset="0"/>
                <a:cs typeface="Arial" pitchFamily="34" charset="0"/>
              </a:rPr>
              <a:t> μ</a:t>
            </a:r>
            <a:r>
              <a:rPr lang="tr-TR" dirty="0">
                <a:latin typeface="Arial" pitchFamily="34" charset="0"/>
                <a:cs typeface="Arial" pitchFamily="34" charset="0"/>
              </a:rPr>
              <a:t>L </a:t>
            </a:r>
            <a:r>
              <a:rPr lang="en-US" dirty="0" smtClean="0">
                <a:latin typeface="Arial" pitchFamily="34" charset="0"/>
                <a:cs typeface="Arial" pitchFamily="34" charset="0"/>
              </a:rPr>
              <a:t>WBCs </a:t>
            </a:r>
            <a:r>
              <a:rPr lang="en-US" dirty="0">
                <a:latin typeface="Arial" pitchFamily="34" charset="0"/>
                <a:cs typeface="Arial" pitchFamily="34" charset="0"/>
              </a:rPr>
              <a:t>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 and</a:t>
            </a:r>
          </a:p>
          <a:p>
            <a:r>
              <a:rPr lang="en-US" dirty="0">
                <a:latin typeface="Arial" pitchFamily="34" charset="0"/>
                <a:cs typeface="Arial" pitchFamily="34" charset="0"/>
              </a:rPr>
              <a:t>CNS 2c: ≥ </a:t>
            </a:r>
            <a:r>
              <a:rPr lang="en-US" dirty="0" smtClean="0">
                <a:latin typeface="Arial" pitchFamily="34" charset="0"/>
                <a:cs typeface="Arial" pitchFamily="34" charset="0"/>
              </a:rPr>
              <a:t>10/</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RBCs; ≥ </a:t>
            </a:r>
            <a:r>
              <a:rPr lang="en-US" dirty="0" smtClean="0">
                <a:latin typeface="Arial" pitchFamily="34" charset="0"/>
                <a:cs typeface="Arial" pitchFamily="34" charset="0"/>
              </a:rPr>
              <a:t>5/</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WBCs 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 but negative </a:t>
            </a:r>
            <a:r>
              <a:rPr lang="en-US" dirty="0" smtClean="0">
                <a:latin typeface="Arial" pitchFamily="34" charset="0"/>
                <a:cs typeface="Arial" pitchFamily="34" charset="0"/>
              </a:rPr>
              <a:t>by</a:t>
            </a:r>
            <a:r>
              <a:rPr lang="tr-TR" dirty="0" smtClean="0">
                <a:latin typeface="Arial" pitchFamily="34" charset="0"/>
                <a:cs typeface="Arial" pitchFamily="34" charset="0"/>
              </a:rPr>
              <a:t> </a:t>
            </a:r>
            <a:r>
              <a:rPr lang="tr-TR" dirty="0" err="1" smtClean="0">
                <a:latin typeface="Arial" pitchFamily="34" charset="0"/>
                <a:cs typeface="Arial" pitchFamily="34" charset="0"/>
              </a:rPr>
              <a:t>Steinherz</a:t>
            </a:r>
            <a:r>
              <a:rPr lang="tr-TR" dirty="0" smtClean="0">
                <a:latin typeface="Arial" pitchFamily="34" charset="0"/>
                <a:cs typeface="Arial" pitchFamily="34" charset="0"/>
              </a:rPr>
              <a:t>/</a:t>
            </a:r>
            <a:r>
              <a:rPr lang="tr-TR" dirty="0" err="1" smtClean="0">
                <a:latin typeface="Arial" pitchFamily="34" charset="0"/>
                <a:cs typeface="Arial" pitchFamily="34" charset="0"/>
              </a:rPr>
              <a:t>Bleyer</a:t>
            </a:r>
            <a:r>
              <a:rPr lang="tr-TR" dirty="0" smtClean="0">
                <a:latin typeface="Arial" pitchFamily="34" charset="0"/>
                <a:cs typeface="Arial" pitchFamily="34" charset="0"/>
              </a:rPr>
              <a:t> </a:t>
            </a:r>
            <a:r>
              <a:rPr lang="tr-TR" dirty="0" err="1">
                <a:latin typeface="Arial" pitchFamily="34" charset="0"/>
                <a:cs typeface="Arial" pitchFamily="34" charset="0"/>
              </a:rPr>
              <a:t>algorithm</a:t>
            </a:r>
            <a:r>
              <a:rPr lang="tr-TR" dirty="0">
                <a:latin typeface="Arial" pitchFamily="34" charset="0"/>
                <a:cs typeface="Arial" pitchFamily="34" charset="0"/>
              </a:rPr>
              <a:t> </a:t>
            </a:r>
          </a:p>
          <a:p>
            <a:r>
              <a:rPr lang="en-US" dirty="0">
                <a:latin typeface="Arial" pitchFamily="34" charset="0"/>
                <a:cs typeface="Arial" pitchFamily="34" charset="0"/>
              </a:rPr>
              <a:t>CNS3: In CSF, presence of ≥ </a:t>
            </a:r>
            <a:r>
              <a:rPr lang="en-US" dirty="0" smtClean="0">
                <a:latin typeface="Arial" pitchFamily="34" charset="0"/>
                <a:cs typeface="Arial" pitchFamily="34" charset="0"/>
              </a:rPr>
              <a:t>5/</a:t>
            </a:r>
            <a:r>
              <a:rPr lang="el-GR" dirty="0">
                <a:latin typeface="Arial" pitchFamily="34" charset="0"/>
                <a:cs typeface="Arial" pitchFamily="34" charset="0"/>
              </a:rPr>
              <a:t> μ</a:t>
            </a:r>
            <a:r>
              <a:rPr lang="tr-TR" dirty="0">
                <a:latin typeface="Arial" pitchFamily="34" charset="0"/>
                <a:cs typeface="Arial" pitchFamily="34" charset="0"/>
              </a:rPr>
              <a:t>L</a:t>
            </a:r>
            <a:r>
              <a:rPr lang="en-US" dirty="0" smtClean="0">
                <a:latin typeface="Arial" pitchFamily="34" charset="0"/>
                <a:cs typeface="Arial" pitchFamily="34" charset="0"/>
              </a:rPr>
              <a:t> </a:t>
            </a:r>
            <a:r>
              <a:rPr lang="en-US" dirty="0">
                <a:latin typeface="Arial" pitchFamily="34" charset="0"/>
                <a:cs typeface="Arial" pitchFamily="34" charset="0"/>
              </a:rPr>
              <a:t>WBCs 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 and/or clinical signs of </a:t>
            </a:r>
            <a:r>
              <a:rPr lang="en-US" dirty="0" smtClean="0">
                <a:latin typeface="Arial" pitchFamily="34" charset="0"/>
                <a:cs typeface="Arial" pitchFamily="34" charset="0"/>
              </a:rPr>
              <a:t>CNS</a:t>
            </a:r>
            <a:r>
              <a:rPr lang="tr-TR" dirty="0" smtClean="0">
                <a:latin typeface="Arial" pitchFamily="34" charset="0"/>
                <a:cs typeface="Arial" pitchFamily="34" charset="0"/>
              </a:rPr>
              <a:t> </a:t>
            </a:r>
            <a:r>
              <a:rPr lang="tr-TR" dirty="0" err="1" smtClean="0">
                <a:latin typeface="Arial" pitchFamily="34" charset="0"/>
                <a:cs typeface="Arial" pitchFamily="34" charset="0"/>
              </a:rPr>
              <a:t>leukemia</a:t>
            </a:r>
            <a:r>
              <a:rPr lang="tr-TR" dirty="0">
                <a:latin typeface="Arial" pitchFamily="34" charset="0"/>
                <a:cs typeface="Arial" pitchFamily="34" charset="0"/>
              </a:rPr>
              <a:t>:</a:t>
            </a:r>
          </a:p>
          <a:p>
            <a:r>
              <a:rPr lang="en-US" dirty="0">
                <a:latin typeface="Arial" pitchFamily="34" charset="0"/>
                <a:cs typeface="Arial" pitchFamily="34" charset="0"/>
              </a:rPr>
              <a:t>CNS 3a: &lt; </a:t>
            </a:r>
            <a:r>
              <a:rPr lang="en-US" dirty="0" smtClean="0">
                <a:latin typeface="Arial" pitchFamily="34" charset="0"/>
                <a:cs typeface="Arial" pitchFamily="34" charset="0"/>
              </a:rPr>
              <a:t>10/</a:t>
            </a:r>
            <a:r>
              <a:rPr lang="tr-TR" dirty="0" smtClean="0">
                <a:latin typeface="Arial" pitchFamily="34" charset="0"/>
                <a:cs typeface="Arial" pitchFamily="34" charset="0"/>
              </a:rPr>
              <a:t>mc</a:t>
            </a:r>
            <a:r>
              <a:rPr lang="en-US" dirty="0" smtClean="0">
                <a:latin typeface="Arial" pitchFamily="34" charset="0"/>
                <a:cs typeface="Arial" pitchFamily="34" charset="0"/>
              </a:rPr>
              <a:t>L </a:t>
            </a:r>
            <a:r>
              <a:rPr lang="en-US" dirty="0">
                <a:latin typeface="Arial" pitchFamily="34" charset="0"/>
                <a:cs typeface="Arial" pitchFamily="34" charset="0"/>
              </a:rPr>
              <a:t>RBCs; ≥ 5/</a:t>
            </a:r>
            <a:r>
              <a:rPr lang="en-US" dirty="0" err="1">
                <a:latin typeface="Arial" pitchFamily="34" charset="0"/>
                <a:cs typeface="Arial" pitchFamily="34" charset="0"/>
              </a:rPr>
              <a:t>μL</a:t>
            </a:r>
            <a:r>
              <a:rPr lang="en-US" dirty="0">
                <a:latin typeface="Arial" pitchFamily="34" charset="0"/>
                <a:cs typeface="Arial" pitchFamily="34" charset="0"/>
              </a:rPr>
              <a:t> WBCs and </a:t>
            </a:r>
            <a:r>
              <a:rPr lang="en-US" dirty="0" err="1">
                <a:latin typeface="Arial" pitchFamily="34" charset="0"/>
                <a:cs typeface="Arial" pitchFamily="34" charset="0"/>
              </a:rPr>
              <a:t>cytospin</a:t>
            </a:r>
            <a:r>
              <a:rPr lang="en-US" dirty="0">
                <a:latin typeface="Arial" pitchFamily="34" charset="0"/>
                <a:cs typeface="Arial" pitchFamily="34" charset="0"/>
              </a:rPr>
              <a:t> positive for blasts;</a:t>
            </a:r>
          </a:p>
          <a:p>
            <a:r>
              <a:rPr lang="tr-TR" dirty="0">
                <a:latin typeface="Arial" pitchFamily="34" charset="0"/>
                <a:cs typeface="Arial" pitchFamily="34" charset="0"/>
              </a:rPr>
              <a:t>CNS 3b: ≥ 10/</a:t>
            </a:r>
            <a:r>
              <a:rPr lang="el-GR" dirty="0">
                <a:latin typeface="Arial" pitchFamily="34" charset="0"/>
                <a:cs typeface="Arial" pitchFamily="34" charset="0"/>
              </a:rPr>
              <a:t>μ</a:t>
            </a:r>
            <a:r>
              <a:rPr lang="tr-TR" dirty="0">
                <a:latin typeface="Arial" pitchFamily="34" charset="0"/>
                <a:cs typeface="Arial" pitchFamily="34" charset="0"/>
              </a:rPr>
              <a:t>L </a:t>
            </a:r>
            <a:r>
              <a:rPr lang="tr-TR" dirty="0" err="1">
                <a:latin typeface="Arial" pitchFamily="34" charset="0"/>
                <a:cs typeface="Arial" pitchFamily="34" charset="0"/>
              </a:rPr>
              <a:t>RBCs</a:t>
            </a:r>
            <a:r>
              <a:rPr lang="tr-TR" dirty="0">
                <a:latin typeface="Arial" pitchFamily="34" charset="0"/>
                <a:cs typeface="Arial" pitchFamily="34" charset="0"/>
              </a:rPr>
              <a:t>, ≥ 5/</a:t>
            </a:r>
            <a:r>
              <a:rPr lang="el-GR" dirty="0">
                <a:latin typeface="Arial" pitchFamily="34" charset="0"/>
                <a:cs typeface="Arial" pitchFamily="34" charset="0"/>
              </a:rPr>
              <a:t>μ</a:t>
            </a:r>
            <a:r>
              <a:rPr lang="tr-TR" dirty="0">
                <a:latin typeface="Arial" pitchFamily="34" charset="0"/>
                <a:cs typeface="Arial" pitchFamily="34" charset="0"/>
              </a:rPr>
              <a:t>L </a:t>
            </a:r>
            <a:r>
              <a:rPr lang="tr-TR" dirty="0" err="1">
                <a:latin typeface="Arial" pitchFamily="34" charset="0"/>
                <a:cs typeface="Arial" pitchFamily="34" charset="0"/>
              </a:rPr>
              <a:t>WBCs</a:t>
            </a:r>
            <a:r>
              <a:rPr lang="tr-TR" dirty="0">
                <a:latin typeface="Arial" pitchFamily="34" charset="0"/>
                <a:cs typeface="Arial" pitchFamily="34" charset="0"/>
              </a:rPr>
              <a:t> </a:t>
            </a:r>
            <a:r>
              <a:rPr lang="tr-TR" dirty="0" err="1">
                <a:latin typeface="Arial" pitchFamily="34" charset="0"/>
                <a:cs typeface="Arial" pitchFamily="34" charset="0"/>
              </a:rPr>
              <a:t>and</a:t>
            </a:r>
            <a:r>
              <a:rPr lang="tr-TR" dirty="0">
                <a:latin typeface="Arial" pitchFamily="34" charset="0"/>
                <a:cs typeface="Arial" pitchFamily="34" charset="0"/>
              </a:rPr>
              <a:t> </a:t>
            </a:r>
            <a:r>
              <a:rPr lang="tr-TR" dirty="0" err="1">
                <a:latin typeface="Arial" pitchFamily="34" charset="0"/>
                <a:cs typeface="Arial" pitchFamily="34" charset="0"/>
              </a:rPr>
              <a:t>positive</a:t>
            </a:r>
            <a:r>
              <a:rPr lang="tr-TR" dirty="0">
                <a:latin typeface="Arial" pitchFamily="34" charset="0"/>
                <a:cs typeface="Arial" pitchFamily="34" charset="0"/>
              </a:rPr>
              <a:t> </a:t>
            </a:r>
            <a:r>
              <a:rPr lang="tr-TR" dirty="0" err="1">
                <a:latin typeface="Arial" pitchFamily="34" charset="0"/>
                <a:cs typeface="Arial" pitchFamily="34" charset="0"/>
              </a:rPr>
              <a:t>by</a:t>
            </a:r>
            <a:r>
              <a:rPr lang="tr-TR" dirty="0">
                <a:latin typeface="Arial" pitchFamily="34" charset="0"/>
                <a:cs typeface="Arial" pitchFamily="34" charset="0"/>
              </a:rPr>
              <a:t> </a:t>
            </a:r>
            <a:r>
              <a:rPr lang="tr-TR" dirty="0" err="1">
                <a:latin typeface="Arial" pitchFamily="34" charset="0"/>
                <a:cs typeface="Arial" pitchFamily="34" charset="0"/>
              </a:rPr>
              <a:t>Steinherz</a:t>
            </a:r>
            <a:r>
              <a:rPr lang="tr-TR" dirty="0">
                <a:latin typeface="Arial" pitchFamily="34" charset="0"/>
                <a:cs typeface="Arial" pitchFamily="34" charset="0"/>
              </a:rPr>
              <a:t>/</a:t>
            </a:r>
            <a:r>
              <a:rPr lang="tr-TR" dirty="0" err="1">
                <a:latin typeface="Arial" pitchFamily="34" charset="0"/>
                <a:cs typeface="Arial" pitchFamily="34" charset="0"/>
              </a:rPr>
              <a:t>Bleyer</a:t>
            </a:r>
            <a:r>
              <a:rPr lang="tr-TR" dirty="0">
                <a:latin typeface="Arial" pitchFamily="34" charset="0"/>
                <a:cs typeface="Arial" pitchFamily="34" charset="0"/>
              </a:rPr>
              <a:t> </a:t>
            </a:r>
            <a:r>
              <a:rPr lang="tr-TR" dirty="0" err="1" smtClean="0">
                <a:latin typeface="Arial" pitchFamily="34" charset="0"/>
                <a:cs typeface="Arial" pitchFamily="34" charset="0"/>
              </a:rPr>
              <a:t>algorithm</a:t>
            </a:r>
            <a:r>
              <a:rPr lang="tr-TR" dirty="0" smtClean="0">
                <a:latin typeface="Arial" pitchFamily="34" charset="0"/>
                <a:cs typeface="Arial" pitchFamily="34" charset="0"/>
              </a:rPr>
              <a:t> </a:t>
            </a:r>
            <a:endParaRPr lang="tr-TR" dirty="0">
              <a:latin typeface="Arial" pitchFamily="34" charset="0"/>
              <a:cs typeface="Arial" pitchFamily="34" charset="0"/>
            </a:endParaRPr>
          </a:p>
          <a:p>
            <a:r>
              <a:rPr lang="en-US" dirty="0">
                <a:latin typeface="Arial" pitchFamily="34" charset="0"/>
                <a:cs typeface="Arial" pitchFamily="34" charset="0"/>
              </a:rPr>
              <a:t>CNS 3c: Clinical signs of CNS leukemia (such as facial nerve palsy, brain/eye involvement </a:t>
            </a:r>
            <a:r>
              <a:rPr lang="en-US" dirty="0" smtClean="0">
                <a:latin typeface="Arial" pitchFamily="34" charset="0"/>
                <a:cs typeface="Arial" pitchFamily="34" charset="0"/>
              </a:rPr>
              <a:t>or</a:t>
            </a:r>
            <a:r>
              <a:rPr lang="tr-TR" dirty="0" smtClean="0">
                <a:latin typeface="Arial" pitchFamily="34" charset="0"/>
                <a:cs typeface="Arial" pitchFamily="34" charset="0"/>
              </a:rPr>
              <a:t> </a:t>
            </a:r>
            <a:r>
              <a:rPr lang="tr-TR" dirty="0" err="1" smtClean="0">
                <a:latin typeface="Arial" pitchFamily="34" charset="0"/>
                <a:cs typeface="Arial" pitchFamily="34" charset="0"/>
              </a:rPr>
              <a:t>hypothalamic</a:t>
            </a:r>
            <a:r>
              <a:rPr lang="tr-TR" dirty="0" smtClean="0">
                <a:latin typeface="Arial" pitchFamily="34" charset="0"/>
                <a:cs typeface="Arial" pitchFamily="34" charset="0"/>
              </a:rPr>
              <a:t> </a:t>
            </a:r>
            <a:r>
              <a:rPr lang="tr-TR" dirty="0" err="1">
                <a:latin typeface="Arial" pitchFamily="34" charset="0"/>
                <a:cs typeface="Arial" pitchFamily="34" charset="0"/>
              </a:rPr>
              <a:t>syndrome</a:t>
            </a:r>
            <a:r>
              <a:rPr lang="tr-TR" dirty="0">
                <a:latin typeface="Arial" pitchFamily="34" charset="0"/>
                <a:cs typeface="Arial" pitchFamily="34" charset="0"/>
              </a:rPr>
              <a:t>).</a:t>
            </a:r>
          </a:p>
          <a:p>
            <a:endParaRPr lang="tr-TR" dirty="0" smtClean="0">
              <a:latin typeface="Arial" pitchFamily="34" charset="0"/>
              <a:cs typeface="Arial" pitchFamily="34" charset="0"/>
            </a:endParaRPr>
          </a:p>
          <a:p>
            <a:r>
              <a:rPr lang="en-US" dirty="0" smtClean="0">
                <a:latin typeface="Arial" pitchFamily="34" charset="0"/>
                <a:cs typeface="Arial" pitchFamily="34" charset="0"/>
              </a:rPr>
              <a:t>METHOD </a:t>
            </a:r>
            <a:r>
              <a:rPr lang="en-US" dirty="0">
                <a:latin typeface="Arial" pitchFamily="34" charset="0"/>
                <a:cs typeface="Arial" pitchFamily="34" charset="0"/>
              </a:rPr>
              <a:t>OF EVALUATING INITIAL TRAUMATIC LUMBAR PUNCTURES</a:t>
            </a:r>
            <a:r>
              <a:rPr lang="en-US" dirty="0" smtClean="0">
                <a:latin typeface="Arial" pitchFamily="34" charset="0"/>
                <a:cs typeface="Arial" pitchFamily="34" charset="0"/>
              </a:rPr>
              <a:t>:</a:t>
            </a:r>
            <a:r>
              <a:rPr lang="tr-TR" dirty="0" smtClean="0">
                <a:latin typeface="Arial" pitchFamily="34" charset="0"/>
                <a:cs typeface="Arial" pitchFamily="34" charset="0"/>
              </a:rPr>
              <a:t> </a:t>
            </a:r>
            <a:r>
              <a:rPr lang="tr-TR" u="sng" dirty="0">
                <a:latin typeface="Arial" pitchFamily="34" charset="0"/>
                <a:cs typeface="Arial" pitchFamily="34" charset="0"/>
              </a:rPr>
              <a:t>CSF WBC &gt; </a:t>
            </a:r>
            <a:r>
              <a:rPr lang="tr-TR" u="sng" dirty="0" smtClean="0">
                <a:latin typeface="Arial" pitchFamily="34" charset="0"/>
                <a:cs typeface="Arial" pitchFamily="34" charset="0"/>
              </a:rPr>
              <a:t>2x </a:t>
            </a:r>
            <a:r>
              <a:rPr lang="tr-TR" u="sng" dirty="0">
                <a:latin typeface="Arial" pitchFamily="34" charset="0"/>
                <a:cs typeface="Arial" pitchFamily="34" charset="0"/>
              </a:rPr>
              <a:t>Blood WBC</a:t>
            </a:r>
          </a:p>
          <a:p>
            <a:pPr marL="0" indent="0">
              <a:buNone/>
            </a:pPr>
            <a:r>
              <a:rPr lang="tr-TR" dirty="0" smtClean="0">
                <a:latin typeface="Arial" pitchFamily="34" charset="0"/>
                <a:cs typeface="Arial" pitchFamily="34" charset="0"/>
              </a:rPr>
              <a:t>                              CSF </a:t>
            </a:r>
            <a:r>
              <a:rPr lang="tr-TR" dirty="0">
                <a:latin typeface="Arial" pitchFamily="34" charset="0"/>
                <a:cs typeface="Arial" pitchFamily="34" charset="0"/>
              </a:rPr>
              <a:t>RBC </a:t>
            </a:r>
            <a:r>
              <a:rPr lang="tr-TR" dirty="0" smtClean="0">
                <a:latin typeface="Arial" pitchFamily="34" charset="0"/>
                <a:cs typeface="Arial" pitchFamily="34" charset="0"/>
              </a:rPr>
              <a:t>          Blood </a:t>
            </a:r>
            <a:r>
              <a:rPr lang="tr-TR" dirty="0">
                <a:latin typeface="Arial" pitchFamily="34" charset="0"/>
                <a:cs typeface="Arial" pitchFamily="34" charset="0"/>
              </a:rPr>
              <a:t>RBC</a:t>
            </a:r>
          </a:p>
        </p:txBody>
      </p:sp>
    </p:spTree>
    <p:extLst>
      <p:ext uri="{BB962C8B-B14F-4D97-AF65-F5344CB8AC3E}">
        <p14:creationId xmlns="" xmlns:p14="http://schemas.microsoft.com/office/powerpoint/2010/main" val="254338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Autofit/>
          </a:bodyPr>
          <a:lstStyle/>
          <a:p>
            <a:pPr algn="ctr"/>
            <a:r>
              <a:rPr lang="tr-TR" sz="4400" dirty="0" smtClean="0"/>
              <a:t> B prekürsör  ALL tedavi yaklaşımı</a:t>
            </a:r>
            <a:endParaRPr lang="tr-TR" sz="4400" dirty="0"/>
          </a:p>
        </p:txBody>
      </p:sp>
      <p:sp>
        <p:nvSpPr>
          <p:cNvPr id="3" name="Content Placeholder 2"/>
          <p:cNvSpPr>
            <a:spLocks noGrp="1"/>
          </p:cNvSpPr>
          <p:nvPr>
            <p:ph idx="1"/>
          </p:nvPr>
        </p:nvSpPr>
        <p:spPr>
          <a:xfrm>
            <a:off x="457200" y="1412776"/>
            <a:ext cx="8229600" cy="5112568"/>
          </a:xfrm>
        </p:spPr>
        <p:txBody>
          <a:bodyPr>
            <a:normAutofit/>
          </a:bodyPr>
          <a:lstStyle/>
          <a:p>
            <a:pPr>
              <a:buNone/>
            </a:pPr>
            <a:r>
              <a:rPr lang="tr-TR" dirty="0" smtClean="0">
                <a:latin typeface="Arial" pitchFamily="34" charset="0"/>
                <a:cs typeface="Arial" pitchFamily="34" charset="0"/>
              </a:rPr>
              <a:t> Ana hedefler ve hipotezler:</a:t>
            </a:r>
          </a:p>
          <a:p>
            <a:pPr>
              <a:buNone/>
            </a:pPr>
            <a:r>
              <a:rPr lang="tr-TR" dirty="0" smtClean="0">
                <a:latin typeface="Arial" pitchFamily="34" charset="0"/>
                <a:cs typeface="Arial" pitchFamily="34" charset="0"/>
              </a:rPr>
              <a:t>1-standart risk ALL hastalarında relapsı öngörmeye yarayacak  tedavi cevabıyla ilişkili faktörlerin belirlenmesi</a:t>
            </a:r>
          </a:p>
          <a:p>
            <a:pPr>
              <a:buNone/>
            </a:pPr>
            <a:r>
              <a:rPr lang="tr-TR" dirty="0" smtClean="0">
                <a:latin typeface="Arial" pitchFamily="34" charset="0"/>
                <a:cs typeface="Arial" pitchFamily="34" charset="0"/>
              </a:rPr>
              <a:t>2-7. ve 14. gün kemik iliklerindeki residüel blast yüzdesinin prognostik öneminin belirlenmesi</a:t>
            </a:r>
          </a:p>
          <a:p>
            <a:pPr>
              <a:buNone/>
            </a:pPr>
            <a:r>
              <a:rPr lang="tr-TR" dirty="0" smtClean="0">
                <a:latin typeface="Arial" pitchFamily="34" charset="0"/>
                <a:cs typeface="Arial" pitchFamily="34" charset="0"/>
              </a:rPr>
              <a:t>3-indüksiyon 7. gün kemik iliğinde</a:t>
            </a:r>
            <a:r>
              <a:rPr lang="en-US" dirty="0" smtClean="0">
                <a:latin typeface="Arial" pitchFamily="34" charset="0"/>
                <a:cs typeface="Arial" pitchFamily="34" charset="0"/>
              </a:rPr>
              <a:t> M3 </a:t>
            </a:r>
            <a:r>
              <a:rPr lang="tr-TR" dirty="0" smtClean="0">
                <a:latin typeface="Arial" pitchFamily="34" charset="0"/>
                <a:cs typeface="Arial" pitchFamily="34" charset="0"/>
              </a:rPr>
              <a:t>Kİ </a:t>
            </a:r>
            <a:r>
              <a:rPr lang="tr-TR" dirty="0">
                <a:latin typeface="Arial" pitchFamily="34" charset="0"/>
                <a:cs typeface="Arial" pitchFamily="34" charset="0"/>
              </a:rPr>
              <a:t>durumunun</a:t>
            </a:r>
            <a:r>
              <a:rPr lang="en-US" dirty="0" smtClean="0">
                <a:latin typeface="Arial" pitchFamily="34" charset="0"/>
                <a:cs typeface="Arial" pitchFamily="34" charset="0"/>
              </a:rPr>
              <a:t> (&gt; % 25</a:t>
            </a:r>
            <a:r>
              <a:rPr lang="tr-TR" dirty="0" smtClean="0">
                <a:latin typeface="Arial" pitchFamily="34" charset="0"/>
                <a:cs typeface="Arial" pitchFamily="34" charset="0"/>
              </a:rPr>
              <a:t> </a:t>
            </a:r>
            <a:r>
              <a:rPr lang="en-US" dirty="0" smtClean="0">
                <a:latin typeface="Arial" pitchFamily="34" charset="0"/>
                <a:cs typeface="Arial" pitchFamily="34" charset="0"/>
              </a:rPr>
              <a:t>blast) </a:t>
            </a:r>
            <a:r>
              <a:rPr lang="tr-TR" dirty="0" err="1" smtClean="0">
                <a:latin typeface="Arial" pitchFamily="34" charset="0"/>
                <a:cs typeface="Arial" pitchFamily="34" charset="0"/>
              </a:rPr>
              <a:t>prognostik</a:t>
            </a:r>
            <a:r>
              <a:rPr lang="tr-TR" dirty="0" smtClean="0">
                <a:latin typeface="Arial" pitchFamily="34" charset="0"/>
                <a:cs typeface="Arial" pitchFamily="34" charset="0"/>
              </a:rPr>
              <a:t> öneminin belirlenmesi</a:t>
            </a:r>
          </a:p>
          <a:p>
            <a:pPr>
              <a:buNone/>
            </a:pPr>
            <a:r>
              <a:rPr lang="tr-TR" dirty="0" smtClean="0">
                <a:latin typeface="Arial" pitchFamily="34" charset="0"/>
                <a:cs typeface="Arial" pitchFamily="34" charset="0"/>
              </a:rPr>
              <a:t>4-indüksiyon 14. gün kemik iliğinde </a:t>
            </a:r>
            <a:r>
              <a:rPr lang="en-US" dirty="0" smtClean="0">
                <a:latin typeface="Arial" pitchFamily="34" charset="0"/>
                <a:cs typeface="Arial" pitchFamily="34" charset="0"/>
              </a:rPr>
              <a:t>M2 </a:t>
            </a:r>
            <a:r>
              <a:rPr lang="tr-TR" dirty="0" smtClean="0">
                <a:latin typeface="Arial" pitchFamily="34" charset="0"/>
                <a:cs typeface="Arial" pitchFamily="34" charset="0"/>
              </a:rPr>
              <a:t>Kİ</a:t>
            </a:r>
            <a:r>
              <a:rPr lang="en-US" dirty="0" smtClean="0">
                <a:latin typeface="Arial" pitchFamily="34" charset="0"/>
                <a:cs typeface="Arial" pitchFamily="34" charset="0"/>
              </a:rPr>
              <a:t> </a:t>
            </a:r>
            <a:r>
              <a:rPr lang="tr-TR" dirty="0" smtClean="0">
                <a:latin typeface="Arial" pitchFamily="34" charset="0"/>
                <a:cs typeface="Arial" pitchFamily="34" charset="0"/>
              </a:rPr>
              <a:t>durumu</a:t>
            </a:r>
            <a:r>
              <a:rPr lang="en-US" dirty="0" smtClean="0">
                <a:latin typeface="Arial" pitchFamily="34" charset="0"/>
                <a:cs typeface="Arial" pitchFamily="34" charset="0"/>
              </a:rPr>
              <a:t> (%5-25 blast) </a:t>
            </a:r>
            <a:r>
              <a:rPr lang="tr-TR" dirty="0" smtClean="0">
                <a:latin typeface="Arial" pitchFamily="34" charset="0"/>
                <a:cs typeface="Arial" pitchFamily="34" charset="0"/>
              </a:rPr>
              <a:t>nun prognostik öneminin belirlenmesi</a:t>
            </a:r>
            <a:endParaRPr lang="tr-TR"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oAutofit/>
          </a:bodyPr>
          <a:lstStyle/>
          <a:p>
            <a:pPr algn="ctr"/>
            <a:r>
              <a:rPr lang="tr-TR" sz="4000" dirty="0" smtClean="0"/>
              <a:t> B prekürsör ALL tedavi yaklaşımı</a:t>
            </a:r>
            <a:endParaRPr lang="tr-TR" sz="4000" dirty="0"/>
          </a:p>
        </p:txBody>
      </p:sp>
      <p:sp>
        <p:nvSpPr>
          <p:cNvPr id="3" name="Content Placeholder 2"/>
          <p:cNvSpPr>
            <a:spLocks noGrp="1"/>
          </p:cNvSpPr>
          <p:nvPr>
            <p:ph idx="1"/>
          </p:nvPr>
        </p:nvSpPr>
        <p:spPr>
          <a:xfrm>
            <a:off x="457200" y="1628800"/>
            <a:ext cx="8229600" cy="4752528"/>
          </a:xfrm>
        </p:spPr>
        <p:txBody>
          <a:bodyPr>
            <a:normAutofit lnSpcReduction="10000"/>
          </a:bodyPr>
          <a:lstStyle/>
          <a:p>
            <a:pPr>
              <a:buNone/>
            </a:pPr>
            <a:r>
              <a:rPr lang="tr-TR" dirty="0" smtClean="0">
                <a:latin typeface="Arial" pitchFamily="34" charset="0"/>
                <a:cs typeface="Arial" pitchFamily="34" charset="0"/>
              </a:rPr>
              <a:t>Ana hedefler ve hipotezler  (devam)</a:t>
            </a:r>
          </a:p>
          <a:p>
            <a:pPr>
              <a:buNone/>
            </a:pPr>
            <a:r>
              <a:rPr lang="tr-TR" dirty="0" smtClean="0">
                <a:latin typeface="Arial" pitchFamily="34" charset="0"/>
                <a:cs typeface="Arial" pitchFamily="34" charset="0"/>
              </a:rPr>
              <a:t>5-</a:t>
            </a:r>
            <a:r>
              <a:rPr lang="en-US" dirty="0" smtClean="0">
                <a:latin typeface="Arial" pitchFamily="34" charset="0"/>
                <a:cs typeface="Arial" pitchFamily="34" charset="0"/>
              </a:rPr>
              <a:t> </a:t>
            </a:r>
            <a:r>
              <a:rPr lang="tr-TR" dirty="0" smtClean="0">
                <a:latin typeface="Arial" pitchFamily="34" charset="0"/>
                <a:cs typeface="Arial" pitchFamily="34" charset="0"/>
              </a:rPr>
              <a:t>indüksiyon 7. ve 14. gündeki periferik blast sayısının prognostik öneminin belirlenmesi</a:t>
            </a:r>
          </a:p>
          <a:p>
            <a:pPr>
              <a:buNone/>
            </a:pPr>
            <a:r>
              <a:rPr lang="tr-TR" dirty="0" smtClean="0">
                <a:latin typeface="Arial" pitchFamily="34" charset="0"/>
                <a:cs typeface="Arial" pitchFamily="34" charset="0"/>
              </a:rPr>
              <a:t>6-konsolidasyon, ara idame ve idame sırasında 6MP yerine 6TG verilmesinin EFS’yi artırıp artırmayacağının belirlenmesi</a:t>
            </a:r>
          </a:p>
          <a:p>
            <a:pPr>
              <a:buNone/>
            </a:pPr>
            <a:r>
              <a:rPr lang="tr-TR" dirty="0" smtClean="0">
                <a:latin typeface="Arial" pitchFamily="34" charset="0"/>
                <a:cs typeface="Arial" pitchFamily="34" charset="0"/>
              </a:rPr>
              <a:t>7-</a:t>
            </a:r>
            <a:r>
              <a:rPr lang="en-US" dirty="0" smtClean="0">
                <a:latin typeface="Arial" pitchFamily="34" charset="0"/>
                <a:cs typeface="Arial" pitchFamily="34" charset="0"/>
              </a:rPr>
              <a:t> </a:t>
            </a:r>
            <a:r>
              <a:rPr lang="tr-TR" dirty="0" smtClean="0">
                <a:latin typeface="Arial" pitchFamily="34" charset="0"/>
                <a:cs typeface="Arial" pitchFamily="34" charset="0"/>
              </a:rPr>
              <a:t>IT MTX veya TIT alan hastaların MSS relaps oranlarının karşılaştırılması</a:t>
            </a:r>
          </a:p>
          <a:p>
            <a:pPr marL="0" indent="0">
              <a:buNone/>
            </a:pPr>
            <a:r>
              <a:rPr lang="tr-TR" dirty="0" smtClean="0">
                <a:latin typeface="Arial" pitchFamily="34" charset="0"/>
                <a:cs typeface="Arial" pitchFamily="34" charset="0"/>
              </a:rPr>
              <a:t>8-standart risk ALL olup 14. günde M3 Kİ olan hastaların daha yüksek riskli hastalar da kullanılan KT kullanıldığında EFS </a:t>
            </a:r>
            <a:r>
              <a:rPr lang="tr-TR" dirty="0" err="1" smtClean="0">
                <a:latin typeface="Arial" pitchFamily="34" charset="0"/>
                <a:cs typeface="Arial" pitchFamily="34" charset="0"/>
              </a:rPr>
              <a:t>lerinin</a:t>
            </a:r>
            <a:r>
              <a:rPr lang="tr-TR" dirty="0" smtClean="0">
                <a:latin typeface="Arial" pitchFamily="34" charset="0"/>
                <a:cs typeface="Arial" pitchFamily="34" charset="0"/>
              </a:rPr>
              <a:t> daha iyi olup olmayacağının belirlenmesi</a:t>
            </a:r>
            <a:endParaRPr lang="tr-TR"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000" dirty="0" smtClean="0"/>
              <a:t> B prekürsör ALL tedavi yaklaşımı</a:t>
            </a:r>
            <a:endParaRPr lang="tr-TR" sz="4000" dirty="0"/>
          </a:p>
        </p:txBody>
      </p:sp>
      <p:sp>
        <p:nvSpPr>
          <p:cNvPr id="3" name="Content Placeholder 2"/>
          <p:cNvSpPr>
            <a:spLocks noGrp="1"/>
          </p:cNvSpPr>
          <p:nvPr>
            <p:ph idx="1"/>
          </p:nvPr>
        </p:nvSpPr>
        <p:spPr>
          <a:xfrm>
            <a:off x="457200" y="2071678"/>
            <a:ext cx="8229600" cy="4252922"/>
          </a:xfrm>
        </p:spPr>
        <p:txBody>
          <a:bodyPr>
            <a:normAutofit/>
          </a:bodyPr>
          <a:lstStyle/>
          <a:p>
            <a:pPr>
              <a:buNone/>
            </a:pPr>
            <a:r>
              <a:rPr lang="tr-TR" dirty="0" smtClean="0">
                <a:latin typeface="Arial" pitchFamily="34" charset="0"/>
                <a:cs typeface="Arial" pitchFamily="34" charset="0"/>
              </a:rPr>
              <a:t>Sonuçlar:</a:t>
            </a:r>
          </a:p>
          <a:p>
            <a:pPr>
              <a:buNone/>
            </a:pPr>
            <a:r>
              <a:rPr lang="tr-TR" dirty="0" smtClean="0">
                <a:latin typeface="Arial" pitchFamily="34" charset="0"/>
                <a:cs typeface="Arial" pitchFamily="34" charset="0"/>
              </a:rPr>
              <a:t>1-6</a:t>
            </a:r>
            <a:r>
              <a:rPr lang="en-US" dirty="0" smtClean="0">
                <a:latin typeface="Arial" pitchFamily="34" charset="0"/>
                <a:cs typeface="Arial" pitchFamily="34" charset="0"/>
              </a:rPr>
              <a:t>TG </a:t>
            </a:r>
            <a:r>
              <a:rPr lang="tr-TR" dirty="0" smtClean="0">
                <a:latin typeface="Arial" pitchFamily="34" charset="0"/>
                <a:cs typeface="Arial" pitchFamily="34" charset="0"/>
              </a:rPr>
              <a:t> 6MP’e göre anlamlı yüksek 6 yıllık EFS sağlıyor ve isole MSS relapslarını azaltıyor</a:t>
            </a:r>
          </a:p>
          <a:p>
            <a:pPr>
              <a:buNone/>
            </a:pPr>
            <a:r>
              <a:rPr lang="tr-TR" dirty="0" smtClean="0">
                <a:latin typeface="Arial" pitchFamily="34" charset="0"/>
                <a:cs typeface="Arial" pitchFamily="34" charset="0"/>
              </a:rPr>
              <a:t>2-bu avantaj erkeklerde görülüyor, kızlarda değil</a:t>
            </a:r>
          </a:p>
          <a:p>
            <a:pPr>
              <a:buNone/>
            </a:pPr>
            <a:r>
              <a:rPr lang="tr-TR" dirty="0" smtClean="0">
                <a:latin typeface="Arial" pitchFamily="34" charset="0"/>
                <a:cs typeface="Arial" pitchFamily="34" charset="0"/>
              </a:rPr>
              <a:t>3-TG e bağlı VOD, diskordan trombositopeni, geç portal hipertansiyon gibi komplikasyonlar bu ilacın ileriki çalışmalara katılmasını zorlaştırıyor</a:t>
            </a:r>
          </a:p>
          <a:p>
            <a:pPr>
              <a:buNone/>
            </a:pPr>
            <a:r>
              <a:rPr lang="tr-TR" dirty="0" smtClean="0">
                <a:latin typeface="Arial" pitchFamily="34" charset="0"/>
                <a:cs typeface="Arial" pitchFamily="34" charset="0"/>
              </a:rPr>
              <a:t>4-TG, MP’e  göre bir sağ kalım avantajı sağlamıyor</a:t>
            </a: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400" dirty="0" smtClean="0"/>
              <a:t> B prekürsör ALL tedavi yaklaşımı</a:t>
            </a:r>
            <a:endParaRPr lang="tr-TR" sz="4400" dirty="0"/>
          </a:p>
        </p:txBody>
      </p:sp>
      <p:sp>
        <p:nvSpPr>
          <p:cNvPr id="3" name="Content Placeholder 2"/>
          <p:cNvSpPr>
            <a:spLocks noGrp="1"/>
          </p:cNvSpPr>
          <p:nvPr>
            <p:ph idx="1"/>
          </p:nvPr>
        </p:nvSpPr>
        <p:spPr/>
        <p:txBody>
          <a:bodyPr>
            <a:normAutofit fontScale="85000" lnSpcReduction="10000"/>
          </a:bodyPr>
          <a:lstStyle/>
          <a:p>
            <a:pPr>
              <a:buNone/>
            </a:pPr>
            <a:r>
              <a:rPr lang="tr-TR" dirty="0" smtClean="0">
                <a:latin typeface="Arial" pitchFamily="34" charset="0"/>
                <a:cs typeface="Arial" pitchFamily="34" charset="0"/>
              </a:rPr>
              <a:t>Sonuçlar (devam)</a:t>
            </a:r>
          </a:p>
          <a:p>
            <a:pPr>
              <a:buNone/>
            </a:pPr>
            <a:r>
              <a:rPr lang="tr-TR" dirty="0">
                <a:solidFill>
                  <a:srgbClr val="FF0000"/>
                </a:solidFill>
                <a:latin typeface="Arial" pitchFamily="34" charset="0"/>
                <a:cs typeface="Arial" pitchFamily="34" charset="0"/>
              </a:rPr>
              <a:t>5</a:t>
            </a:r>
            <a:r>
              <a:rPr lang="tr-TR" dirty="0" smtClean="0">
                <a:solidFill>
                  <a:srgbClr val="FF0000"/>
                </a:solidFill>
                <a:latin typeface="Arial" pitchFamily="34" charset="0"/>
                <a:cs typeface="Arial" pitchFamily="34" charset="0"/>
              </a:rPr>
              <a:t>- TIT , ITM ‘a göre MSS </a:t>
            </a:r>
            <a:r>
              <a:rPr lang="tr-TR" dirty="0" err="1" smtClean="0">
                <a:solidFill>
                  <a:srgbClr val="FF0000"/>
                </a:solidFill>
                <a:latin typeface="Arial" pitchFamily="34" charset="0"/>
                <a:cs typeface="Arial" pitchFamily="34" charset="0"/>
              </a:rPr>
              <a:t>relapsını</a:t>
            </a:r>
            <a:r>
              <a:rPr lang="tr-TR" dirty="0" smtClean="0">
                <a:solidFill>
                  <a:srgbClr val="FF0000"/>
                </a:solidFill>
                <a:latin typeface="Arial" pitchFamily="34" charset="0"/>
                <a:cs typeface="Arial" pitchFamily="34" charset="0"/>
              </a:rPr>
              <a:t> %50 oranında azaltıyor </a:t>
            </a:r>
            <a:r>
              <a:rPr lang="tr-TR" dirty="0" smtClean="0">
                <a:latin typeface="Arial" pitchFamily="34" charset="0"/>
                <a:cs typeface="Arial" pitchFamily="34" charset="0"/>
              </a:rPr>
              <a:t>ama bu bir EFS avantajı oluşturmuyor ve aynı zamanda  </a:t>
            </a:r>
            <a:r>
              <a:rPr lang="tr-TR" dirty="0" smtClean="0">
                <a:solidFill>
                  <a:srgbClr val="FF0000"/>
                </a:solidFill>
                <a:latin typeface="Arial" pitchFamily="34" charset="0"/>
                <a:cs typeface="Arial" pitchFamily="34" charset="0"/>
              </a:rPr>
              <a:t>daha kötü bir 6 yıllık OS meydana getiriyor</a:t>
            </a:r>
            <a:endParaRPr lang="en-US" dirty="0" smtClean="0">
              <a:solidFill>
                <a:srgbClr val="FF0000"/>
              </a:solidFill>
              <a:latin typeface="Arial" pitchFamily="34" charset="0"/>
              <a:cs typeface="Arial" pitchFamily="34" charset="0"/>
            </a:endParaRPr>
          </a:p>
          <a:p>
            <a:pPr>
              <a:buNone/>
            </a:pPr>
            <a:r>
              <a:rPr lang="tr-TR" dirty="0">
                <a:latin typeface="Arial" pitchFamily="34" charset="0"/>
                <a:cs typeface="Arial" pitchFamily="34" charset="0"/>
              </a:rPr>
              <a:t>6</a:t>
            </a:r>
            <a:r>
              <a:rPr lang="tr-TR" dirty="0" smtClean="0">
                <a:latin typeface="Arial" pitchFamily="34" charset="0"/>
                <a:cs typeface="Arial" pitchFamily="34" charset="0"/>
              </a:rPr>
              <a:t>-TIT le oluşan anlamlı düşük oranda izole MSS relapsına karşılık daha yüksek Kİ ve EM </a:t>
            </a:r>
            <a:r>
              <a:rPr lang="tr-TR" dirty="0" err="1" smtClean="0">
                <a:latin typeface="Arial" pitchFamily="34" charset="0"/>
                <a:cs typeface="Arial" pitchFamily="34" charset="0"/>
              </a:rPr>
              <a:t>relaps</a:t>
            </a:r>
            <a:r>
              <a:rPr lang="tr-TR" dirty="0" smtClean="0">
                <a:latin typeface="Arial" pitchFamily="34" charset="0"/>
                <a:cs typeface="Arial" pitchFamily="34" charset="0"/>
              </a:rPr>
              <a:t> var</a:t>
            </a:r>
          </a:p>
          <a:p>
            <a:pPr>
              <a:buNone/>
            </a:pPr>
            <a:r>
              <a:rPr lang="tr-TR" dirty="0">
                <a:latin typeface="Arial" pitchFamily="34" charset="0"/>
                <a:cs typeface="Arial" pitchFamily="34" charset="0"/>
              </a:rPr>
              <a:t>7</a:t>
            </a:r>
            <a:r>
              <a:rPr lang="tr-TR" dirty="0" smtClean="0">
                <a:latin typeface="Arial" pitchFamily="34" charset="0"/>
                <a:cs typeface="Arial" pitchFamily="34" charset="0"/>
              </a:rPr>
              <a:t>- Bu MSS relapsının aslında izole ve BM relapsından bağımsız meydana gelmediği savını kuvvetlendiriyor</a:t>
            </a:r>
          </a:p>
          <a:p>
            <a:pPr>
              <a:buNone/>
            </a:pPr>
            <a:r>
              <a:rPr lang="tr-TR" dirty="0">
                <a:latin typeface="Arial" pitchFamily="34" charset="0"/>
                <a:cs typeface="Arial" pitchFamily="34" charset="0"/>
              </a:rPr>
              <a:t>8</a:t>
            </a:r>
            <a:r>
              <a:rPr lang="tr-TR" dirty="0" smtClean="0">
                <a:latin typeface="Arial" pitchFamily="34" charset="0"/>
                <a:cs typeface="Arial" pitchFamily="34" charset="0"/>
              </a:rPr>
              <a:t>- Ayrıca MTX a HC ve Ara-C eklenmesinin MSSden </a:t>
            </a:r>
            <a:r>
              <a:rPr lang="tr-TR" dirty="0" smtClean="0">
                <a:solidFill>
                  <a:srgbClr val="FF0000"/>
                </a:solidFill>
                <a:latin typeface="Arial" pitchFamily="34" charset="0"/>
                <a:cs typeface="Arial" pitchFamily="34" charset="0"/>
              </a:rPr>
              <a:t>MTX’in sistemik dolaşıma geçmesini engellediği</a:t>
            </a:r>
            <a:r>
              <a:rPr lang="tr-TR" dirty="0" smtClean="0">
                <a:latin typeface="Arial" pitchFamily="34" charset="0"/>
                <a:cs typeface="Arial" pitchFamily="34" charset="0"/>
              </a:rPr>
              <a:t> ve bu nedenle sistemik relapsların daha fazla olduğu düşünülüyor </a:t>
            </a:r>
            <a:endParaRPr lang="en-US" dirty="0" smtClean="0">
              <a:latin typeface="Arial" pitchFamily="34" charset="0"/>
              <a:cs typeface="Arial" pitchFamily="34" charset="0"/>
            </a:endParaRPr>
          </a:p>
          <a:p>
            <a:pPr>
              <a:buNone/>
            </a:pPr>
            <a:r>
              <a:rPr lang="tr-TR" dirty="0">
                <a:latin typeface="Arial" pitchFamily="34" charset="0"/>
                <a:cs typeface="Arial" pitchFamily="34" charset="0"/>
              </a:rPr>
              <a:t>9</a:t>
            </a:r>
            <a:r>
              <a:rPr lang="tr-TR" dirty="0" smtClean="0">
                <a:latin typeface="Arial" pitchFamily="34" charset="0"/>
                <a:cs typeface="Arial" pitchFamily="34" charset="0"/>
              </a:rPr>
              <a:t>-Kİ relapsını düzeltmek MSS relapsını düzeltmekten daha zor olduğu için 6 yıllık OS olumsuz etkileniyor</a:t>
            </a:r>
            <a:endParaRPr lang="tr-TR"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400" dirty="0" smtClean="0"/>
              <a:t> B prekürsör ALL tedavi yaklaşımı</a:t>
            </a:r>
            <a:endParaRPr lang="tr-TR" sz="4400" dirty="0"/>
          </a:p>
        </p:txBody>
      </p:sp>
      <p:sp>
        <p:nvSpPr>
          <p:cNvPr id="3" name="Content Placeholder 2"/>
          <p:cNvSpPr>
            <a:spLocks noGrp="1"/>
          </p:cNvSpPr>
          <p:nvPr>
            <p:ph idx="1"/>
          </p:nvPr>
        </p:nvSpPr>
        <p:spPr>
          <a:xfrm>
            <a:off x="457200" y="1935480"/>
            <a:ext cx="8229600" cy="4517856"/>
          </a:xfrm>
        </p:spPr>
        <p:txBody>
          <a:bodyPr>
            <a:normAutofit lnSpcReduction="10000"/>
          </a:bodyPr>
          <a:lstStyle/>
          <a:p>
            <a:pPr marL="0" indent="0">
              <a:buNone/>
            </a:pPr>
            <a:r>
              <a:rPr lang="tr-TR" dirty="0" smtClean="0">
                <a:latin typeface="Arial" pitchFamily="34" charset="0"/>
                <a:cs typeface="Arial" pitchFamily="34" charset="0"/>
              </a:rPr>
              <a:t>Sonuçlar (devam)</a:t>
            </a:r>
          </a:p>
          <a:p>
            <a:pPr marL="0" indent="0">
              <a:buNone/>
            </a:pPr>
            <a:r>
              <a:rPr lang="tr-TR" dirty="0" smtClean="0">
                <a:latin typeface="Arial" pitchFamily="34" charset="0"/>
                <a:cs typeface="Arial" pitchFamily="34" charset="0"/>
              </a:rPr>
              <a:t>10-Ek bir yıl idame KT’sine rağmen izole testiküler ve MSS relapsları nedeniyle </a:t>
            </a:r>
            <a:r>
              <a:rPr lang="tr-TR" dirty="0" smtClean="0">
                <a:solidFill>
                  <a:srgbClr val="FF0000"/>
                </a:solidFill>
                <a:latin typeface="Arial" pitchFamily="34" charset="0"/>
                <a:cs typeface="Arial" pitchFamily="34" charset="0"/>
              </a:rPr>
              <a:t>6 yıllık EFS erkeklerde  kızlara göre daha düşük</a:t>
            </a:r>
          </a:p>
          <a:p>
            <a:pPr marL="0" indent="0">
              <a:buNone/>
            </a:pPr>
            <a:r>
              <a:rPr lang="tr-TR" dirty="0" smtClean="0">
                <a:latin typeface="Arial" pitchFamily="34" charset="0"/>
                <a:cs typeface="Arial" pitchFamily="34" charset="0"/>
              </a:rPr>
              <a:t>11-MSS-2 olan hastaların sonuçları çalışmalarda  MSS-1 hastalarına göre daha kötü  oldu. Bu nedenle COG bundan sonra tüm </a:t>
            </a:r>
            <a:r>
              <a:rPr lang="tr-TR" dirty="0" smtClean="0">
                <a:solidFill>
                  <a:srgbClr val="FF0000"/>
                </a:solidFill>
                <a:latin typeface="Arial" pitchFamily="34" charset="0"/>
                <a:cs typeface="Arial" pitchFamily="34" charset="0"/>
              </a:rPr>
              <a:t>MSS-2 hastalarını düşük riskli guruptan çıkardı</a:t>
            </a:r>
            <a:endParaRPr lang="en-US" dirty="0">
              <a:solidFill>
                <a:srgbClr val="FF0000"/>
              </a:solidFill>
              <a:latin typeface="Arial" pitchFamily="34" charset="0"/>
              <a:cs typeface="Arial" pitchFamily="34" charset="0"/>
            </a:endParaRPr>
          </a:p>
          <a:p>
            <a:pPr marL="0" indent="0">
              <a:buNone/>
            </a:pPr>
            <a:r>
              <a:rPr lang="tr-TR" dirty="0" smtClean="0">
                <a:latin typeface="Arial" pitchFamily="34" charset="0"/>
                <a:cs typeface="Arial" pitchFamily="34" charset="0"/>
              </a:rPr>
              <a:t>12-</a:t>
            </a:r>
            <a:r>
              <a:rPr lang="en-US" dirty="0" smtClean="0">
                <a:latin typeface="Arial" pitchFamily="34" charset="0"/>
                <a:cs typeface="Arial" pitchFamily="34" charset="0"/>
              </a:rPr>
              <a:t>TEL/AML1 </a:t>
            </a:r>
            <a:r>
              <a:rPr lang="tr-TR" dirty="0" smtClean="0">
                <a:latin typeface="Arial" pitchFamily="34" charset="0"/>
                <a:cs typeface="Arial" pitchFamily="34" charset="0"/>
              </a:rPr>
              <a:t> füzyon transkripti  t(12;21) ve </a:t>
            </a:r>
            <a:r>
              <a:rPr lang="tr-TR" dirty="0" err="1" smtClean="0">
                <a:latin typeface="Arial" pitchFamily="34" charset="0"/>
                <a:cs typeface="Arial" pitchFamily="34" charset="0"/>
              </a:rPr>
              <a:t>triple</a:t>
            </a:r>
            <a:r>
              <a:rPr lang="tr-TR" dirty="0" smtClean="0">
                <a:latin typeface="Arial" pitchFamily="34" charset="0"/>
                <a:cs typeface="Arial" pitchFamily="34" charset="0"/>
              </a:rPr>
              <a:t> </a:t>
            </a:r>
            <a:r>
              <a:rPr lang="tr-TR" dirty="0" err="1" smtClean="0">
                <a:latin typeface="Arial" pitchFamily="34" charset="0"/>
                <a:cs typeface="Arial" pitchFamily="34" charset="0"/>
              </a:rPr>
              <a:t>trisomisi</a:t>
            </a:r>
            <a:r>
              <a:rPr lang="tr-TR" dirty="0" smtClean="0">
                <a:latin typeface="Arial" pitchFamily="34" charset="0"/>
                <a:cs typeface="Arial" pitchFamily="34" charset="0"/>
              </a:rPr>
              <a:t> (4,10,17)olan hastaların </a:t>
            </a:r>
            <a:r>
              <a:rPr lang="tr-TR" dirty="0" err="1" smtClean="0">
                <a:latin typeface="Arial" pitchFamily="34" charset="0"/>
                <a:cs typeface="Arial" pitchFamily="34" charset="0"/>
              </a:rPr>
              <a:t>prognozunun</a:t>
            </a:r>
            <a:r>
              <a:rPr lang="tr-TR" dirty="0" smtClean="0">
                <a:latin typeface="Arial" pitchFamily="34" charset="0"/>
                <a:cs typeface="Arial" pitchFamily="34" charset="0"/>
              </a:rPr>
              <a:t> daha iyi olduğu teyit edildi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400" dirty="0" smtClean="0"/>
              <a:t> B prekürsör ALL tedavi yaklaşımı</a:t>
            </a:r>
            <a:endParaRPr lang="tr-TR" sz="4400" dirty="0"/>
          </a:p>
        </p:txBody>
      </p:sp>
      <p:sp>
        <p:nvSpPr>
          <p:cNvPr id="3" name="İçerik Yer Tutucusu 2"/>
          <p:cNvSpPr>
            <a:spLocks noGrp="1"/>
          </p:cNvSpPr>
          <p:nvPr>
            <p:ph idx="1"/>
          </p:nvPr>
        </p:nvSpPr>
        <p:spPr/>
        <p:txBody>
          <a:bodyPr>
            <a:normAutofit/>
          </a:bodyPr>
          <a:lstStyle/>
          <a:p>
            <a:pPr marL="0" indent="0">
              <a:buNone/>
            </a:pPr>
            <a:r>
              <a:rPr lang="tr-TR" dirty="0" smtClean="0">
                <a:latin typeface="Arial" pitchFamily="34" charset="0"/>
                <a:cs typeface="Arial" pitchFamily="34" charset="0"/>
              </a:rPr>
              <a:t>Sonuçlar (devam)</a:t>
            </a:r>
          </a:p>
          <a:p>
            <a:pPr marL="0" indent="0">
              <a:buNone/>
            </a:pPr>
            <a:r>
              <a:rPr lang="tr-TR" dirty="0" smtClean="0">
                <a:latin typeface="Arial" pitchFamily="34" charset="0"/>
                <a:cs typeface="Arial" pitchFamily="34" charset="0"/>
              </a:rPr>
              <a:t>13-</a:t>
            </a:r>
            <a:r>
              <a:rPr lang="en-US" dirty="0">
                <a:latin typeface="Arial" pitchFamily="34" charset="0"/>
                <a:cs typeface="Arial" pitchFamily="34" charset="0"/>
              </a:rPr>
              <a:t>Augmented BFM </a:t>
            </a:r>
            <a:r>
              <a:rPr lang="tr-TR" dirty="0" smtClean="0">
                <a:latin typeface="Arial" pitchFamily="34" charset="0"/>
                <a:cs typeface="Arial" pitchFamily="34" charset="0"/>
              </a:rPr>
              <a:t> bazlı protokol M3/M3 hastalarda standart risk ALL protokolüne göre daha yüksek EFS  ve OS sağladı</a:t>
            </a:r>
          </a:p>
          <a:p>
            <a:pPr marL="0" indent="0">
              <a:buNone/>
            </a:pPr>
            <a:r>
              <a:rPr lang="tr-TR" dirty="0" smtClean="0">
                <a:latin typeface="Arial" pitchFamily="34" charset="0"/>
                <a:cs typeface="Arial" pitchFamily="34" charset="0"/>
              </a:rPr>
              <a:t>14-</a:t>
            </a:r>
            <a:r>
              <a:rPr lang="en-US" dirty="0" smtClean="0">
                <a:latin typeface="Arial" pitchFamily="34" charset="0"/>
                <a:cs typeface="Arial" pitchFamily="34" charset="0"/>
              </a:rPr>
              <a:t>T-</a:t>
            </a:r>
            <a:r>
              <a:rPr lang="tr-TR" dirty="0" smtClean="0">
                <a:latin typeface="Arial" pitchFamily="34" charset="0"/>
                <a:cs typeface="Arial" pitchFamily="34" charset="0"/>
              </a:rPr>
              <a:t>hücreli</a:t>
            </a:r>
            <a:r>
              <a:rPr lang="en-US" dirty="0" smtClean="0">
                <a:latin typeface="Arial" pitchFamily="34" charset="0"/>
                <a:cs typeface="Arial" pitchFamily="34" charset="0"/>
              </a:rPr>
              <a:t> </a:t>
            </a:r>
            <a:r>
              <a:rPr lang="en-US" dirty="0">
                <a:latin typeface="Arial" pitchFamily="34" charset="0"/>
                <a:cs typeface="Arial" pitchFamily="34" charset="0"/>
              </a:rPr>
              <a:t>SR-ALL </a:t>
            </a:r>
            <a:r>
              <a:rPr lang="tr-TR" dirty="0" smtClean="0">
                <a:latin typeface="Arial" pitchFamily="34" charset="0"/>
                <a:cs typeface="Arial" pitchFamily="34" charset="0"/>
              </a:rPr>
              <a:t> hastalarının 6 yıllık EFS si B- hücreli ALL hastalarınkine kıyasla anlamlı derecede daha düşük bulundu</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buNone/>
            </a:pPr>
            <a:r>
              <a:rPr lang="tr-TR" dirty="0" smtClean="0">
                <a:latin typeface="Arial" pitchFamily="34" charset="0"/>
                <a:cs typeface="Arial" pitchFamily="34" charset="0"/>
              </a:rPr>
              <a:t>15- 7. ve 14 . Gün Kİ M3/M2 olan hastaların </a:t>
            </a:r>
            <a:r>
              <a:rPr lang="tr-TR" dirty="0" err="1" smtClean="0">
                <a:latin typeface="Arial" pitchFamily="34" charset="0"/>
                <a:cs typeface="Arial" pitchFamily="34" charset="0"/>
              </a:rPr>
              <a:t>prognozu</a:t>
            </a:r>
            <a:r>
              <a:rPr lang="tr-TR" dirty="0" smtClean="0">
                <a:latin typeface="Arial" pitchFamily="34" charset="0"/>
                <a:cs typeface="Arial" pitchFamily="34" charset="0"/>
              </a:rPr>
              <a:t> diğer RER  alt grubundaki hastalarınkinden daha kötü bulundu</a:t>
            </a:r>
          </a:p>
          <a:p>
            <a:pPr marL="0" indent="0">
              <a:buNone/>
            </a:pPr>
            <a:endParaRPr lang="tr-TR" dirty="0">
              <a:latin typeface="Arial" pitchFamily="34" charset="0"/>
              <a:cs typeface="Arial" pitchFamily="34" charset="0"/>
            </a:endParaRPr>
          </a:p>
        </p:txBody>
      </p:sp>
    </p:spTree>
    <p:extLst>
      <p:ext uri="{BB962C8B-B14F-4D97-AF65-F5344CB8AC3E}">
        <p14:creationId xmlns="" xmlns:p14="http://schemas.microsoft.com/office/powerpoint/2010/main" val="165059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Takip eden gelişmeler</a:t>
            </a:r>
            <a:endParaRPr lang="tr-TR" dirty="0"/>
          </a:p>
        </p:txBody>
      </p:sp>
      <p:sp>
        <p:nvSpPr>
          <p:cNvPr id="3" name="İçerik Yer Tutucusu 2"/>
          <p:cNvSpPr>
            <a:spLocks noGrp="1"/>
          </p:cNvSpPr>
          <p:nvPr>
            <p:ph idx="1"/>
          </p:nvPr>
        </p:nvSpPr>
        <p:spPr>
          <a:xfrm>
            <a:off x="457200" y="1935480"/>
            <a:ext cx="8229600" cy="4708230"/>
          </a:xfrm>
        </p:spPr>
        <p:txBody>
          <a:bodyPr>
            <a:normAutofit fontScale="92500" lnSpcReduction="10000"/>
          </a:bodyPr>
          <a:lstStyle/>
          <a:p>
            <a:r>
              <a:rPr lang="tr-TR" dirty="0" smtClean="0">
                <a:latin typeface="Arial" pitchFamily="34" charset="0"/>
                <a:cs typeface="Arial" pitchFamily="34" charset="0"/>
              </a:rPr>
              <a:t>CCG ve POG  birleşerek COG oldular. COG tarfından 8000 den fazla hastanın sonuçları incelenerek yeni bir risk sınıflaması oluşturuldu</a:t>
            </a:r>
            <a:r>
              <a:rPr lang="en-US" dirty="0" smtClean="0">
                <a:latin typeface="Arial" pitchFamily="34" charset="0"/>
                <a:cs typeface="Arial" pitchFamily="34" charset="0"/>
              </a:rPr>
              <a:t>. </a:t>
            </a:r>
            <a:r>
              <a:rPr lang="tr-TR" dirty="0">
                <a:latin typeface="Arial" pitchFamily="34" charset="0"/>
                <a:cs typeface="Arial" pitchFamily="34" charset="0"/>
              </a:rPr>
              <a:t> </a:t>
            </a:r>
            <a:r>
              <a:rPr lang="tr-TR" dirty="0" smtClean="0">
                <a:latin typeface="Arial" pitchFamily="34" charset="0"/>
                <a:cs typeface="Arial" pitchFamily="34" charset="0"/>
              </a:rPr>
              <a:t>Bu çabaların sonucunda  B- </a:t>
            </a:r>
            <a:r>
              <a:rPr lang="tr-TR" dirty="0" err="1" smtClean="0">
                <a:latin typeface="Arial" pitchFamily="34" charset="0"/>
                <a:cs typeface="Arial" pitchFamily="34" charset="0"/>
              </a:rPr>
              <a:t>prekürsör</a:t>
            </a:r>
            <a:r>
              <a:rPr lang="tr-TR" dirty="0" smtClean="0">
                <a:latin typeface="Arial" pitchFamily="34" charset="0"/>
                <a:cs typeface="Arial" pitchFamily="34" charset="0"/>
              </a:rPr>
              <a:t> ALL hastalarına riske dayalı yeni bir sınıflamaya göre tedavi verilmesi planlandı. Buna göre </a:t>
            </a:r>
            <a:r>
              <a:rPr lang="tr-TR" dirty="0" smtClean="0">
                <a:solidFill>
                  <a:schemeClr val="accent1"/>
                </a:solidFill>
                <a:latin typeface="Arial" pitchFamily="34" charset="0"/>
                <a:cs typeface="Arial" pitchFamily="34" charset="0"/>
              </a:rPr>
              <a:t>eskiden NCI standart risk olarak kabul edilen hastalar yeni sınıflamaya göre 8. ve 15. günlerdeki cevabın morfolojik değerlendirmesi, </a:t>
            </a:r>
            <a:r>
              <a:rPr lang="tr-TR" dirty="0" err="1" smtClean="0">
                <a:solidFill>
                  <a:schemeClr val="accent1"/>
                </a:solidFill>
                <a:latin typeface="Arial" pitchFamily="34" charset="0"/>
                <a:cs typeface="Arial" pitchFamily="34" charset="0"/>
              </a:rPr>
              <a:t>sitogenetik</a:t>
            </a:r>
            <a:r>
              <a:rPr lang="tr-TR" dirty="0" smtClean="0">
                <a:solidFill>
                  <a:schemeClr val="accent1"/>
                </a:solidFill>
                <a:latin typeface="Arial" pitchFamily="34" charset="0"/>
                <a:cs typeface="Arial" pitchFamily="34" charset="0"/>
              </a:rPr>
              <a:t> bulgular  ve 29. gündeki MRD dikkate alınarak</a:t>
            </a:r>
            <a:r>
              <a:rPr lang="tr-TR" dirty="0" smtClean="0">
                <a:solidFill>
                  <a:schemeClr val="tx2">
                    <a:lumMod val="60000"/>
                    <a:lumOff val="40000"/>
                  </a:schemeClr>
                </a:solidFill>
                <a:latin typeface="Arial" pitchFamily="34" charset="0"/>
                <a:cs typeface="Arial" pitchFamily="34" charset="0"/>
              </a:rPr>
              <a:t> </a:t>
            </a: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standart risk düşük, averaj ve yüksek</a:t>
            </a:r>
            <a:r>
              <a:rPr lang="tr-TR" dirty="0" smtClean="0">
                <a:latin typeface="Arial" pitchFamily="34" charset="0"/>
                <a:cs typeface="Arial" pitchFamily="34" charset="0"/>
              </a:rPr>
              <a:t> olarak sınıflandılar</a:t>
            </a:r>
            <a:endParaRPr lang="en-US" dirty="0">
              <a:latin typeface="Arial" pitchFamily="34" charset="0"/>
              <a:cs typeface="Arial" pitchFamily="34" charset="0"/>
            </a:endParaRPr>
          </a:p>
          <a:p>
            <a:r>
              <a:rPr lang="tr-TR" dirty="0" smtClean="0">
                <a:solidFill>
                  <a:srgbClr val="FF0000"/>
                </a:solidFill>
                <a:latin typeface="Arial" pitchFamily="34" charset="0"/>
                <a:cs typeface="Arial" pitchFamily="34" charset="0"/>
              </a:rPr>
              <a:t>T hücreli hastalar </a:t>
            </a:r>
            <a:r>
              <a:rPr lang="tr-TR" dirty="0" smtClean="0">
                <a:latin typeface="Arial" pitchFamily="34" charset="0"/>
                <a:cs typeface="Arial" pitchFamily="34" charset="0"/>
              </a:rPr>
              <a:t>ise B hücreli ALL protokollerindeki başarısız tedavi sonuçlarında dolayı </a:t>
            </a:r>
            <a:r>
              <a:rPr lang="tr-TR" dirty="0" smtClean="0">
                <a:solidFill>
                  <a:srgbClr val="FF0000"/>
                </a:solidFill>
                <a:latin typeface="Arial" pitchFamily="34" charset="0"/>
                <a:cs typeface="Arial" pitchFamily="34" charset="0"/>
              </a:rPr>
              <a:t>farklı protokollerde </a:t>
            </a:r>
            <a:r>
              <a:rPr lang="tr-TR" dirty="0" smtClean="0">
                <a:latin typeface="Arial" pitchFamily="34" charset="0"/>
                <a:cs typeface="Arial" pitchFamily="34" charset="0"/>
              </a:rPr>
              <a:t>tedavi edilmeye başlandılar.</a:t>
            </a:r>
            <a:endParaRPr lang="en-US" dirty="0">
              <a:latin typeface="Arial" pitchFamily="34" charset="0"/>
              <a:cs typeface="Arial" pitchFamily="34" charset="0"/>
            </a:endParaRPr>
          </a:p>
          <a:p>
            <a:endParaRPr lang="tr-TR" dirty="0">
              <a:latin typeface="Arial" pitchFamily="34" charset="0"/>
              <a:cs typeface="Arial" pitchFamily="34" charset="0"/>
            </a:endParaRPr>
          </a:p>
        </p:txBody>
      </p:sp>
    </p:spTree>
    <p:extLst>
      <p:ext uri="{BB962C8B-B14F-4D97-AF65-F5344CB8AC3E}">
        <p14:creationId xmlns="" xmlns:p14="http://schemas.microsoft.com/office/powerpoint/2010/main" val="312117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150938" y="214313"/>
            <a:ext cx="7793037" cy="146208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effectLst>
                  <a:outerShdw blurRad="38100" dist="38100" dir="2700000" algn="tl">
                    <a:srgbClr val="C0C0C0"/>
                  </a:outerShdw>
                </a:effectLst>
              </a:rPr>
              <a:t>Pediatrik onkolojideki ilerleme</a:t>
            </a:r>
            <a:endParaRPr lang="tr-TR" dirty="0">
              <a:effectLst>
                <a:outerShdw blurRad="38100" dist="38100" dir="2700000" algn="tl">
                  <a:srgbClr val="C0C0C0"/>
                </a:outerShdw>
              </a:effectLst>
            </a:endParaRPr>
          </a:p>
        </p:txBody>
      </p:sp>
      <p:sp>
        <p:nvSpPr>
          <p:cNvPr id="5122" name="Rectangle 2"/>
          <p:cNvSpPr>
            <a:spLocks noGrp="1" noChangeArrowheads="1"/>
          </p:cNvSpPr>
          <p:nvPr>
            <p:ph type="body" idx="1"/>
          </p:nvPr>
        </p:nvSpPr>
        <p:spPr>
          <a:xfrm>
            <a:off x="755650" y="2197100"/>
            <a:ext cx="8199438" cy="4435475"/>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marL="341313" indent="-341313">
              <a:lnSpc>
                <a:spcPct val="90000"/>
              </a:lnSpc>
              <a:spcBef>
                <a:spcPct val="0"/>
              </a:spcBef>
              <a:spcAft>
                <a:spcPts val="1200"/>
              </a:spcAft>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Çok merkezli, çok disiplinli klinik ve laboratuvar araştırmaları</a:t>
            </a:r>
            <a:endParaRPr lang="tr-TR" sz="2800" dirty="0">
              <a:latin typeface="Arial" pitchFamily="34" charset="0"/>
              <a:cs typeface="Arial" pitchFamily="34" charset="0"/>
            </a:endParaRPr>
          </a:p>
          <a:p>
            <a:pPr marL="341313" indent="-341313">
              <a:lnSpc>
                <a:spcPct val="90000"/>
              </a:lnSpc>
              <a:spcBef>
                <a:spcPct val="0"/>
              </a:spcBef>
              <a:spcAft>
                <a:spcPts val="1200"/>
              </a:spcAft>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Son 50 yıldır giderek artan klinik araştırma ve hasta tedavi ilişkisi</a:t>
            </a:r>
            <a:endParaRPr lang="tr-TR" sz="2800" dirty="0">
              <a:latin typeface="Arial" pitchFamily="34" charset="0"/>
              <a:cs typeface="Arial" pitchFamily="34" charset="0"/>
            </a:endParaRPr>
          </a:p>
          <a:p>
            <a:pPr marL="341313" indent="-341313">
              <a:lnSpc>
                <a:spcPct val="90000"/>
              </a:lnSpc>
              <a:spcBef>
                <a:spcPct val="0"/>
              </a:spcBef>
              <a:spcAft>
                <a:spcPts val="1200"/>
              </a:spcAft>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Kanıta dayalı tıp prensiplerinin ulusal ve uluslar arası klinik araştırma alt yapısına sistematik olarak uygulanması</a:t>
            </a:r>
            <a:endParaRPr lang="tr-TR" sz="2800" dirty="0">
              <a:latin typeface="Arial" pitchFamily="34" charset="0"/>
              <a:cs typeface="Arial" pitchFamily="34" charset="0"/>
            </a:endParaRPr>
          </a:p>
          <a:p>
            <a:pPr marL="341313" indent="-341313">
              <a:lnSpc>
                <a:spcPct val="90000"/>
              </a:lnSpc>
              <a:spcBef>
                <a:spcPct val="0"/>
              </a:spcBef>
              <a:spcAft>
                <a:spcPts val="1200"/>
              </a:spcAft>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Pediatrik kanser dernekleri arasındaki yakın işbirliği</a:t>
            </a:r>
            <a:endParaRPr lang="tr-TR" sz="2800" dirty="0">
              <a:latin typeface="Arial" pitchFamily="34" charset="0"/>
              <a:cs typeface="Arial" pitchFamily="34" charset="0"/>
            </a:endParaRPr>
          </a:p>
        </p:txBody>
      </p:sp>
    </p:spTree>
    <p:extLst>
      <p:ext uri="{BB962C8B-B14F-4D97-AF65-F5344CB8AC3E}">
        <p14:creationId xmlns="" xmlns:p14="http://schemas.microsoft.com/office/powerpoint/2010/main" val="22449338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7166"/>
            <a:ext cx="8229600" cy="928694"/>
          </a:xfrm>
        </p:spPr>
        <p:txBody>
          <a:bodyPr/>
          <a:lstStyle/>
          <a:p>
            <a:pPr algn="ctr"/>
            <a:r>
              <a:rPr lang="tr-TR" dirty="0" smtClean="0"/>
              <a:t>Düşük Riskli ALL</a:t>
            </a:r>
            <a:endParaRPr lang="tr-TR" dirty="0"/>
          </a:p>
        </p:txBody>
      </p:sp>
      <p:sp>
        <p:nvSpPr>
          <p:cNvPr id="3" name="İçerik Yer Tutucusu 2"/>
          <p:cNvSpPr>
            <a:spLocks noGrp="1"/>
          </p:cNvSpPr>
          <p:nvPr>
            <p:ph idx="1"/>
          </p:nvPr>
        </p:nvSpPr>
        <p:spPr>
          <a:xfrm>
            <a:off x="214282" y="1714488"/>
            <a:ext cx="8643998" cy="4929222"/>
          </a:xfrm>
        </p:spPr>
        <p:txBody>
          <a:bodyPr>
            <a:normAutofit/>
          </a:bodyPr>
          <a:lstStyle/>
          <a:p>
            <a:r>
              <a:rPr lang="tr-TR" dirty="0" smtClean="0">
                <a:latin typeface="Arial" pitchFamily="34" charset="0"/>
                <a:cs typeface="Arial" pitchFamily="34" charset="0"/>
              </a:rPr>
              <a:t>NCI risk sınıflamasına göre SR </a:t>
            </a:r>
          </a:p>
          <a:p>
            <a:r>
              <a:rPr lang="tr-TR" dirty="0" smtClean="0">
                <a:latin typeface="Arial" pitchFamily="34" charset="0"/>
                <a:cs typeface="Arial" pitchFamily="34" charset="0"/>
              </a:rPr>
              <a:t>MSS 1 </a:t>
            </a:r>
          </a:p>
          <a:p>
            <a:r>
              <a:rPr lang="tr-TR" dirty="0" smtClean="0">
                <a:latin typeface="Arial" pitchFamily="34" charset="0"/>
                <a:cs typeface="Arial" pitchFamily="34" charset="0"/>
              </a:rPr>
              <a:t>Testiküler hastalık yok </a:t>
            </a:r>
          </a:p>
          <a:p>
            <a:r>
              <a:rPr lang="tr-TR" dirty="0" smtClean="0">
                <a:latin typeface="Arial" pitchFamily="34" charset="0"/>
                <a:cs typeface="Arial" pitchFamily="34" charset="0"/>
              </a:rPr>
              <a:t>Olumsuz özellik yok ( &lt;44 kromozom, DNA indeksi &lt;0.81, MSS 3, iAmp21, 29. gün Kİ M3, MLL gen rearrangement var [ MLL delesyonu değil] )</a:t>
            </a:r>
          </a:p>
          <a:p>
            <a:r>
              <a:rPr lang="tr-TR" dirty="0" smtClean="0">
                <a:latin typeface="Arial" pitchFamily="34" charset="0"/>
                <a:cs typeface="Arial" pitchFamily="34" charset="0"/>
              </a:rPr>
              <a:t>8. gün PK MRD &lt; %0.01</a:t>
            </a:r>
          </a:p>
          <a:p>
            <a:r>
              <a:rPr lang="tr-TR" dirty="0" smtClean="0">
                <a:latin typeface="Arial" pitchFamily="34" charset="0"/>
                <a:cs typeface="Arial" pitchFamily="34" charset="0"/>
              </a:rPr>
              <a:t>29. gün Kİ MRD &lt;%0.01</a:t>
            </a:r>
          </a:p>
          <a:p>
            <a:r>
              <a:rPr lang="tr-TR" dirty="0" smtClean="0">
                <a:latin typeface="Arial" pitchFamily="34" charset="0"/>
                <a:cs typeface="Arial" pitchFamily="34" charset="0"/>
              </a:rPr>
              <a:t>Olumlu genetik özellikler (</a:t>
            </a:r>
            <a:r>
              <a:rPr lang="tr-TR" i="1" dirty="0" smtClean="0">
                <a:latin typeface="Arial" pitchFamily="34" charset="0"/>
                <a:cs typeface="Arial" pitchFamily="34" charset="0"/>
              </a:rPr>
              <a:t>ETV6-RUNX1</a:t>
            </a:r>
            <a:r>
              <a:rPr lang="tr-TR" dirty="0" smtClean="0">
                <a:latin typeface="Arial" pitchFamily="34" charset="0"/>
                <a:cs typeface="Arial" pitchFamily="34" charset="0"/>
              </a:rPr>
              <a:t> veya trisomi 4 ve 10 )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extLst>
      <p:ext uri="{BB962C8B-B14F-4D97-AF65-F5344CB8AC3E}">
        <p14:creationId xmlns="" xmlns:p14="http://schemas.microsoft.com/office/powerpoint/2010/main" val="189822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Düşük Riskli ALL</a:t>
            </a:r>
            <a:endParaRPr lang="tr-TR" dirty="0"/>
          </a:p>
        </p:txBody>
      </p:sp>
      <p:graphicFrame>
        <p:nvGraphicFramePr>
          <p:cNvPr id="4" name="Content Placeholder 3"/>
          <p:cNvGraphicFramePr>
            <a:graphicFrameLocks noGrp="1"/>
          </p:cNvGraphicFramePr>
          <p:nvPr>
            <p:ph idx="1"/>
          </p:nvPr>
        </p:nvGraphicFramePr>
        <p:xfrm>
          <a:off x="457200" y="2357429"/>
          <a:ext cx="8229600" cy="2134596"/>
        </p:xfrm>
        <a:graphic>
          <a:graphicData uri="http://schemas.openxmlformats.org/drawingml/2006/table">
            <a:tbl>
              <a:tblPr firstRow="1" bandRow="1">
                <a:tableStyleId>{5C22544A-7EE6-4342-B048-85BDC9FD1C3A}</a:tableStyleId>
              </a:tblPr>
              <a:tblGrid>
                <a:gridCol w="4114800"/>
                <a:gridCol w="4114800"/>
              </a:tblGrid>
              <a:tr h="373629">
                <a:tc>
                  <a:txBody>
                    <a:bodyPr/>
                    <a:lstStyle/>
                    <a:p>
                      <a:r>
                        <a:rPr lang="tr-TR" dirty="0" smtClean="0">
                          <a:latin typeface="Arial" pitchFamily="34" charset="0"/>
                          <a:cs typeface="Arial" pitchFamily="34" charset="0"/>
                        </a:rPr>
                        <a:t>NCI risk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a:t>
                      </a:r>
                      <a:endParaRPr lang="tr-TR" dirty="0">
                        <a:latin typeface="Arial" pitchFamily="34" charset="0"/>
                        <a:cs typeface="Arial" pitchFamily="34" charset="0"/>
                      </a:endParaRPr>
                    </a:p>
                  </a:txBody>
                  <a:tcPr/>
                </a:tc>
              </a:tr>
              <a:tr h="373629">
                <a:tc>
                  <a:txBody>
                    <a:bodyPr/>
                    <a:lstStyle/>
                    <a:p>
                      <a:r>
                        <a:rPr lang="tr-TR" dirty="0" smtClean="0">
                          <a:latin typeface="Arial" pitchFamily="34" charset="0"/>
                          <a:cs typeface="Arial" pitchFamily="34" charset="0"/>
                        </a:rPr>
                        <a:t>Olumlu genetik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Evet</a:t>
                      </a:r>
                      <a:endParaRPr lang="tr-TR" dirty="0">
                        <a:latin typeface="Arial" pitchFamily="34" charset="0"/>
                        <a:cs typeface="Arial" pitchFamily="34" charset="0"/>
                      </a:endParaRPr>
                    </a:p>
                  </a:txBody>
                  <a:tcPr/>
                </a:tc>
              </a:tr>
              <a:tr h="373629">
                <a:tc>
                  <a:txBody>
                    <a:bodyPr/>
                    <a:lstStyle/>
                    <a:p>
                      <a:r>
                        <a:rPr lang="tr-TR" dirty="0" smtClean="0">
                          <a:latin typeface="Arial" pitchFamily="34" charset="0"/>
                          <a:cs typeface="Arial" pitchFamily="34" charset="0"/>
                        </a:rPr>
                        <a:t>Olumsuz özellik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a:t>
                      </a:r>
                      <a:endParaRPr lang="tr-TR" dirty="0">
                        <a:latin typeface="Arial" pitchFamily="34" charset="0"/>
                        <a:cs typeface="Arial" pitchFamily="34" charset="0"/>
                      </a:endParaRPr>
                    </a:p>
                  </a:txBody>
                  <a:tcPr/>
                </a:tc>
              </a:tr>
              <a:tr h="373629">
                <a:tc>
                  <a:txBody>
                    <a:bodyPr/>
                    <a:lstStyle/>
                    <a:p>
                      <a:r>
                        <a:rPr lang="tr-TR" dirty="0" smtClean="0">
                          <a:latin typeface="Arial" pitchFamily="34" charset="0"/>
                          <a:cs typeface="Arial" pitchFamily="34" charset="0"/>
                        </a:rPr>
                        <a:t>8. gün PK MRD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&lt;%0.01</a:t>
                      </a:r>
                      <a:endParaRPr lang="tr-TR" dirty="0">
                        <a:latin typeface="Arial" pitchFamily="34" charset="0"/>
                        <a:cs typeface="Arial" pitchFamily="34" charset="0"/>
                      </a:endParaRPr>
                    </a:p>
                  </a:txBody>
                  <a:tcPr/>
                </a:tc>
              </a:tr>
              <a:tr h="577188">
                <a:tc>
                  <a:txBody>
                    <a:bodyPr/>
                    <a:lstStyle/>
                    <a:p>
                      <a:r>
                        <a:rPr lang="tr-TR" dirty="0" smtClean="0">
                          <a:latin typeface="Arial" pitchFamily="34" charset="0"/>
                          <a:cs typeface="Arial" pitchFamily="34" charset="0"/>
                        </a:rPr>
                        <a:t>29. gün Kİ MRD </a:t>
                      </a:r>
                      <a:endParaRPr lang="tr-TR"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pitchFamily="34" charset="0"/>
                          <a:cs typeface="Arial" pitchFamily="34" charset="0"/>
                        </a:rPr>
                        <a:t>&lt;%0.01</a:t>
                      </a:r>
                    </a:p>
                    <a:p>
                      <a:endParaRPr lang="tr-TR" dirty="0">
                        <a:latin typeface="Arial" pitchFamily="34" charset="0"/>
                        <a:cs typeface="Arial" pitchFamily="34" charset="0"/>
                      </a:endParaRPr>
                    </a:p>
                  </a:txBody>
                  <a:tcPr/>
                </a:tc>
              </a:tr>
            </a:tbl>
          </a:graphicData>
        </a:graphic>
      </p:graphicFrame>
      <p:sp>
        <p:nvSpPr>
          <p:cNvPr id="5" name="TextBox 4"/>
          <p:cNvSpPr txBox="1"/>
          <p:nvPr/>
        </p:nvSpPr>
        <p:spPr>
          <a:xfrm>
            <a:off x="571472" y="4643446"/>
            <a:ext cx="7929618" cy="369332"/>
          </a:xfrm>
          <a:prstGeom prst="rect">
            <a:avLst/>
          </a:prstGeom>
          <a:noFill/>
        </p:spPr>
        <p:txBody>
          <a:bodyPr wrap="square" rtlCol="0">
            <a:spAutoFit/>
          </a:bodyPr>
          <a:lstStyle/>
          <a:p>
            <a:r>
              <a:rPr lang="tr-TR" dirty="0" smtClean="0">
                <a:latin typeface="Arial" pitchFamily="34" charset="0"/>
                <a:cs typeface="Arial" pitchFamily="34" charset="0"/>
              </a:rPr>
              <a:t>*MSS 1 ve Testiküler hastalık yok </a:t>
            </a:r>
          </a:p>
        </p:txBody>
      </p:sp>
      <p:sp>
        <p:nvSpPr>
          <p:cNvPr id="6" name="TextBox 5"/>
          <p:cNvSpPr txBox="1"/>
          <p:nvPr/>
        </p:nvSpPr>
        <p:spPr>
          <a:xfrm>
            <a:off x="571472" y="5143512"/>
            <a:ext cx="5572164" cy="369332"/>
          </a:xfrm>
          <a:prstGeom prst="rect">
            <a:avLst/>
          </a:prstGeom>
          <a:noFill/>
        </p:spPr>
        <p:txBody>
          <a:bodyPr wrap="square" rtlCol="0">
            <a:spAutoFit/>
          </a:bodyPr>
          <a:lstStyle/>
          <a:p>
            <a:r>
              <a:rPr lang="tr-TR" dirty="0" smtClean="0">
                <a:latin typeface="Arial" pitchFamily="34" charset="0"/>
                <a:cs typeface="Arial" pitchFamily="34" charset="0"/>
              </a:rPr>
              <a:t>**(</a:t>
            </a:r>
            <a:r>
              <a:rPr lang="tr-TR" i="1" dirty="0" smtClean="0">
                <a:latin typeface="Arial" pitchFamily="34" charset="0"/>
                <a:cs typeface="Arial" pitchFamily="34" charset="0"/>
              </a:rPr>
              <a:t>ETV6-RUNX1</a:t>
            </a:r>
            <a:r>
              <a:rPr lang="tr-TR" dirty="0" smtClean="0">
                <a:latin typeface="Arial" pitchFamily="34" charset="0"/>
                <a:cs typeface="Arial" pitchFamily="34" charset="0"/>
              </a:rPr>
              <a:t> veya trisomi 4 ve 10 )</a:t>
            </a:r>
            <a:endParaRPr lang="tr-TR" dirty="0"/>
          </a:p>
        </p:txBody>
      </p:sp>
      <p:sp>
        <p:nvSpPr>
          <p:cNvPr id="7" name="TextBox 6"/>
          <p:cNvSpPr txBox="1"/>
          <p:nvPr/>
        </p:nvSpPr>
        <p:spPr>
          <a:xfrm>
            <a:off x="500034" y="5643579"/>
            <a:ext cx="8001056" cy="646331"/>
          </a:xfrm>
          <a:prstGeom prst="rect">
            <a:avLst/>
          </a:prstGeom>
          <a:noFill/>
        </p:spPr>
        <p:txBody>
          <a:bodyPr wrap="square" rtlCol="0">
            <a:spAutoFit/>
          </a:bodyPr>
          <a:lstStyle/>
          <a:p>
            <a:r>
              <a:rPr lang="tr-TR" dirty="0" smtClean="0">
                <a:latin typeface="Arial" pitchFamily="34" charset="0"/>
                <a:cs typeface="Arial" pitchFamily="34" charset="0"/>
              </a:rPr>
              <a:t>***&lt;44 kromozom, DNA indeksi &lt;0.81, MSS 3, iAmp21, 29. gün Kİ M3, MLL gen rearrangement var [ MLL delesyonu değil]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Orta riskli ALL</a:t>
            </a:r>
            <a:endParaRPr lang="tr-TR" dirty="0"/>
          </a:p>
        </p:txBody>
      </p:sp>
      <p:sp>
        <p:nvSpPr>
          <p:cNvPr id="3" name="İçerik Yer Tutucusu 2"/>
          <p:cNvSpPr>
            <a:spLocks noGrp="1"/>
          </p:cNvSpPr>
          <p:nvPr>
            <p:ph idx="1"/>
          </p:nvPr>
        </p:nvSpPr>
        <p:spPr>
          <a:xfrm>
            <a:off x="457200" y="2071678"/>
            <a:ext cx="8229600" cy="4389120"/>
          </a:xfrm>
        </p:spPr>
        <p:txBody>
          <a:bodyPr>
            <a:normAutofit/>
          </a:bodyPr>
          <a:lstStyle/>
          <a:p>
            <a:r>
              <a:rPr lang="tr-TR" dirty="0" smtClean="0">
                <a:latin typeface="Arial" pitchFamily="34" charset="0"/>
                <a:cs typeface="Arial" pitchFamily="34" charset="0"/>
              </a:rPr>
              <a:t>NCI                                SR			 SR</a:t>
            </a:r>
          </a:p>
          <a:p>
            <a:r>
              <a:rPr lang="tr-TR" dirty="0" smtClean="0">
                <a:latin typeface="Arial" pitchFamily="34" charset="0"/>
                <a:cs typeface="Arial" pitchFamily="34" charset="0"/>
              </a:rPr>
              <a:t>Olumlu genetik               E			  H</a:t>
            </a:r>
          </a:p>
          <a:p>
            <a:r>
              <a:rPr lang="tr-TR" dirty="0" smtClean="0">
                <a:latin typeface="Arial" pitchFamily="34" charset="0"/>
                <a:cs typeface="Arial" pitchFamily="34" charset="0"/>
              </a:rPr>
              <a:t>Olumsuz özellik              H			  H</a:t>
            </a:r>
          </a:p>
          <a:p>
            <a:r>
              <a:rPr lang="tr-TR" dirty="0" smtClean="0">
                <a:latin typeface="Arial" pitchFamily="34" charset="0"/>
                <a:cs typeface="Arial" pitchFamily="34" charset="0"/>
              </a:rPr>
              <a:t>8. gün PK MRD           </a:t>
            </a:r>
            <a:r>
              <a:rPr lang="tr-TR" u="sng" dirty="0" smtClean="0">
                <a:latin typeface="Arial" pitchFamily="34" charset="0"/>
                <a:cs typeface="Arial" pitchFamily="34" charset="0"/>
              </a:rPr>
              <a:t>&gt;</a:t>
            </a:r>
            <a:r>
              <a:rPr lang="tr-TR" dirty="0" smtClean="0">
                <a:latin typeface="Arial" pitchFamily="34" charset="0"/>
                <a:cs typeface="Arial" pitchFamily="34" charset="0"/>
              </a:rPr>
              <a:t> %0.01		&lt; %1</a:t>
            </a:r>
          </a:p>
          <a:p>
            <a:r>
              <a:rPr lang="tr-TR" dirty="0" smtClean="0">
                <a:latin typeface="Arial" pitchFamily="34" charset="0"/>
                <a:cs typeface="Arial" pitchFamily="34" charset="0"/>
              </a:rPr>
              <a:t>29. gün Kİ MRD          &lt; %0.01	        &lt;%0.01</a:t>
            </a:r>
          </a:p>
          <a:p>
            <a:r>
              <a:rPr lang="tr-TR" dirty="0" smtClean="0">
                <a:latin typeface="Arial" pitchFamily="34" charset="0"/>
                <a:cs typeface="Arial" pitchFamily="34" charset="0"/>
              </a:rPr>
              <a:t>( &lt;44 kromozom, DNA indeksi &lt;0.81, MSS 3, iAmp21, 29. gün Kİ M3, MLL gen rearrangement var [ MLL delesyonu değil] )</a:t>
            </a:r>
          </a:p>
          <a:p>
            <a:r>
              <a:rPr lang="tr-TR" dirty="0" smtClean="0">
                <a:latin typeface="Arial" pitchFamily="34" charset="0"/>
                <a:cs typeface="Arial" pitchFamily="34" charset="0"/>
              </a:rPr>
              <a:t>(</a:t>
            </a:r>
            <a:r>
              <a:rPr lang="tr-TR" i="1" dirty="0" smtClean="0">
                <a:latin typeface="Arial" pitchFamily="34" charset="0"/>
                <a:cs typeface="Arial" pitchFamily="34" charset="0"/>
              </a:rPr>
              <a:t>ETV6-RUNX1</a:t>
            </a:r>
            <a:r>
              <a:rPr lang="tr-TR" dirty="0" smtClean="0">
                <a:latin typeface="Arial" pitchFamily="34" charset="0"/>
                <a:cs typeface="Arial" pitchFamily="34" charset="0"/>
              </a:rPr>
              <a:t> veya trisomi 4 ve 10 )</a:t>
            </a:r>
          </a:p>
          <a:p>
            <a:pPr>
              <a:buNone/>
            </a:pPr>
            <a:endParaRPr lang="tr-TR" dirty="0" smtClean="0">
              <a:latin typeface="Arial" pitchFamily="34" charset="0"/>
              <a:cs typeface="Arial" pitchFamily="34" charset="0"/>
            </a:endParaRPr>
          </a:p>
        </p:txBody>
      </p:sp>
    </p:spTree>
    <p:extLst>
      <p:ext uri="{BB962C8B-B14F-4D97-AF65-F5344CB8AC3E}">
        <p14:creationId xmlns="" xmlns:p14="http://schemas.microsoft.com/office/powerpoint/2010/main" val="419450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 riskli ALL</a:t>
            </a:r>
            <a:endParaRPr lang="tr-TR" dirty="0"/>
          </a:p>
        </p:txBody>
      </p:sp>
      <p:graphicFrame>
        <p:nvGraphicFramePr>
          <p:cNvPr id="4" name="Content Placeholder 3"/>
          <p:cNvGraphicFramePr>
            <a:graphicFrameLocks noGrp="1"/>
          </p:cNvGraphicFramePr>
          <p:nvPr>
            <p:ph idx="1"/>
          </p:nvPr>
        </p:nvGraphicFramePr>
        <p:xfrm>
          <a:off x="457200" y="2000243"/>
          <a:ext cx="8229600" cy="2357450"/>
        </p:xfrm>
        <a:graphic>
          <a:graphicData uri="http://schemas.openxmlformats.org/drawingml/2006/table">
            <a:tbl>
              <a:tblPr firstRow="1" bandRow="1">
                <a:tableStyleId>{5C22544A-7EE6-4342-B048-85BDC9FD1C3A}</a:tableStyleId>
              </a:tblPr>
              <a:tblGrid>
                <a:gridCol w="2743200"/>
                <a:gridCol w="2743200"/>
                <a:gridCol w="2743200"/>
              </a:tblGrid>
              <a:tr h="471490">
                <a:tc>
                  <a:txBody>
                    <a:bodyPr/>
                    <a:lstStyle/>
                    <a:p>
                      <a:r>
                        <a:rPr lang="tr-TR" dirty="0" smtClean="0">
                          <a:latin typeface="Arial" pitchFamily="34" charset="0"/>
                          <a:cs typeface="Arial" pitchFamily="34" charset="0"/>
                        </a:rPr>
                        <a:t>NCI  risk</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a:t>
                      </a:r>
                      <a:endParaRPr lang="tr-TR" dirty="0">
                        <a:latin typeface="Arial" pitchFamily="34" charset="0"/>
                        <a:cs typeface="Arial" pitchFamily="34" charset="0"/>
                      </a:endParaRPr>
                    </a:p>
                  </a:txBody>
                  <a:tcPr/>
                </a:tc>
              </a:tr>
              <a:tr h="471490">
                <a:tc>
                  <a:txBody>
                    <a:bodyPr/>
                    <a:lstStyle/>
                    <a:p>
                      <a:r>
                        <a:rPr lang="tr-TR" dirty="0" smtClean="0">
                          <a:latin typeface="Arial" pitchFamily="34" charset="0"/>
                          <a:cs typeface="Arial" pitchFamily="34" charset="0"/>
                        </a:rPr>
                        <a:t>Olumlu genetik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Evet</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a:t>
                      </a:r>
                      <a:endParaRPr lang="tr-TR" dirty="0">
                        <a:latin typeface="Arial" pitchFamily="34" charset="0"/>
                        <a:cs typeface="Arial" pitchFamily="34" charset="0"/>
                      </a:endParaRPr>
                    </a:p>
                  </a:txBody>
                  <a:tcPr/>
                </a:tc>
              </a:tr>
              <a:tr h="471490">
                <a:tc>
                  <a:txBody>
                    <a:bodyPr/>
                    <a:lstStyle/>
                    <a:p>
                      <a:r>
                        <a:rPr lang="tr-TR" dirty="0" smtClean="0">
                          <a:latin typeface="Arial" pitchFamily="34" charset="0"/>
                          <a:cs typeface="Arial" pitchFamily="34" charset="0"/>
                        </a:rPr>
                        <a:t>Olumsuz özellik*</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a:t>
                      </a:r>
                      <a:endParaRPr lang="tr-TR" dirty="0">
                        <a:latin typeface="Arial" pitchFamily="34" charset="0"/>
                        <a:cs typeface="Arial" pitchFamily="34" charset="0"/>
                      </a:endParaRPr>
                    </a:p>
                  </a:txBody>
                  <a:tcPr/>
                </a:tc>
              </a:tr>
              <a:tr h="471490">
                <a:tc>
                  <a:txBody>
                    <a:bodyPr/>
                    <a:lstStyle/>
                    <a:p>
                      <a:r>
                        <a:rPr lang="tr-TR" dirty="0" smtClean="0">
                          <a:latin typeface="Arial" pitchFamily="34" charset="0"/>
                          <a:cs typeface="Arial" pitchFamily="34" charset="0"/>
                        </a:rPr>
                        <a:t>8. gün PK MRD</a:t>
                      </a:r>
                      <a:endParaRPr lang="tr-TR" dirty="0">
                        <a:latin typeface="Arial" pitchFamily="34" charset="0"/>
                        <a:cs typeface="Arial" pitchFamily="34" charset="0"/>
                      </a:endParaRPr>
                    </a:p>
                  </a:txBody>
                  <a:tcPr/>
                </a:tc>
                <a:tc>
                  <a:txBody>
                    <a:bodyPr/>
                    <a:lstStyle/>
                    <a:p>
                      <a:r>
                        <a:rPr lang="tr-TR" u="sng" dirty="0" smtClean="0">
                          <a:latin typeface="Arial" pitchFamily="34" charset="0"/>
                          <a:cs typeface="Arial" pitchFamily="34" charset="0"/>
                        </a:rPr>
                        <a:t>&gt;</a:t>
                      </a:r>
                      <a:r>
                        <a:rPr lang="tr-TR" dirty="0" smtClean="0">
                          <a:latin typeface="Arial" pitchFamily="34" charset="0"/>
                          <a:cs typeface="Arial" pitchFamily="34" charset="0"/>
                        </a:rPr>
                        <a:t> %0.01</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&lt; %1</a:t>
                      </a:r>
                      <a:endParaRPr lang="tr-TR" dirty="0">
                        <a:latin typeface="Arial" pitchFamily="34" charset="0"/>
                        <a:cs typeface="Arial" pitchFamily="34" charset="0"/>
                      </a:endParaRPr>
                    </a:p>
                  </a:txBody>
                  <a:tcPr/>
                </a:tc>
              </a:tr>
              <a:tr h="471490">
                <a:tc>
                  <a:txBody>
                    <a:bodyPr/>
                    <a:lstStyle/>
                    <a:p>
                      <a:r>
                        <a:rPr lang="tr-TR" dirty="0" smtClean="0">
                          <a:latin typeface="Arial" pitchFamily="34" charset="0"/>
                          <a:cs typeface="Arial" pitchFamily="34" charset="0"/>
                        </a:rPr>
                        <a:t>29. gün Kİ MRD</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&lt; %0.01</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&lt; %0.01</a:t>
                      </a:r>
                      <a:endParaRPr lang="tr-TR" dirty="0">
                        <a:latin typeface="Arial" pitchFamily="34" charset="0"/>
                        <a:cs typeface="Arial" pitchFamily="34" charset="0"/>
                      </a:endParaRPr>
                    </a:p>
                  </a:txBody>
                  <a:tcPr/>
                </a:tc>
              </a:tr>
            </a:tbl>
          </a:graphicData>
        </a:graphic>
      </p:graphicFrame>
      <p:sp>
        <p:nvSpPr>
          <p:cNvPr id="5" name="TextBox 4"/>
          <p:cNvSpPr txBox="1"/>
          <p:nvPr/>
        </p:nvSpPr>
        <p:spPr>
          <a:xfrm>
            <a:off x="500034" y="4500571"/>
            <a:ext cx="8072494" cy="646331"/>
          </a:xfrm>
          <a:prstGeom prst="rect">
            <a:avLst/>
          </a:prstGeom>
          <a:noFill/>
        </p:spPr>
        <p:txBody>
          <a:bodyPr wrap="square" rtlCol="0">
            <a:spAutoFit/>
          </a:bodyPr>
          <a:lstStyle/>
          <a:p>
            <a:r>
              <a:rPr lang="tr-TR" dirty="0" smtClean="0">
                <a:latin typeface="Arial" pitchFamily="34" charset="0"/>
                <a:cs typeface="Arial" pitchFamily="34" charset="0"/>
              </a:rPr>
              <a:t>*( &lt;44 kromozom, DNA indeksi &lt;0.81, MSS 3, iAmp21, 29. gün Kİ M3, MLL gen rearrangement var [ MLL delesyonu değil] )</a:t>
            </a:r>
          </a:p>
        </p:txBody>
      </p:sp>
      <p:sp>
        <p:nvSpPr>
          <p:cNvPr id="6" name="TextBox 5"/>
          <p:cNvSpPr txBox="1"/>
          <p:nvPr/>
        </p:nvSpPr>
        <p:spPr>
          <a:xfrm>
            <a:off x="571472" y="5357826"/>
            <a:ext cx="7715304" cy="369332"/>
          </a:xfrm>
          <a:prstGeom prst="rect">
            <a:avLst/>
          </a:prstGeom>
          <a:noFill/>
        </p:spPr>
        <p:txBody>
          <a:bodyPr wrap="square" rtlCol="0">
            <a:spAutoFit/>
          </a:bodyPr>
          <a:lstStyle/>
          <a:p>
            <a:r>
              <a:rPr lang="tr-TR" dirty="0" smtClean="0">
                <a:latin typeface="Arial" pitchFamily="34" charset="0"/>
                <a:cs typeface="Arial" pitchFamily="34" charset="0"/>
              </a:rPr>
              <a:t>**(</a:t>
            </a:r>
            <a:r>
              <a:rPr lang="tr-TR" i="1" dirty="0" smtClean="0">
                <a:latin typeface="Arial" pitchFamily="34" charset="0"/>
                <a:cs typeface="Arial" pitchFamily="34" charset="0"/>
              </a:rPr>
              <a:t>ETV6-RUNX1</a:t>
            </a:r>
            <a:r>
              <a:rPr lang="tr-TR" dirty="0" smtClean="0">
                <a:latin typeface="Arial" pitchFamily="34" charset="0"/>
                <a:cs typeface="Arial" pitchFamily="34" charset="0"/>
              </a:rPr>
              <a:t> veya trisomi 4 ve 10 )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864096"/>
          </a:xfrm>
        </p:spPr>
        <p:txBody>
          <a:bodyPr/>
          <a:lstStyle/>
          <a:p>
            <a:pPr algn="ctr"/>
            <a:r>
              <a:rPr lang="tr-TR" dirty="0" smtClean="0"/>
              <a:t>Yüksek riskli ALL</a:t>
            </a:r>
            <a:endParaRPr lang="tr-TR" dirty="0"/>
          </a:p>
        </p:txBody>
      </p:sp>
      <p:sp>
        <p:nvSpPr>
          <p:cNvPr id="3" name="İçerik Yer Tutucusu 2"/>
          <p:cNvSpPr>
            <a:spLocks noGrp="1"/>
          </p:cNvSpPr>
          <p:nvPr>
            <p:ph idx="1"/>
          </p:nvPr>
        </p:nvSpPr>
        <p:spPr>
          <a:xfrm>
            <a:off x="457200" y="2172374"/>
            <a:ext cx="8229600" cy="5328592"/>
          </a:xfrm>
        </p:spPr>
        <p:txBody>
          <a:bodyPr>
            <a:normAutofit/>
          </a:bodyPr>
          <a:lstStyle/>
          <a:p>
            <a:r>
              <a:rPr lang="tr-TR" dirty="0" smtClean="0">
                <a:latin typeface="Arial" pitchFamily="34" charset="0"/>
                <a:cs typeface="Arial" pitchFamily="34" charset="0"/>
              </a:rPr>
              <a:t>NCI risk		 SR		 SR		HR&lt;13y</a:t>
            </a:r>
          </a:p>
          <a:p>
            <a:r>
              <a:rPr lang="tr-TR" dirty="0" smtClean="0">
                <a:latin typeface="Arial" pitchFamily="34" charset="0"/>
                <a:cs typeface="Arial" pitchFamily="34" charset="0"/>
              </a:rPr>
              <a:t>Olumlu genetik	  E		  H		   +/-</a:t>
            </a:r>
          </a:p>
          <a:p>
            <a:r>
              <a:rPr lang="tr-TR" dirty="0" smtClean="0">
                <a:latin typeface="Arial" pitchFamily="34" charset="0"/>
                <a:cs typeface="Arial" pitchFamily="34" charset="0"/>
              </a:rPr>
              <a:t>Olumsuz özellik    H		  H		    H</a:t>
            </a:r>
          </a:p>
          <a:p>
            <a:r>
              <a:rPr lang="tr-TR" dirty="0" smtClean="0">
                <a:latin typeface="Arial" pitchFamily="34" charset="0"/>
                <a:cs typeface="Arial" pitchFamily="34" charset="0"/>
              </a:rPr>
              <a:t>8.gün PK MRD	  +/-		</a:t>
            </a:r>
            <a:r>
              <a:rPr lang="tr-TR" u="sng" dirty="0" smtClean="0">
                <a:latin typeface="Arial" pitchFamily="34" charset="0"/>
                <a:cs typeface="Arial" pitchFamily="34" charset="0"/>
              </a:rPr>
              <a:t>&gt;</a:t>
            </a:r>
            <a:r>
              <a:rPr lang="tr-TR" dirty="0" smtClean="0">
                <a:latin typeface="Arial" pitchFamily="34" charset="0"/>
                <a:cs typeface="Arial" pitchFamily="34" charset="0"/>
              </a:rPr>
              <a:t>%1		   +/-	</a:t>
            </a:r>
          </a:p>
          <a:p>
            <a:r>
              <a:rPr lang="tr-TR" dirty="0" smtClean="0">
                <a:latin typeface="Arial" pitchFamily="34" charset="0"/>
                <a:cs typeface="Arial" pitchFamily="34" charset="0"/>
              </a:rPr>
              <a:t>29.gün Kİ MRD  </a:t>
            </a:r>
            <a:r>
              <a:rPr lang="tr-TR" u="sng" dirty="0" smtClean="0">
                <a:latin typeface="Arial" pitchFamily="34" charset="0"/>
                <a:cs typeface="Arial" pitchFamily="34" charset="0"/>
              </a:rPr>
              <a:t>&gt;</a:t>
            </a:r>
            <a:r>
              <a:rPr lang="tr-TR" dirty="0" smtClean="0">
                <a:latin typeface="Arial" pitchFamily="34" charset="0"/>
                <a:cs typeface="Arial" pitchFamily="34" charset="0"/>
              </a:rPr>
              <a:t>%0.01      &lt;%0.01	&lt;%0.01</a:t>
            </a:r>
          </a:p>
          <a:p>
            <a:r>
              <a:rPr lang="tr-TR" dirty="0" smtClean="0">
                <a:latin typeface="Arial" pitchFamily="34" charset="0"/>
                <a:cs typeface="Arial" pitchFamily="34" charset="0"/>
              </a:rPr>
              <a:t>NCI SR veya HR ve testiküler hastalığı olanlar</a:t>
            </a:r>
          </a:p>
          <a:p>
            <a:r>
              <a:rPr lang="tr-TR" dirty="0" smtClean="0">
                <a:latin typeface="Arial" pitchFamily="34" charset="0"/>
                <a:cs typeface="Arial" pitchFamily="34" charset="0"/>
              </a:rPr>
              <a:t>Önceden steroid almış olan hastalar </a:t>
            </a:r>
            <a:endParaRPr lang="en-US" dirty="0" smtClean="0">
              <a:latin typeface="Arial" pitchFamily="34" charset="0"/>
              <a:cs typeface="Arial" pitchFamily="34" charset="0"/>
            </a:endParaRPr>
          </a:p>
        </p:txBody>
      </p:sp>
    </p:spTree>
    <p:extLst>
      <p:ext uri="{BB962C8B-B14F-4D97-AF65-F5344CB8AC3E}">
        <p14:creationId xmlns="" xmlns:p14="http://schemas.microsoft.com/office/powerpoint/2010/main" val="407220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Yüksek riskli ALL</a:t>
            </a:r>
            <a:endParaRPr lang="tr-TR" dirty="0"/>
          </a:p>
        </p:txBody>
      </p:sp>
      <p:graphicFrame>
        <p:nvGraphicFramePr>
          <p:cNvPr id="4" name="Content Placeholder 3"/>
          <p:cNvGraphicFramePr>
            <a:graphicFrameLocks noGrp="1"/>
          </p:cNvGraphicFramePr>
          <p:nvPr>
            <p:ph idx="1"/>
          </p:nvPr>
        </p:nvGraphicFramePr>
        <p:xfrm>
          <a:off x="457200" y="1935163"/>
          <a:ext cx="8229600" cy="2123440"/>
        </p:xfrm>
        <a:graphic>
          <a:graphicData uri="http://schemas.openxmlformats.org/drawingml/2006/table">
            <a:tbl>
              <a:tblPr firstRow="1" bandRow="1">
                <a:tableStyleId>{5C22544A-7EE6-4342-B048-85BDC9FD1C3A}</a:tableStyleId>
              </a:tblPr>
              <a:tblGrid>
                <a:gridCol w="2057400"/>
                <a:gridCol w="2057400"/>
                <a:gridCol w="2057400"/>
                <a:gridCol w="2057400"/>
              </a:tblGrid>
              <a:tr h="493705">
                <a:tc>
                  <a:txBody>
                    <a:bodyPr/>
                    <a:lstStyle/>
                    <a:p>
                      <a:r>
                        <a:rPr lang="tr-TR" dirty="0" smtClean="0">
                          <a:latin typeface="Arial" pitchFamily="34" charset="0"/>
                          <a:cs typeface="Arial" pitchFamily="34" charset="0"/>
                        </a:rPr>
                        <a:t>NCI risk</a:t>
                      </a:r>
                      <a:endParaRPr lang="tr-TR" dirty="0"/>
                    </a:p>
                  </a:txBody>
                  <a:tcPr/>
                </a:tc>
                <a:tc>
                  <a:txBody>
                    <a:bodyPr/>
                    <a:lstStyle/>
                    <a:p>
                      <a:r>
                        <a:rPr lang="tr-TR" dirty="0" smtClean="0">
                          <a:latin typeface="Arial" pitchFamily="34" charset="0"/>
                          <a:cs typeface="Arial" pitchFamily="34" charset="0"/>
                        </a:rPr>
                        <a:t>SR</a:t>
                      </a:r>
                      <a:endParaRPr lang="tr-TR" dirty="0"/>
                    </a:p>
                  </a:txBody>
                  <a:tcPr/>
                </a:tc>
                <a:tc>
                  <a:txBody>
                    <a:bodyPr/>
                    <a:lstStyle/>
                    <a:p>
                      <a:r>
                        <a:rPr lang="tr-TR" dirty="0" smtClean="0">
                          <a:latin typeface="Arial" pitchFamily="34" charset="0"/>
                          <a:cs typeface="Arial" pitchFamily="34" charset="0"/>
                        </a:rPr>
                        <a:t>SR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pitchFamily="34" charset="0"/>
                          <a:cs typeface="Arial" pitchFamily="34" charset="0"/>
                        </a:rPr>
                        <a:t>HR&lt;13y</a:t>
                      </a:r>
                      <a:endParaRPr lang="tr-TR" dirty="0" smtClean="0"/>
                    </a:p>
                    <a:p>
                      <a:endParaRPr lang="tr-TR" dirty="0"/>
                    </a:p>
                  </a:txBody>
                  <a:tcPr/>
                </a:tc>
              </a:tr>
              <a:tr h="370840">
                <a:tc>
                  <a:txBody>
                    <a:bodyPr/>
                    <a:lstStyle/>
                    <a:p>
                      <a:r>
                        <a:rPr lang="tr-TR" dirty="0" smtClean="0">
                          <a:latin typeface="Arial" pitchFamily="34" charset="0"/>
                          <a:cs typeface="Arial" pitchFamily="34" charset="0"/>
                        </a:rPr>
                        <a:t>Olumlu genetik</a:t>
                      </a:r>
                      <a:endParaRPr lang="tr-TR" dirty="0"/>
                    </a:p>
                  </a:txBody>
                  <a:tcPr/>
                </a:tc>
                <a:tc>
                  <a:txBody>
                    <a:bodyPr/>
                    <a:lstStyle/>
                    <a:p>
                      <a:r>
                        <a:rPr lang="tr-TR" dirty="0" smtClean="0">
                          <a:latin typeface="Arial" pitchFamily="34" charset="0"/>
                          <a:cs typeface="Arial" pitchFamily="34" charset="0"/>
                        </a:rPr>
                        <a:t>Evet</a:t>
                      </a:r>
                      <a:endParaRPr lang="tr-TR" b="0" dirty="0"/>
                    </a:p>
                  </a:txBody>
                  <a:tcPr/>
                </a:tc>
                <a:tc>
                  <a:txBody>
                    <a:bodyPr/>
                    <a:lstStyle/>
                    <a:p>
                      <a:r>
                        <a:rPr lang="tr-TR" dirty="0" smtClean="0">
                          <a:latin typeface="Arial" pitchFamily="34" charset="0"/>
                          <a:cs typeface="Arial" pitchFamily="34" charset="0"/>
                        </a:rPr>
                        <a:t>Hayır</a:t>
                      </a:r>
                      <a:endParaRPr lang="tr-TR" dirty="0"/>
                    </a:p>
                  </a:txBody>
                  <a:tcPr/>
                </a:tc>
                <a:tc>
                  <a:txBody>
                    <a:bodyPr/>
                    <a:lstStyle/>
                    <a:p>
                      <a:r>
                        <a:rPr lang="tr-TR" dirty="0" smtClean="0">
                          <a:latin typeface="Arial" pitchFamily="34" charset="0"/>
                          <a:cs typeface="Arial" pitchFamily="34" charset="0"/>
                        </a:rPr>
                        <a:t>+/-</a:t>
                      </a:r>
                      <a:endParaRPr lang="tr-TR" dirty="0"/>
                    </a:p>
                  </a:txBody>
                  <a:tcPr/>
                </a:tc>
              </a:tr>
              <a:tr h="370840">
                <a:tc>
                  <a:txBody>
                    <a:bodyPr/>
                    <a:lstStyle/>
                    <a:p>
                      <a:r>
                        <a:rPr lang="tr-TR" dirty="0" smtClean="0">
                          <a:latin typeface="Arial" pitchFamily="34" charset="0"/>
                          <a:cs typeface="Arial" pitchFamily="34" charset="0"/>
                        </a:rPr>
                        <a:t>Olumsuz özellik </a:t>
                      </a:r>
                      <a:endParaRPr lang="tr-TR" dirty="0"/>
                    </a:p>
                  </a:txBody>
                  <a:tcPr/>
                </a:tc>
                <a:tc>
                  <a:txBody>
                    <a:bodyPr/>
                    <a:lstStyle/>
                    <a:p>
                      <a:r>
                        <a:rPr lang="tr-TR" dirty="0" smtClean="0">
                          <a:latin typeface="Arial" pitchFamily="34" charset="0"/>
                          <a:cs typeface="Arial" pitchFamily="34" charset="0"/>
                        </a:rPr>
                        <a:t>Hayır</a:t>
                      </a:r>
                      <a:endParaRPr lang="tr-TR" dirty="0"/>
                    </a:p>
                  </a:txBody>
                  <a:tcPr/>
                </a:tc>
                <a:tc>
                  <a:txBody>
                    <a:bodyPr/>
                    <a:lstStyle/>
                    <a:p>
                      <a:r>
                        <a:rPr lang="tr-TR" dirty="0" smtClean="0">
                          <a:latin typeface="Arial" pitchFamily="34" charset="0"/>
                          <a:cs typeface="Arial" pitchFamily="34" charset="0"/>
                        </a:rPr>
                        <a:t>Hayır</a:t>
                      </a:r>
                      <a:endParaRPr lang="tr-TR" dirty="0"/>
                    </a:p>
                  </a:txBody>
                  <a:tcPr/>
                </a:tc>
                <a:tc>
                  <a:txBody>
                    <a:bodyPr/>
                    <a:lstStyle/>
                    <a:p>
                      <a:r>
                        <a:rPr lang="tr-TR" dirty="0" smtClean="0">
                          <a:latin typeface="Arial" pitchFamily="34" charset="0"/>
                          <a:cs typeface="Arial" pitchFamily="34" charset="0"/>
                        </a:rPr>
                        <a:t>Hayır</a:t>
                      </a:r>
                      <a:endParaRPr lang="tr-TR" dirty="0"/>
                    </a:p>
                  </a:txBody>
                  <a:tcPr/>
                </a:tc>
              </a:tr>
              <a:tr h="370840">
                <a:tc>
                  <a:txBody>
                    <a:bodyPr/>
                    <a:lstStyle/>
                    <a:p>
                      <a:r>
                        <a:rPr lang="tr-TR" dirty="0" smtClean="0">
                          <a:latin typeface="Arial" pitchFamily="34" charset="0"/>
                          <a:cs typeface="Arial" pitchFamily="34" charset="0"/>
                        </a:rPr>
                        <a:t>8.gün PK MRD</a:t>
                      </a:r>
                      <a:endParaRPr lang="tr-TR" dirty="0"/>
                    </a:p>
                  </a:txBody>
                  <a:tcPr/>
                </a:tc>
                <a:tc>
                  <a:txBody>
                    <a:bodyPr/>
                    <a:lstStyle/>
                    <a:p>
                      <a:r>
                        <a:rPr lang="tr-TR" dirty="0" smtClean="0">
                          <a:latin typeface="Arial" pitchFamily="34" charset="0"/>
                          <a:cs typeface="Arial" pitchFamily="34" charset="0"/>
                        </a:rPr>
                        <a:t>+/-</a:t>
                      </a:r>
                      <a:endParaRPr lang="tr-TR" dirty="0"/>
                    </a:p>
                  </a:txBody>
                  <a:tcPr/>
                </a:tc>
                <a:tc>
                  <a:txBody>
                    <a:bodyPr/>
                    <a:lstStyle/>
                    <a:p>
                      <a:r>
                        <a:rPr lang="tr-TR" u="sng" dirty="0" smtClean="0">
                          <a:latin typeface="Arial" pitchFamily="34" charset="0"/>
                          <a:cs typeface="Arial" pitchFamily="34" charset="0"/>
                        </a:rPr>
                        <a:t>&gt;</a:t>
                      </a:r>
                      <a:r>
                        <a:rPr lang="tr-TR" dirty="0" smtClean="0">
                          <a:latin typeface="Arial" pitchFamily="34" charset="0"/>
                          <a:cs typeface="Arial" pitchFamily="34" charset="0"/>
                        </a:rPr>
                        <a:t>%1</a:t>
                      </a:r>
                      <a:endParaRPr lang="tr-TR" dirty="0"/>
                    </a:p>
                  </a:txBody>
                  <a:tcPr/>
                </a:tc>
                <a:tc>
                  <a:txBody>
                    <a:bodyPr/>
                    <a:lstStyle/>
                    <a:p>
                      <a:r>
                        <a:rPr lang="tr-TR" dirty="0" smtClean="0">
                          <a:latin typeface="Arial" pitchFamily="34" charset="0"/>
                          <a:cs typeface="Arial" pitchFamily="34" charset="0"/>
                        </a:rPr>
                        <a:t>+/-</a:t>
                      </a:r>
                      <a:endParaRPr lang="tr-TR" dirty="0"/>
                    </a:p>
                  </a:txBody>
                  <a:tcPr/>
                </a:tc>
              </a:tr>
              <a:tr h="370840">
                <a:tc>
                  <a:txBody>
                    <a:bodyPr/>
                    <a:lstStyle/>
                    <a:p>
                      <a:r>
                        <a:rPr lang="tr-TR" dirty="0" smtClean="0">
                          <a:latin typeface="Arial" pitchFamily="34" charset="0"/>
                          <a:cs typeface="Arial" pitchFamily="34" charset="0"/>
                        </a:rPr>
                        <a:t>29.gün Kİ MRD </a:t>
                      </a:r>
                      <a:endParaRPr lang="tr-TR" dirty="0"/>
                    </a:p>
                  </a:txBody>
                  <a:tcPr/>
                </a:tc>
                <a:tc>
                  <a:txBody>
                    <a:bodyPr/>
                    <a:lstStyle/>
                    <a:p>
                      <a:r>
                        <a:rPr lang="tr-TR" u="sng" dirty="0" smtClean="0">
                          <a:latin typeface="Arial" pitchFamily="34" charset="0"/>
                          <a:cs typeface="Arial" pitchFamily="34" charset="0"/>
                        </a:rPr>
                        <a:t>&gt;</a:t>
                      </a:r>
                      <a:r>
                        <a:rPr lang="tr-TR" dirty="0" smtClean="0">
                          <a:latin typeface="Arial" pitchFamily="34" charset="0"/>
                          <a:cs typeface="Arial" pitchFamily="34" charset="0"/>
                        </a:rPr>
                        <a:t>%0.01</a:t>
                      </a:r>
                      <a:endParaRPr lang="tr-TR" dirty="0"/>
                    </a:p>
                  </a:txBody>
                  <a:tcPr/>
                </a:tc>
                <a:tc>
                  <a:txBody>
                    <a:bodyPr/>
                    <a:lstStyle/>
                    <a:p>
                      <a:r>
                        <a:rPr lang="tr-TR" dirty="0" smtClean="0">
                          <a:latin typeface="Arial" pitchFamily="34" charset="0"/>
                          <a:cs typeface="Arial" pitchFamily="34" charset="0"/>
                        </a:rPr>
                        <a:t>&lt;%0.01</a:t>
                      </a:r>
                      <a:endParaRPr lang="tr-TR" dirty="0"/>
                    </a:p>
                  </a:txBody>
                  <a:tcPr/>
                </a:tc>
                <a:tc>
                  <a:txBody>
                    <a:bodyPr/>
                    <a:lstStyle/>
                    <a:p>
                      <a:r>
                        <a:rPr lang="tr-TR" dirty="0" smtClean="0">
                          <a:latin typeface="Arial" pitchFamily="34" charset="0"/>
                          <a:cs typeface="Arial" pitchFamily="34" charset="0"/>
                        </a:rPr>
                        <a:t>&lt;%0.01</a:t>
                      </a:r>
                      <a:endParaRPr lang="tr-TR" dirty="0"/>
                    </a:p>
                  </a:txBody>
                  <a:tcPr/>
                </a:tc>
              </a:tr>
            </a:tbl>
          </a:graphicData>
        </a:graphic>
      </p:graphicFrame>
      <p:sp>
        <p:nvSpPr>
          <p:cNvPr id="6" name="TextBox 5"/>
          <p:cNvSpPr txBox="1"/>
          <p:nvPr/>
        </p:nvSpPr>
        <p:spPr>
          <a:xfrm>
            <a:off x="642910" y="4500570"/>
            <a:ext cx="7929618" cy="369332"/>
          </a:xfrm>
          <a:prstGeom prst="rect">
            <a:avLst/>
          </a:prstGeom>
          <a:noFill/>
        </p:spPr>
        <p:txBody>
          <a:bodyPr wrap="square" rtlCol="0">
            <a:spAutoFit/>
          </a:bodyPr>
          <a:lstStyle/>
          <a:p>
            <a:r>
              <a:rPr lang="tr-TR" dirty="0" smtClean="0">
                <a:latin typeface="Arial" pitchFamily="34" charset="0"/>
                <a:cs typeface="Arial" pitchFamily="34" charset="0"/>
              </a:rPr>
              <a:t>NCI SR veya HR ve testiküler hastalığı olanlar</a:t>
            </a:r>
          </a:p>
        </p:txBody>
      </p:sp>
      <p:sp>
        <p:nvSpPr>
          <p:cNvPr id="7" name="TextBox 6"/>
          <p:cNvSpPr txBox="1"/>
          <p:nvPr/>
        </p:nvSpPr>
        <p:spPr>
          <a:xfrm>
            <a:off x="642910" y="5000636"/>
            <a:ext cx="5357850" cy="369332"/>
          </a:xfrm>
          <a:prstGeom prst="rect">
            <a:avLst/>
          </a:prstGeom>
          <a:noFill/>
        </p:spPr>
        <p:txBody>
          <a:bodyPr wrap="square" rtlCol="0">
            <a:spAutoFit/>
          </a:bodyPr>
          <a:lstStyle/>
          <a:p>
            <a:r>
              <a:rPr lang="tr-TR" dirty="0" smtClean="0">
                <a:latin typeface="Arial" pitchFamily="34" charset="0"/>
                <a:cs typeface="Arial" pitchFamily="34" charset="0"/>
              </a:rPr>
              <a:t>Önceden steroid almış olan bazı hastalar </a:t>
            </a:r>
            <a:endParaRPr lang="en-US" dirty="0" smtClean="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Önceden steroid kullanılması</a:t>
            </a:r>
            <a:endParaRPr lang="tr-TR" dirty="0"/>
          </a:p>
        </p:txBody>
      </p:sp>
      <p:sp>
        <p:nvSpPr>
          <p:cNvPr id="3" name="Content Placeholder 2"/>
          <p:cNvSpPr>
            <a:spLocks noGrp="1"/>
          </p:cNvSpPr>
          <p:nvPr>
            <p:ph idx="1"/>
          </p:nvPr>
        </p:nvSpPr>
        <p:spPr/>
        <p:txBody>
          <a:bodyPr/>
          <a:lstStyle/>
          <a:p>
            <a:r>
              <a:rPr lang="tr-TR" b="1" dirty="0" smtClean="0">
                <a:latin typeface="Arial" pitchFamily="34" charset="0"/>
                <a:cs typeface="Arial" pitchFamily="34" charset="0"/>
              </a:rPr>
              <a:t>B prekürsör hastalar </a:t>
            </a:r>
            <a:endParaRPr lang="tr-TR" b="1"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Önceden steroid kullanılması</a:t>
            </a:r>
            <a:endParaRPr lang="tr-TR" dirty="0"/>
          </a:p>
        </p:txBody>
      </p:sp>
      <p:sp>
        <p:nvSpPr>
          <p:cNvPr id="3" name="Content Placeholder 2"/>
          <p:cNvSpPr>
            <a:spLocks noGrp="1"/>
          </p:cNvSpPr>
          <p:nvPr>
            <p:ph idx="1"/>
          </p:nvPr>
        </p:nvSpPr>
        <p:spPr>
          <a:xfrm>
            <a:off x="457200" y="1935480"/>
            <a:ext cx="8229600" cy="4565354"/>
          </a:xfrm>
        </p:spPr>
        <p:txBody>
          <a:bodyPr>
            <a:normAutofit/>
          </a:bodyPr>
          <a:lstStyle/>
          <a:p>
            <a:r>
              <a:rPr lang="tr-TR" b="1" dirty="0" smtClean="0">
                <a:latin typeface="Arial" pitchFamily="34" charset="0"/>
                <a:cs typeface="Arial" pitchFamily="34" charset="0"/>
              </a:rPr>
              <a:t>T hücreli hastalar</a:t>
            </a:r>
            <a:r>
              <a:rPr lang="tr-TR" dirty="0" smtClean="0">
                <a:latin typeface="Arial" pitchFamily="34" charset="0"/>
                <a:cs typeface="Arial" pitchFamily="34" charset="0"/>
              </a:rPr>
              <a:t>:  tanıdan hemen önceki hafta içinde &lt;48 saat oral veya IV steroid almış  ve steroidden 72 saat önce alınan bir TKS varsa  ondaki lökosit sayısına göre ve hastanın yaşına göre risk sınıflaması yapılır</a:t>
            </a:r>
          </a:p>
          <a:p>
            <a:r>
              <a:rPr lang="tr-TR" dirty="0" smtClean="0">
                <a:latin typeface="Arial" pitchFamily="34" charset="0"/>
                <a:cs typeface="Arial" pitchFamily="34" charset="0"/>
              </a:rPr>
              <a:t>Eğer &gt;48 saat steroid almışsa öncesinde TKS olsun veya olmasın bu hastalar SER olarak kabul edilirler  ve 29. gün Kİ MRD &lt;% 1 ise orta risk kabul edilirler. Eğer 29. gün Kİ M2 ve MRD &gt;% 1 ise hasta yüksek riskli kabul edilmelidir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704088"/>
            <a:ext cx="8229600" cy="1143000"/>
          </a:xfrm>
        </p:spPr>
        <p:txBody>
          <a:bodyPr/>
          <a:lstStyle/>
          <a:p>
            <a:r>
              <a:rPr lang="tr-TR" dirty="0" smtClean="0"/>
              <a:t>Çok yüksek riskli hastalar</a:t>
            </a:r>
            <a:endParaRPr lang="tr-TR" dirty="0"/>
          </a:p>
        </p:txBody>
      </p:sp>
      <p:sp>
        <p:nvSpPr>
          <p:cNvPr id="3" name="Content Placeholder 2"/>
          <p:cNvSpPr>
            <a:spLocks noGrp="1"/>
          </p:cNvSpPr>
          <p:nvPr>
            <p:ph idx="1"/>
          </p:nvPr>
        </p:nvSpPr>
        <p:spPr>
          <a:xfrm>
            <a:off x="457200" y="2468904"/>
            <a:ext cx="8229600" cy="4389120"/>
          </a:xfrm>
        </p:spPr>
        <p:txBody>
          <a:bodyPr/>
          <a:lstStyle/>
          <a:p>
            <a:r>
              <a:rPr lang="tr-TR" dirty="0" smtClean="0">
                <a:latin typeface="Arial" pitchFamily="34" charset="0"/>
                <a:cs typeface="Arial" pitchFamily="34" charset="0"/>
              </a:rPr>
              <a:t>NCI risk	    SR	    HR	      HR</a:t>
            </a:r>
            <a:r>
              <a:rPr lang="tr-TR" u="sng" dirty="0" smtClean="0">
                <a:latin typeface="Arial" pitchFamily="34" charset="0"/>
                <a:cs typeface="Arial" pitchFamily="34" charset="0"/>
              </a:rPr>
              <a:t>&gt;</a:t>
            </a:r>
            <a:r>
              <a:rPr lang="tr-TR" dirty="0" smtClean="0">
                <a:latin typeface="Arial" pitchFamily="34" charset="0"/>
                <a:cs typeface="Arial" pitchFamily="34" charset="0"/>
              </a:rPr>
              <a:t>13y	        SR veya HR</a:t>
            </a:r>
          </a:p>
          <a:p>
            <a:r>
              <a:rPr lang="tr-TR" dirty="0" smtClean="0">
                <a:latin typeface="Arial" pitchFamily="34" charset="0"/>
                <a:cs typeface="Arial" pitchFamily="34" charset="0"/>
              </a:rPr>
              <a:t>Oluml.gen.      H	    +/-            +/-                      +/- </a:t>
            </a:r>
          </a:p>
          <a:p>
            <a:r>
              <a:rPr lang="tr-TR" dirty="0" smtClean="0">
                <a:latin typeface="Arial" pitchFamily="34" charset="0"/>
                <a:cs typeface="Arial" pitchFamily="34" charset="0"/>
              </a:rPr>
              <a:t>Olumsuz öz.   H      H              H                       E</a:t>
            </a:r>
          </a:p>
          <a:p>
            <a:r>
              <a:rPr lang="tr-TR" dirty="0" smtClean="0">
                <a:latin typeface="Arial" pitchFamily="34" charset="0"/>
                <a:cs typeface="Arial" pitchFamily="34" charset="0"/>
              </a:rPr>
              <a:t>8. gün PK      +/-     +/-           +/-                       +/-</a:t>
            </a:r>
          </a:p>
          <a:p>
            <a:r>
              <a:rPr lang="tr-TR" dirty="0" smtClean="0">
                <a:latin typeface="Arial" pitchFamily="34" charset="0"/>
                <a:cs typeface="Arial" pitchFamily="34" charset="0"/>
              </a:rPr>
              <a:t>29.gün Kİ   </a:t>
            </a:r>
            <a:r>
              <a:rPr lang="tr-TR" sz="1800" u="sng" dirty="0" smtClean="0">
                <a:latin typeface="Arial" pitchFamily="34" charset="0"/>
                <a:cs typeface="Arial" pitchFamily="34" charset="0"/>
              </a:rPr>
              <a:t>&gt;</a:t>
            </a:r>
            <a:r>
              <a:rPr lang="tr-TR" sz="1800" dirty="0" smtClean="0">
                <a:latin typeface="Arial" pitchFamily="34" charset="0"/>
                <a:cs typeface="Arial" pitchFamily="34" charset="0"/>
              </a:rPr>
              <a:t>%0.01</a:t>
            </a:r>
            <a:r>
              <a:rPr lang="tr-TR" dirty="0" smtClean="0">
                <a:latin typeface="Arial" pitchFamily="34" charset="0"/>
                <a:cs typeface="Arial" pitchFamily="34" charset="0"/>
              </a:rPr>
              <a:t>  </a:t>
            </a:r>
            <a:r>
              <a:rPr lang="tr-TR" sz="1800" u="sng" dirty="0" smtClean="0">
                <a:latin typeface="Arial" pitchFamily="34" charset="0"/>
                <a:cs typeface="Arial" pitchFamily="34" charset="0"/>
              </a:rPr>
              <a:t>&gt;</a:t>
            </a:r>
            <a:r>
              <a:rPr lang="tr-TR" sz="1800" dirty="0" smtClean="0">
                <a:latin typeface="Arial" pitchFamily="34" charset="0"/>
                <a:cs typeface="Arial" pitchFamily="34" charset="0"/>
              </a:rPr>
              <a:t>%0.01           &lt;%0.01                             </a:t>
            </a:r>
            <a:r>
              <a:rPr lang="tr-TR" sz="2400" dirty="0" smtClean="0">
                <a:latin typeface="Arial" pitchFamily="34" charset="0"/>
                <a:cs typeface="Arial" pitchFamily="34" charset="0"/>
              </a:rPr>
              <a:t>+/-</a:t>
            </a:r>
          </a:p>
          <a:p>
            <a:r>
              <a:rPr lang="tr-TR" sz="2400" dirty="0" smtClean="0">
                <a:latin typeface="Arial" pitchFamily="34" charset="0"/>
                <a:cs typeface="Arial" pitchFamily="34" charset="0"/>
              </a:rPr>
              <a:t>29. gün Kİ     </a:t>
            </a:r>
            <a:r>
              <a:rPr lang="tr-TR" sz="1400" dirty="0" smtClean="0">
                <a:latin typeface="Arial" pitchFamily="34" charset="0"/>
                <a:cs typeface="Arial" pitchFamily="34" charset="0"/>
              </a:rPr>
              <a:t>M1/M2       M1/M2                   M1/M2                                          </a:t>
            </a:r>
            <a:r>
              <a:rPr lang="tr-TR" sz="2400" dirty="0" smtClean="0">
                <a:latin typeface="Arial" pitchFamily="34" charset="0"/>
                <a:cs typeface="Arial" pitchFamily="34" charset="0"/>
              </a:rPr>
              <a:t>+/-</a:t>
            </a:r>
          </a:p>
          <a:p>
            <a:r>
              <a:rPr lang="tr-TR" sz="2400" dirty="0" smtClean="0">
                <a:latin typeface="Arial" pitchFamily="34" charset="0"/>
                <a:cs typeface="Arial" pitchFamily="34" charset="0"/>
              </a:rPr>
              <a:t>Testiküler hastalık ve 29. gün Kİ MRD </a:t>
            </a:r>
            <a:r>
              <a:rPr lang="tr-TR" sz="2400" u="sng" dirty="0" smtClean="0">
                <a:latin typeface="Arial" pitchFamily="34" charset="0"/>
                <a:cs typeface="Arial" pitchFamily="34" charset="0"/>
              </a:rPr>
              <a:t>&gt;</a:t>
            </a:r>
            <a:r>
              <a:rPr lang="tr-TR" sz="2400" dirty="0" smtClean="0">
                <a:latin typeface="Arial" pitchFamily="34" charset="0"/>
                <a:cs typeface="Arial" pitchFamily="34" charset="0"/>
              </a:rPr>
              <a:t>%0.01</a:t>
            </a:r>
            <a:endParaRPr lang="tr-TR"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Çok yüksek riskli hastalar</a:t>
            </a:r>
            <a:endParaRPr lang="tr-TR" dirty="0"/>
          </a:p>
        </p:txBody>
      </p:sp>
      <p:graphicFrame>
        <p:nvGraphicFramePr>
          <p:cNvPr id="4" name="Content Placeholder 3"/>
          <p:cNvGraphicFramePr>
            <a:graphicFrameLocks noGrp="1"/>
          </p:cNvGraphicFramePr>
          <p:nvPr>
            <p:ph idx="1"/>
          </p:nvPr>
        </p:nvGraphicFramePr>
        <p:xfrm>
          <a:off x="457200" y="1935163"/>
          <a:ext cx="8229600" cy="2763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latin typeface="Arial" pitchFamily="34" charset="0"/>
                          <a:cs typeface="Arial" pitchFamily="34" charset="0"/>
                        </a:rPr>
                        <a:t>NCI risk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HR</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HR</a:t>
                      </a:r>
                      <a:r>
                        <a:rPr lang="tr-TR" u="sng" dirty="0" smtClean="0">
                          <a:latin typeface="Arial" pitchFamily="34" charset="0"/>
                          <a:cs typeface="Arial" pitchFamily="34" charset="0"/>
                        </a:rPr>
                        <a:t>&gt;</a:t>
                      </a:r>
                      <a:r>
                        <a:rPr lang="tr-TR" dirty="0" smtClean="0">
                          <a:latin typeface="Arial" pitchFamily="34" charset="0"/>
                          <a:cs typeface="Arial" pitchFamily="34" charset="0"/>
                        </a:rPr>
                        <a:t>13y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 veya HR</a:t>
                      </a:r>
                      <a:endParaRPr lang="tr-TR" dirty="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Olumlu</a:t>
                      </a:r>
                      <a:r>
                        <a:rPr lang="tr-TR" baseline="0" dirty="0" smtClean="0">
                          <a:latin typeface="Arial" pitchFamily="34" charset="0"/>
                          <a:cs typeface="Arial" pitchFamily="34" charset="0"/>
                        </a:rPr>
                        <a:t> </a:t>
                      </a:r>
                      <a:r>
                        <a:rPr lang="tr-TR" dirty="0" smtClean="0">
                          <a:latin typeface="Arial" pitchFamily="34" charset="0"/>
                          <a:cs typeface="Arial" pitchFamily="34" charset="0"/>
                        </a:rPr>
                        <a:t>gen.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a:t>
                      </a:r>
                      <a:endParaRPr lang="tr-TR" dirty="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Olumsuz öz.</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Hayır</a:t>
                      </a:r>
                      <a:endParaRPr lang="tr-TR"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pitchFamily="34" charset="0"/>
                          <a:cs typeface="Arial" pitchFamily="34" charset="0"/>
                        </a:rPr>
                        <a:t>Hayır</a:t>
                      </a:r>
                    </a:p>
                    <a:p>
                      <a:endParaRPr lang="tr-TR"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pitchFamily="34" charset="0"/>
                          <a:cs typeface="Arial" pitchFamily="34" charset="0"/>
                        </a:rPr>
                        <a:t>Hayır</a:t>
                      </a:r>
                    </a:p>
                    <a:p>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Evet</a:t>
                      </a:r>
                      <a:endParaRPr lang="tr-TR" dirty="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8. gün PK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29.gün Kİ </a:t>
                      </a:r>
                      <a:endParaRPr lang="tr-TR" dirty="0">
                        <a:latin typeface="Arial" pitchFamily="34" charset="0"/>
                        <a:cs typeface="Arial" pitchFamily="34" charset="0"/>
                      </a:endParaRPr>
                    </a:p>
                  </a:txBody>
                  <a:tcPr/>
                </a:tc>
                <a:tc>
                  <a:txBody>
                    <a:bodyPr/>
                    <a:lstStyle/>
                    <a:p>
                      <a:r>
                        <a:rPr lang="tr-TR" sz="1800" u="sng" dirty="0" smtClean="0">
                          <a:latin typeface="Arial" pitchFamily="34" charset="0"/>
                          <a:cs typeface="Arial" pitchFamily="34" charset="0"/>
                        </a:rPr>
                        <a:t>&gt;</a:t>
                      </a:r>
                      <a:r>
                        <a:rPr lang="tr-TR" sz="1800" dirty="0" smtClean="0">
                          <a:latin typeface="Arial" pitchFamily="34" charset="0"/>
                          <a:cs typeface="Arial" pitchFamily="34" charset="0"/>
                        </a:rPr>
                        <a:t>%0.01</a:t>
                      </a:r>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sz="1800" u="sng" dirty="0" smtClean="0">
                          <a:latin typeface="Arial" pitchFamily="34" charset="0"/>
                          <a:cs typeface="Arial" pitchFamily="34" charset="0"/>
                        </a:rPr>
                        <a:t>&gt;</a:t>
                      </a:r>
                      <a:r>
                        <a:rPr lang="tr-TR" sz="1800" dirty="0" smtClean="0">
                          <a:latin typeface="Arial" pitchFamily="34" charset="0"/>
                          <a:cs typeface="Arial" pitchFamily="34" charset="0"/>
                        </a:rPr>
                        <a:t>%0.01</a:t>
                      </a:r>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sz="1800" dirty="0" smtClean="0">
                          <a:latin typeface="Arial" pitchFamily="34" charset="0"/>
                          <a:cs typeface="Arial" pitchFamily="34" charset="0"/>
                        </a:rPr>
                        <a:t>&lt;%0.01</a:t>
                      </a:r>
                      <a:endParaRPr lang="tr-TR" dirty="0">
                        <a:latin typeface="Arial" pitchFamily="34" charset="0"/>
                        <a:cs typeface="Arial" pitchFamily="34" charset="0"/>
                      </a:endParaRPr>
                    </a:p>
                  </a:txBody>
                  <a:tcPr/>
                </a:tc>
                <a:tc>
                  <a:txBody>
                    <a:bodyPr/>
                    <a:lstStyle/>
                    <a:p>
                      <a:r>
                        <a:rPr lang="tr-TR" sz="1800" dirty="0" smtClean="0">
                          <a:latin typeface="Arial" pitchFamily="34" charset="0"/>
                          <a:cs typeface="Arial" pitchFamily="34" charset="0"/>
                        </a:rPr>
                        <a:t>+/-</a:t>
                      </a:r>
                      <a:endParaRPr lang="tr-TR" dirty="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29.gün Kİ </a:t>
                      </a:r>
                      <a:endParaRPr lang="tr-TR" dirty="0">
                        <a:latin typeface="Arial" pitchFamily="34" charset="0"/>
                        <a:cs typeface="Arial" pitchFamily="34" charset="0"/>
                      </a:endParaRPr>
                    </a:p>
                  </a:txBody>
                  <a:tcPr/>
                </a:tc>
                <a:tc>
                  <a:txBody>
                    <a:bodyPr/>
                    <a:lstStyle/>
                    <a:p>
                      <a:r>
                        <a:rPr lang="tr-TR" sz="1800" dirty="0" smtClean="0">
                          <a:latin typeface="Arial" pitchFamily="34" charset="0"/>
                          <a:cs typeface="Arial" pitchFamily="34" charset="0"/>
                        </a:rPr>
                        <a:t>M1/M2 </a:t>
                      </a:r>
                      <a:endParaRPr lang="tr-TR" dirty="0">
                        <a:latin typeface="Arial" pitchFamily="34" charset="0"/>
                        <a:cs typeface="Arial" pitchFamily="34" charset="0"/>
                      </a:endParaRPr>
                    </a:p>
                  </a:txBody>
                  <a:tcPr/>
                </a:tc>
                <a:tc>
                  <a:txBody>
                    <a:bodyPr/>
                    <a:lstStyle/>
                    <a:p>
                      <a:r>
                        <a:rPr lang="tr-TR" sz="1800" dirty="0" smtClean="0">
                          <a:latin typeface="Arial" pitchFamily="34" charset="0"/>
                          <a:cs typeface="Arial" pitchFamily="34" charset="0"/>
                        </a:rPr>
                        <a:t>M1/M2 </a:t>
                      </a:r>
                      <a:endParaRPr lang="tr-TR" dirty="0">
                        <a:latin typeface="Arial" pitchFamily="34" charset="0"/>
                        <a:cs typeface="Arial" pitchFamily="34" charset="0"/>
                      </a:endParaRPr>
                    </a:p>
                  </a:txBody>
                  <a:tcPr/>
                </a:tc>
                <a:tc>
                  <a:txBody>
                    <a:bodyPr/>
                    <a:lstStyle/>
                    <a:p>
                      <a:r>
                        <a:rPr lang="tr-TR" sz="1800" dirty="0" smtClean="0">
                          <a:latin typeface="Arial" pitchFamily="34" charset="0"/>
                          <a:cs typeface="Arial" pitchFamily="34" charset="0"/>
                        </a:rPr>
                        <a:t>M1/M2 </a:t>
                      </a:r>
                      <a:endParaRPr lang="tr-TR"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cs typeface="Arial" pitchFamily="34" charset="0"/>
                        </a:rPr>
                        <a:t>+/-</a:t>
                      </a:r>
                      <a:endParaRPr lang="tr-TR" dirty="0" smtClean="0">
                        <a:latin typeface="Arial" pitchFamily="34" charset="0"/>
                        <a:cs typeface="Arial" pitchFamily="34" charset="0"/>
                      </a:endParaRPr>
                    </a:p>
                    <a:p>
                      <a:endParaRPr lang="tr-TR" dirty="0">
                        <a:latin typeface="Arial" pitchFamily="34" charset="0"/>
                        <a:cs typeface="Arial" pitchFamily="34" charset="0"/>
                      </a:endParaRPr>
                    </a:p>
                  </a:txBody>
                  <a:tcPr/>
                </a:tc>
              </a:tr>
            </a:tbl>
          </a:graphicData>
        </a:graphic>
      </p:graphicFrame>
      <p:sp>
        <p:nvSpPr>
          <p:cNvPr id="6" name="TextBox 5"/>
          <p:cNvSpPr txBox="1"/>
          <p:nvPr/>
        </p:nvSpPr>
        <p:spPr>
          <a:xfrm>
            <a:off x="571472" y="5072074"/>
            <a:ext cx="8072494" cy="369332"/>
          </a:xfrm>
          <a:prstGeom prst="rect">
            <a:avLst/>
          </a:prstGeom>
          <a:noFill/>
        </p:spPr>
        <p:txBody>
          <a:bodyPr wrap="square" rtlCol="0">
            <a:spAutoFit/>
          </a:bodyPr>
          <a:lstStyle/>
          <a:p>
            <a:r>
              <a:rPr lang="tr-TR" dirty="0" smtClean="0">
                <a:latin typeface="Arial" pitchFamily="34" charset="0"/>
                <a:cs typeface="Arial" pitchFamily="34" charset="0"/>
              </a:rPr>
              <a:t>Testiküler hastalık ve 29. gün Kİ MRD </a:t>
            </a:r>
            <a:r>
              <a:rPr lang="tr-TR" u="sng" dirty="0" smtClean="0">
                <a:latin typeface="Arial" pitchFamily="34" charset="0"/>
                <a:cs typeface="Arial" pitchFamily="34" charset="0"/>
              </a:rPr>
              <a:t>&gt;</a:t>
            </a:r>
            <a:r>
              <a:rPr lang="tr-TR" dirty="0" smtClean="0">
                <a:latin typeface="Arial" pitchFamily="34" charset="0"/>
                <a:cs typeface="Arial" pitchFamily="34" charset="0"/>
              </a:rPr>
              <a:t>%0.01</a:t>
            </a:r>
            <a:endParaRPr lang="tr-T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27088" y="214313"/>
            <a:ext cx="8116887" cy="146208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effectLst>
                  <a:outerShdw blurRad="38100" dist="38100" dir="2700000" algn="tl">
                    <a:srgbClr val="C0C0C0"/>
                  </a:outerShdw>
                </a:effectLst>
              </a:rPr>
              <a:t>Başarıya katkıda bulunan kritik faktörler</a:t>
            </a:r>
            <a:endParaRPr lang="tr-TR" dirty="0">
              <a:effectLst>
                <a:outerShdw blurRad="38100" dist="38100" dir="2700000" algn="tl">
                  <a:srgbClr val="C0C0C0"/>
                </a:outerShdw>
              </a:effectLst>
            </a:endParaRPr>
          </a:p>
        </p:txBody>
      </p:sp>
      <p:sp>
        <p:nvSpPr>
          <p:cNvPr id="6146" name="Rectangle 2"/>
          <p:cNvSpPr>
            <a:spLocks noGrp="1" noChangeArrowheads="1"/>
          </p:cNvSpPr>
          <p:nvPr>
            <p:ph type="body" idx="1"/>
          </p:nvPr>
        </p:nvSpPr>
        <p:spPr>
          <a:xfrm>
            <a:off x="395288" y="1772817"/>
            <a:ext cx="8559800" cy="4824536"/>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Ampirik çok ajanlı kemoterapi</a:t>
            </a:r>
            <a:endParaRPr lang="en-US" sz="2800" dirty="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800" dirty="0" smtClean="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Hastalıkların </a:t>
            </a:r>
            <a:r>
              <a:rPr lang="tr-TR" sz="2800" dirty="0" err="1" smtClean="0">
                <a:latin typeface="Arial" pitchFamily="34" charset="0"/>
                <a:cs typeface="Arial" pitchFamily="34" charset="0"/>
              </a:rPr>
              <a:t>evreleme</a:t>
            </a:r>
            <a:r>
              <a:rPr lang="tr-TR" sz="2800" dirty="0" smtClean="0">
                <a:latin typeface="Arial" pitchFamily="34" charset="0"/>
                <a:cs typeface="Arial" pitchFamily="34" charset="0"/>
              </a:rPr>
              <a:t> tekniklerinin gelişmesi</a:t>
            </a:r>
            <a:endParaRPr lang="en-US" sz="2800" dirty="0">
              <a:latin typeface="Arial" pitchFamily="34" charset="0"/>
              <a:cs typeface="Arial" pitchFamily="34" charset="0"/>
            </a:endParaRPr>
          </a:p>
          <a:p>
            <a:pPr marL="341313" indent="-341313">
              <a:spcBef>
                <a:spcPct val="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err="1" smtClean="0">
                <a:latin typeface="Arial" pitchFamily="34" charset="0"/>
                <a:cs typeface="Arial" pitchFamily="34" charset="0"/>
              </a:rPr>
              <a:t>Adjuvan</a:t>
            </a:r>
            <a:r>
              <a:rPr lang="tr-TR" sz="2800" dirty="0" smtClean="0">
                <a:latin typeface="Arial" pitchFamily="34" charset="0"/>
                <a:cs typeface="Arial" pitchFamily="34" charset="0"/>
              </a:rPr>
              <a:t> ve </a:t>
            </a:r>
            <a:r>
              <a:rPr lang="tr-TR" sz="2800" dirty="0" err="1" smtClean="0">
                <a:latin typeface="Arial" pitchFamily="34" charset="0"/>
                <a:cs typeface="Arial" pitchFamily="34" charset="0"/>
              </a:rPr>
              <a:t>neoadjuvan</a:t>
            </a:r>
            <a:r>
              <a:rPr lang="tr-TR" sz="2800" dirty="0" smtClean="0">
                <a:latin typeface="Arial" pitchFamily="34" charset="0"/>
                <a:cs typeface="Arial" pitchFamily="34" charset="0"/>
              </a:rPr>
              <a:t> kemoterapi</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marL="341313" indent="-341313">
              <a:spcBef>
                <a:spcPct val="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err="1" smtClean="0">
                <a:latin typeface="Arial" pitchFamily="34" charset="0"/>
                <a:cs typeface="Arial" pitchFamily="34" charset="0"/>
              </a:rPr>
              <a:t>Multimodalite</a:t>
            </a:r>
            <a:r>
              <a:rPr lang="tr-TR" sz="2800" dirty="0" smtClean="0">
                <a:latin typeface="Arial" pitchFamily="34" charset="0"/>
                <a:cs typeface="Arial" pitchFamily="34" charset="0"/>
              </a:rPr>
              <a:t> tedavilerin uygulanması</a:t>
            </a:r>
            <a:endParaRPr lang="en-US" sz="2800" dirty="0">
              <a:latin typeface="Arial" pitchFamily="34" charset="0"/>
              <a:cs typeface="Arial" pitchFamily="34" charset="0"/>
            </a:endParaRPr>
          </a:p>
          <a:p>
            <a:pPr marL="341313" indent="-341313">
              <a:spcBef>
                <a:spcPct val="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Klinik ve biyolojik risk faktörlerinin belirlenmesi</a:t>
            </a:r>
            <a:endParaRPr lang="en-US" sz="2800" dirty="0">
              <a:latin typeface="Arial" pitchFamily="34" charset="0"/>
              <a:cs typeface="Arial" pitchFamily="34" charset="0"/>
            </a:endParaRPr>
          </a:p>
          <a:p>
            <a:pPr marL="341313" indent="-341313">
              <a:spcBef>
                <a:spcPct val="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latin typeface="Arial" pitchFamily="34" charset="0"/>
              <a:cs typeface="Arial" pitchFamily="34" charset="0"/>
            </a:endParaRPr>
          </a:p>
          <a:p>
            <a:pPr marL="341313" indent="-341313">
              <a:spcBef>
                <a:spcPct val="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Destek tedavilerindeki ilerlemeler</a:t>
            </a:r>
            <a:endParaRPr lang="en-US" sz="2800" dirty="0">
              <a:latin typeface="Arial" pitchFamily="34" charset="0"/>
              <a:cs typeface="Arial" pitchFamily="34" charset="0"/>
            </a:endParaRPr>
          </a:p>
        </p:txBody>
      </p:sp>
    </p:spTree>
    <p:extLst>
      <p:ext uri="{BB962C8B-B14F-4D97-AF65-F5344CB8AC3E}">
        <p14:creationId xmlns="" xmlns:p14="http://schemas.microsoft.com/office/powerpoint/2010/main" val="2345913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Ph (+) ALL</a:t>
            </a:r>
            <a:endParaRPr lang="tr-TR" dirty="0"/>
          </a:p>
        </p:txBody>
      </p:sp>
      <p:sp>
        <p:nvSpPr>
          <p:cNvPr id="3" name="Content Placeholder 2"/>
          <p:cNvSpPr>
            <a:spLocks noGrp="1"/>
          </p:cNvSpPr>
          <p:nvPr>
            <p:ph idx="1"/>
          </p:nvPr>
        </p:nvSpPr>
        <p:spPr/>
        <p:txBody>
          <a:bodyPr/>
          <a:lstStyle/>
          <a:p>
            <a:r>
              <a:rPr lang="tr-TR" dirty="0" smtClean="0">
                <a:latin typeface="Arial" pitchFamily="34" charset="0"/>
                <a:cs typeface="Arial" pitchFamily="34" charset="0"/>
              </a:rPr>
              <a:t>Daha önce VHR grubunda tedavi edilen bu hastalar  yeni yaklaşımda tamamen ayrı bir protokolle tedavi ediliyorlar </a:t>
            </a:r>
          </a:p>
          <a:p>
            <a:r>
              <a:rPr lang="tr-TR" dirty="0" smtClean="0">
                <a:latin typeface="Arial" pitchFamily="34" charset="0"/>
                <a:cs typeface="Arial" pitchFamily="34" charset="0"/>
              </a:rPr>
              <a:t>Bu protokol:     ........................</a:t>
            </a:r>
            <a:endParaRPr lang="tr-TR"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214446"/>
          </a:xfrm>
        </p:spPr>
        <p:txBody>
          <a:bodyPr>
            <a:noAutofit/>
          </a:bodyPr>
          <a:lstStyle/>
          <a:p>
            <a:pPr algn="ctr"/>
            <a:r>
              <a:rPr lang="tr-TR" sz="4400" dirty="0" smtClean="0"/>
              <a:t>B prekürsör ALL tedavi yaklaşımındaki yenilikler </a:t>
            </a:r>
            <a:endParaRPr lang="tr-TR" sz="4400" dirty="0"/>
          </a:p>
        </p:txBody>
      </p:sp>
      <p:sp>
        <p:nvSpPr>
          <p:cNvPr id="3" name="Content Placeholder 2"/>
          <p:cNvSpPr>
            <a:spLocks noGrp="1"/>
          </p:cNvSpPr>
          <p:nvPr>
            <p:ph idx="1"/>
          </p:nvPr>
        </p:nvSpPr>
        <p:spPr>
          <a:xfrm>
            <a:off x="457200" y="1935480"/>
            <a:ext cx="8229600" cy="4208164"/>
          </a:xfrm>
        </p:spPr>
        <p:txBody>
          <a:bodyPr>
            <a:normAutofit fontScale="92500" lnSpcReduction="10000"/>
          </a:bodyPr>
          <a:lstStyle/>
          <a:p>
            <a:r>
              <a:rPr lang="tr-TR" dirty="0" smtClean="0">
                <a:latin typeface="Arial" pitchFamily="34" charset="0"/>
                <a:cs typeface="Arial" pitchFamily="34" charset="0"/>
              </a:rPr>
              <a:t>İndüksiyon tedavisi yaş ve lökosit sayısına göre belirlenen SR veya HR risk özelliklerine göre uygulanıyor</a:t>
            </a:r>
          </a:p>
          <a:p>
            <a:r>
              <a:rPr lang="tr-TR" dirty="0" smtClean="0">
                <a:latin typeface="Arial" pitchFamily="34" charset="0"/>
                <a:cs typeface="Arial" pitchFamily="34" charset="0"/>
              </a:rPr>
              <a:t>Kesin risk sınıflaması indüksiyonun 29. gününden sonra yapılıyor</a:t>
            </a:r>
          </a:p>
          <a:p>
            <a:r>
              <a:rPr lang="tr-TR" dirty="0" smtClean="0">
                <a:latin typeface="Arial" pitchFamily="34" charset="0"/>
                <a:cs typeface="Arial" pitchFamily="34" charset="0"/>
              </a:rPr>
              <a:t>Lösemiye özgü genetik anomaliler, 8. gün PK ve 29. gün MRD verilerine göre hastalar:</a:t>
            </a:r>
          </a:p>
          <a:p>
            <a:pPr>
              <a:buNone/>
            </a:pPr>
            <a:r>
              <a:rPr lang="tr-TR" dirty="0" smtClean="0">
                <a:latin typeface="Arial" pitchFamily="34" charset="0"/>
                <a:cs typeface="Arial" pitchFamily="34" charset="0"/>
              </a:rPr>
              <a:t>1-düşük risk (LR)</a:t>
            </a:r>
          </a:p>
          <a:p>
            <a:pPr>
              <a:buNone/>
            </a:pPr>
            <a:r>
              <a:rPr lang="tr-TR" dirty="0" smtClean="0">
                <a:latin typeface="Arial" pitchFamily="34" charset="0"/>
                <a:cs typeface="Arial" pitchFamily="34" charset="0"/>
              </a:rPr>
              <a:t>2-ortalama risk (AR)</a:t>
            </a:r>
          </a:p>
          <a:p>
            <a:pPr>
              <a:buNone/>
            </a:pPr>
            <a:r>
              <a:rPr lang="tr-TR" dirty="0" smtClean="0">
                <a:latin typeface="Arial" pitchFamily="34" charset="0"/>
                <a:cs typeface="Arial" pitchFamily="34" charset="0"/>
              </a:rPr>
              <a:t>3-yüksek risk (HR)</a:t>
            </a:r>
          </a:p>
          <a:p>
            <a:pPr>
              <a:buNone/>
            </a:pPr>
            <a:r>
              <a:rPr lang="tr-TR" dirty="0" smtClean="0">
                <a:latin typeface="Arial" pitchFamily="34" charset="0"/>
                <a:cs typeface="Arial" pitchFamily="34" charset="0"/>
              </a:rPr>
              <a:t>4-çok yüksek risk (VHR) gibi gruplara ayrılarak tedavi ediliyorlar</a:t>
            </a:r>
          </a:p>
          <a:p>
            <a:endParaRPr lang="tr-TR"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400" dirty="0" smtClean="0"/>
              <a:t>B prekürsör ALL tedavi yaklaşımındaki yenilikler </a:t>
            </a:r>
            <a:endParaRPr lang="tr-TR" sz="4000" dirty="0"/>
          </a:p>
        </p:txBody>
      </p:sp>
      <p:sp>
        <p:nvSpPr>
          <p:cNvPr id="3" name="Content Placeholder 2"/>
          <p:cNvSpPr>
            <a:spLocks noGrp="1"/>
          </p:cNvSpPr>
          <p:nvPr>
            <p:ph idx="1"/>
          </p:nvPr>
        </p:nvSpPr>
        <p:spPr/>
        <p:txBody>
          <a:bodyPr/>
          <a:lstStyle/>
          <a:p>
            <a:r>
              <a:rPr lang="tr-TR" dirty="0" smtClean="0">
                <a:latin typeface="Arial" pitchFamily="34" charset="0"/>
                <a:cs typeface="Arial" pitchFamily="34" charset="0"/>
              </a:rPr>
              <a:t>Daha önce olumlu genetik özellikler arasında kabul edilen 3lü  trizomi (4,10,17) yerine 2li trizomi (DT)  (4,10) kabul ediliyor [P9000 çalışmasında elde edilen sonuçlara göre DT ve MRD cevabı çok iyi olan hastaların 5 yıl EFS %97 ]</a:t>
            </a:r>
          </a:p>
          <a:p>
            <a:r>
              <a:rPr lang="tr-TR" dirty="0" smtClean="0">
                <a:latin typeface="Arial" pitchFamily="34" charset="0"/>
                <a:cs typeface="Arial" pitchFamily="34" charset="0"/>
              </a:rPr>
              <a:t>Daha önce 8/15 gün Kİ morfolojik değerlendirmesi ile saptanan erken yanıt yine P9000’den elde edilen verilere göre istatistiksel olarak anlamsız ama 8. gün PK MRD anlamlı bulunduğu için tedaviyi yönlendirmede 8. gün PK MRD kullanılıyor  </a:t>
            </a:r>
            <a:endParaRPr lang="tr-TR"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sz="4800" dirty="0" smtClean="0"/>
              <a:t>B prekürsör ALL tedavi yaklaşımındaki yenilikler </a:t>
            </a:r>
            <a:endParaRPr lang="tr-TR" dirty="0"/>
          </a:p>
        </p:txBody>
      </p:sp>
      <p:sp>
        <p:nvSpPr>
          <p:cNvPr id="3" name="Content Placeholder 2"/>
          <p:cNvSpPr>
            <a:spLocks noGrp="1"/>
          </p:cNvSpPr>
          <p:nvPr>
            <p:ph idx="1"/>
          </p:nvPr>
        </p:nvSpPr>
        <p:spPr>
          <a:xfrm>
            <a:off x="457200" y="2111714"/>
            <a:ext cx="8229600" cy="4389120"/>
          </a:xfrm>
        </p:spPr>
        <p:txBody>
          <a:bodyPr/>
          <a:lstStyle/>
          <a:p>
            <a:r>
              <a:rPr lang="tr-TR" dirty="0" smtClean="0">
                <a:latin typeface="Arial" pitchFamily="34" charset="0"/>
                <a:cs typeface="Arial" pitchFamily="34" charset="0"/>
              </a:rPr>
              <a:t>COG P9000’den elde edilen diğer bir veri de 29. gün Kİ MRD cut off değerinin %0.1 yerine % 0.01 olmasının daha anlamlı olduğu. AALL0232  protokolü de aynı datayı teyid ediyor ve tedavi başarısızlığını öngörmede %0.01 daha iyi. </a:t>
            </a:r>
          </a:p>
          <a:p>
            <a:r>
              <a:rPr lang="tr-TR" dirty="0" smtClean="0">
                <a:latin typeface="Arial" pitchFamily="34" charset="0"/>
                <a:cs typeface="Arial" pitchFamily="34" charset="0"/>
              </a:rPr>
              <a:t>Yaş </a:t>
            </a:r>
            <a:r>
              <a:rPr lang="tr-TR" u="sng" dirty="0" smtClean="0">
                <a:latin typeface="Arial" pitchFamily="34" charset="0"/>
                <a:cs typeface="Arial" pitchFamily="34" charset="0"/>
              </a:rPr>
              <a:t>&gt;</a:t>
            </a:r>
            <a:r>
              <a:rPr lang="tr-TR" dirty="0" smtClean="0">
                <a:latin typeface="Arial" pitchFamily="34" charset="0"/>
                <a:cs typeface="Arial" pitchFamily="34" charset="0"/>
              </a:rPr>
              <a:t> 13  diğer prognostik faktörlerden bağımsız olarak çok yüksek risk kabul ediliyor (AALL0232den elde edilen veriler ile çok yüksek relaps riski)(MRD &lt;0.01 de olsa yaş arttıkça relaps riski artıyor)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400" dirty="0" smtClean="0"/>
              <a:t>B prekürsör ALL tedavi yaklaşımındaki yenilikler </a:t>
            </a:r>
            <a:endParaRPr lang="tr-TR" sz="4000" dirty="0"/>
          </a:p>
        </p:txBody>
      </p:sp>
      <p:sp>
        <p:nvSpPr>
          <p:cNvPr id="3" name="Content Placeholder 2"/>
          <p:cNvSpPr>
            <a:spLocks noGrp="1"/>
          </p:cNvSpPr>
          <p:nvPr>
            <p:ph idx="1"/>
          </p:nvPr>
        </p:nvSpPr>
        <p:spPr>
          <a:xfrm>
            <a:off x="457200" y="2000240"/>
            <a:ext cx="8229600" cy="4500594"/>
          </a:xfrm>
        </p:spPr>
        <p:txBody>
          <a:bodyPr>
            <a:normAutofit fontScale="92500" lnSpcReduction="10000"/>
          </a:bodyPr>
          <a:lstStyle/>
          <a:p>
            <a:r>
              <a:rPr lang="tr-TR" dirty="0" smtClean="0">
                <a:latin typeface="Arial" pitchFamily="34" charset="0"/>
                <a:cs typeface="Arial" pitchFamily="34" charset="0"/>
              </a:rPr>
              <a:t>COG AALL0232 ve 0331 numaralı protokollerde </a:t>
            </a:r>
            <a:r>
              <a:rPr lang="tr-TR" i="1" dirty="0" smtClean="0">
                <a:latin typeface="Arial" pitchFamily="34" charset="0"/>
                <a:cs typeface="Arial" pitchFamily="34" charset="0"/>
              </a:rPr>
              <a:t>ETV6-RUNX1 </a:t>
            </a:r>
            <a:r>
              <a:rPr lang="tr-TR" dirty="0" smtClean="0">
                <a:latin typeface="Arial" pitchFamily="34" charset="0"/>
                <a:cs typeface="Arial" pitchFamily="34" charset="0"/>
              </a:rPr>
              <a:t>füzyon geni için FISH yapılırken iAMP21 saptanmış. Önceki analizlerde bu değişiklik olan ve olmayanlardaki sağ kalım aynı bulunurken son ve daha fazla hasta sayısı üzerinde yapılan analizlerde 4 yıllık EFS iAMP21 olanlarda %70.2, olmayanlarda %88.1 bulunmuş. Aradaki bu fark 29. gün MRD &lt;%0.01 veya &gt;%0.01 olanlarda da aynı oranda belirgin (%81 vs %95 ve %55.5 vs%84). Bnu hastalar indüksiyondan sonra VHR koluna alınıyorlar.</a:t>
            </a:r>
          </a:p>
          <a:p>
            <a:r>
              <a:rPr lang="tr-TR" dirty="0" smtClean="0">
                <a:latin typeface="Arial" pitchFamily="34" charset="0"/>
                <a:cs typeface="Arial" pitchFamily="34" charset="0"/>
              </a:rPr>
              <a:t>iAMP + diyebilmek için tek kromozom üzerinde en az 4 </a:t>
            </a:r>
            <a:r>
              <a:rPr lang="tr-TR" i="1" dirty="0" smtClean="0">
                <a:latin typeface="Arial" pitchFamily="34" charset="0"/>
                <a:cs typeface="Arial" pitchFamily="34" charset="0"/>
              </a:rPr>
              <a:t>RUNX1</a:t>
            </a:r>
            <a:r>
              <a:rPr lang="tr-TR" dirty="0" smtClean="0">
                <a:latin typeface="Arial" pitchFamily="34" charset="0"/>
                <a:cs typeface="Arial" pitchFamily="34" charset="0"/>
              </a:rPr>
              <a:t> kopyası saptanması gerekiyor.</a:t>
            </a:r>
            <a:endParaRPr lang="tr-TR"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400" dirty="0" smtClean="0"/>
              <a:t>B prekürsör ALL tedavi yaklaşımındaki yenilikler </a:t>
            </a:r>
            <a:endParaRPr lang="tr-TR" sz="4000" dirty="0"/>
          </a:p>
        </p:txBody>
      </p:sp>
      <p:sp>
        <p:nvSpPr>
          <p:cNvPr id="3" name="Content Placeholder 2"/>
          <p:cNvSpPr>
            <a:spLocks noGrp="1"/>
          </p:cNvSpPr>
          <p:nvPr>
            <p:ph idx="1"/>
          </p:nvPr>
        </p:nvSpPr>
        <p:spPr>
          <a:xfrm>
            <a:off x="457200" y="2111714"/>
            <a:ext cx="8229600" cy="4389120"/>
          </a:xfrm>
        </p:spPr>
        <p:txBody>
          <a:bodyPr>
            <a:normAutofit fontScale="92500" lnSpcReduction="10000"/>
          </a:bodyPr>
          <a:lstStyle/>
          <a:p>
            <a:r>
              <a:rPr lang="tr-TR" dirty="0" smtClean="0">
                <a:latin typeface="Arial" pitchFamily="34" charset="0"/>
                <a:cs typeface="Arial" pitchFamily="34" charset="0"/>
              </a:rPr>
              <a:t>İnfant ALL ve T hücreli ALL farklı protokollerle tedavi ediliyor</a:t>
            </a:r>
          </a:p>
          <a:p>
            <a:r>
              <a:rPr lang="tr-TR" dirty="0" smtClean="0">
                <a:latin typeface="Arial" pitchFamily="34" charset="0"/>
                <a:cs typeface="Arial" pitchFamily="34" charset="0"/>
              </a:rPr>
              <a:t>Önceden VHR protokolü içinde tedavi edilen </a:t>
            </a:r>
          </a:p>
          <a:p>
            <a:pPr>
              <a:buNone/>
            </a:pPr>
            <a:r>
              <a:rPr lang="tr-TR" dirty="0" smtClean="0">
                <a:latin typeface="Arial" pitchFamily="34" charset="0"/>
                <a:cs typeface="Arial" pitchFamily="34" charset="0"/>
              </a:rPr>
              <a:t>   Ph+ ALL indüksiyonun 15. günüden itibaren ayrı bir protokolle tedavi ediliyor</a:t>
            </a:r>
          </a:p>
          <a:p>
            <a:r>
              <a:rPr lang="tr-TR" dirty="0" smtClean="0">
                <a:latin typeface="Arial" pitchFamily="34" charset="0"/>
                <a:cs typeface="Arial" pitchFamily="34" charset="0"/>
              </a:rPr>
              <a:t>DS’li hastalar SR ve HR protokolleriyle ama farklı şekilde tedavi ediliyorlar</a:t>
            </a:r>
          </a:p>
          <a:p>
            <a:r>
              <a:rPr lang="tr-TR" dirty="0" smtClean="0">
                <a:latin typeface="Arial" pitchFamily="34" charset="0"/>
                <a:cs typeface="Arial" pitchFamily="34" charset="0"/>
              </a:rPr>
              <a:t>DS’li hastalar son protokollerde tedaviye bağlı artmış morbidite ve mortalite nedeniyle DS’ye özgü tek kollu ve riske dayalı tedavi şemaları ile tedavi ediliyorlar </a:t>
            </a:r>
          </a:p>
          <a:p>
            <a:pPr>
              <a:buNone/>
            </a:pPr>
            <a:r>
              <a:rPr lang="tr-TR" dirty="0" smtClean="0">
                <a:latin typeface="Arial" pitchFamily="34" charset="0"/>
                <a:cs typeface="Arial" pitchFamily="34" charset="0"/>
              </a:rPr>
              <a:t> </a:t>
            </a:r>
            <a:endParaRPr lang="tr-TR"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8"/>
          </a:xfrm>
        </p:spPr>
        <p:txBody>
          <a:bodyPr/>
          <a:lstStyle/>
          <a:p>
            <a:pPr algn="ctr"/>
            <a:r>
              <a:rPr lang="tr-TR" dirty="0" smtClean="0"/>
              <a:t>DS ‘li hastalar</a:t>
            </a:r>
            <a:endParaRPr lang="tr-TR" dirty="0"/>
          </a:p>
        </p:txBody>
      </p:sp>
      <p:sp>
        <p:nvSpPr>
          <p:cNvPr id="3" name="Content Placeholder 2"/>
          <p:cNvSpPr>
            <a:spLocks noGrp="1"/>
          </p:cNvSpPr>
          <p:nvPr>
            <p:ph idx="1"/>
          </p:nvPr>
        </p:nvSpPr>
        <p:spPr>
          <a:xfrm>
            <a:off x="457200" y="1628800"/>
            <a:ext cx="8229600" cy="5086348"/>
          </a:xfrm>
        </p:spPr>
        <p:txBody>
          <a:bodyPr>
            <a:normAutofit/>
          </a:bodyPr>
          <a:lstStyle/>
          <a:p>
            <a:r>
              <a:rPr lang="tr-TR" dirty="0" smtClean="0">
                <a:latin typeface="Arial" pitchFamily="34" charset="0"/>
                <a:cs typeface="Arial" pitchFamily="34" charset="0"/>
              </a:rPr>
              <a:t>Yüksek morbidite ve mortalite nedeniyle yüksek SR koluna giren DS’li hastalar ikinci IM/DI bloğunu almadadan idameye geçiyorlar</a:t>
            </a:r>
          </a:p>
          <a:p>
            <a:r>
              <a:rPr lang="tr-TR" dirty="0" smtClean="0">
                <a:latin typeface="Arial" pitchFamily="34" charset="0"/>
                <a:cs typeface="Arial" pitchFamily="34" charset="0"/>
              </a:rPr>
              <a:t>DS ve MSS hastalığı olanlar kranial RT lerini ilk DI sırasında alıyorlar</a:t>
            </a:r>
          </a:p>
          <a:p>
            <a:r>
              <a:rPr lang="en-US" dirty="0" smtClean="0">
                <a:latin typeface="Arial" pitchFamily="34" charset="0"/>
                <a:cs typeface="Arial" pitchFamily="34" charset="0"/>
              </a:rPr>
              <a:t>DS</a:t>
            </a:r>
            <a:r>
              <a:rPr lang="tr-TR" dirty="0" smtClean="0">
                <a:latin typeface="Arial" pitchFamily="34" charset="0"/>
                <a:cs typeface="Arial" pitchFamily="34" charset="0"/>
              </a:rPr>
              <a:t>’li  tüm gruplardaki hastalar idame fazı hariç tüm fazlarda IT MTX dan sonra lökovorin kullanıyorlar</a:t>
            </a:r>
          </a:p>
          <a:p>
            <a:r>
              <a:rPr lang="tr-TR" dirty="0" smtClean="0">
                <a:latin typeface="Arial" pitchFamily="34" charset="0"/>
                <a:cs typeface="Arial" pitchFamily="34" charset="0"/>
              </a:rPr>
              <a:t>DS’li ve testiküler hastalıklı olanlar diğer hastalar gibi yüksek doz metotreksat olan kola randomize edilemiyorlar ve testiküler cevapları ne olursa olsun konsolidasyonda testise RT alıyorlar</a:t>
            </a:r>
            <a:endParaRPr lang="en-US" dirty="0" smtClean="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DS ‘li hastalar</a:t>
            </a:r>
            <a:endParaRPr lang="tr-TR" dirty="0"/>
          </a:p>
        </p:txBody>
      </p:sp>
      <p:sp>
        <p:nvSpPr>
          <p:cNvPr id="3" name="Content Placeholder 2"/>
          <p:cNvSpPr>
            <a:spLocks noGrp="1"/>
          </p:cNvSpPr>
          <p:nvPr>
            <p:ph idx="1"/>
          </p:nvPr>
        </p:nvSpPr>
        <p:spPr/>
        <p:txBody>
          <a:bodyPr/>
          <a:lstStyle/>
          <a:p>
            <a:r>
              <a:rPr lang="tr-TR" dirty="0" smtClean="0">
                <a:latin typeface="Arial" pitchFamily="34" charset="0"/>
                <a:cs typeface="Arial" pitchFamily="34" charset="0"/>
              </a:rPr>
              <a:t>Yüksek riskli DS hastalar başlangıçta 3 ilaçlı indüksiyon alıyorlar</a:t>
            </a:r>
          </a:p>
          <a:p>
            <a:r>
              <a:rPr lang="tr-TR" dirty="0" smtClean="0">
                <a:latin typeface="Arial" pitchFamily="34" charset="0"/>
                <a:cs typeface="Arial" pitchFamily="34" charset="0"/>
              </a:rPr>
              <a:t>Erken cevap 8. gün PK ile değil 15. gün Kİ ile belirleniyor</a:t>
            </a:r>
          </a:p>
          <a:p>
            <a:r>
              <a:rPr lang="tr-TR" dirty="0" smtClean="0">
                <a:latin typeface="Arial" pitchFamily="34" charset="0"/>
                <a:cs typeface="Arial" pitchFamily="34" charset="0"/>
              </a:rPr>
              <a:t>15. gün Kİ M2/M3 olan hastalar 15. günde bir doz antrasiklin alıyorlar </a:t>
            </a:r>
          </a:p>
          <a:p>
            <a:r>
              <a:rPr lang="tr-TR" dirty="0" smtClean="0">
                <a:latin typeface="Arial" pitchFamily="34" charset="0"/>
                <a:cs typeface="Arial" pitchFamily="34" charset="0"/>
              </a:rPr>
              <a:t>DS’li hastalar VHR koluna toksisite nedeniyle alınamıyorlar ve en fazla HR protokolü ile tedavi edilebiliyorlar</a:t>
            </a:r>
            <a:endParaRPr lang="tr-TR"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DS’li hastada risk sınıflaması</a:t>
            </a:r>
            <a:endParaRPr lang="tr-TR" dirty="0"/>
          </a:p>
        </p:txBody>
      </p:sp>
      <p:graphicFrame>
        <p:nvGraphicFramePr>
          <p:cNvPr id="4" name="Content Placeholder 3"/>
          <p:cNvGraphicFramePr>
            <a:graphicFrameLocks noGrp="1"/>
          </p:cNvGraphicFramePr>
          <p:nvPr>
            <p:ph idx="1"/>
          </p:nvPr>
        </p:nvGraphicFramePr>
        <p:xfrm>
          <a:off x="457200" y="1935161"/>
          <a:ext cx="8229600" cy="2493970"/>
        </p:xfrm>
        <a:graphic>
          <a:graphicData uri="http://schemas.openxmlformats.org/drawingml/2006/table">
            <a:tbl>
              <a:tblPr firstRow="1" bandRow="1">
                <a:tableStyleId>{5C22544A-7EE6-4342-B048-85BDC9FD1C3A}</a:tableStyleId>
              </a:tblPr>
              <a:tblGrid>
                <a:gridCol w="2743200"/>
                <a:gridCol w="2743200"/>
                <a:gridCol w="2743200"/>
              </a:tblGrid>
              <a:tr h="498794">
                <a:tc>
                  <a:txBody>
                    <a:bodyPr/>
                    <a:lstStyle/>
                    <a:p>
                      <a:r>
                        <a:rPr lang="tr-TR" dirty="0" smtClean="0">
                          <a:latin typeface="Arial" pitchFamily="34" charset="0"/>
                          <a:cs typeface="Arial" pitchFamily="34" charset="0"/>
                        </a:rPr>
                        <a:t>Risk durumu</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Standart -DS</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Yüksek-DS</a:t>
                      </a:r>
                      <a:endParaRPr lang="tr-TR" dirty="0">
                        <a:latin typeface="Arial" pitchFamily="34" charset="0"/>
                        <a:cs typeface="Arial" pitchFamily="34" charset="0"/>
                      </a:endParaRPr>
                    </a:p>
                  </a:txBody>
                  <a:tcPr/>
                </a:tc>
              </a:tr>
              <a:tr h="498794">
                <a:tc>
                  <a:txBody>
                    <a:bodyPr/>
                    <a:lstStyle/>
                    <a:p>
                      <a:r>
                        <a:rPr lang="tr-TR" dirty="0" smtClean="0">
                          <a:latin typeface="Arial" pitchFamily="34" charset="0"/>
                          <a:cs typeface="Arial" pitchFamily="34" charset="0"/>
                        </a:rPr>
                        <a:t>NCI</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SR                         HR</a:t>
                      </a:r>
                      <a:endParaRPr lang="tr-TR" dirty="0">
                        <a:latin typeface="Arial" pitchFamily="34" charset="0"/>
                        <a:cs typeface="Arial" pitchFamily="34" charset="0"/>
                      </a:endParaRPr>
                    </a:p>
                  </a:txBody>
                  <a:tcPr/>
                </a:tc>
              </a:tr>
              <a:tr h="498794">
                <a:tc>
                  <a:txBody>
                    <a:bodyPr/>
                    <a:lstStyle/>
                    <a:p>
                      <a:r>
                        <a:rPr lang="tr-TR" dirty="0" smtClean="0">
                          <a:latin typeface="Arial" pitchFamily="34" charset="0"/>
                          <a:cs typeface="Arial" pitchFamily="34" charset="0"/>
                        </a:rPr>
                        <a:t>Olumlu genetik </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r>
              <a:tr h="498794">
                <a:tc>
                  <a:txBody>
                    <a:bodyPr/>
                    <a:lstStyle/>
                    <a:p>
                      <a:r>
                        <a:rPr lang="tr-TR" dirty="0" smtClean="0">
                          <a:latin typeface="Arial" pitchFamily="34" charset="0"/>
                          <a:cs typeface="Arial" pitchFamily="34" charset="0"/>
                        </a:rPr>
                        <a:t>8. Gün PK MRD</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r>
              <a:tr h="498794">
                <a:tc>
                  <a:txBody>
                    <a:bodyPr/>
                    <a:lstStyle/>
                    <a:p>
                      <a:r>
                        <a:rPr lang="tr-TR" dirty="0" smtClean="0">
                          <a:latin typeface="Arial" pitchFamily="34" charset="0"/>
                          <a:cs typeface="Arial" pitchFamily="34" charset="0"/>
                        </a:rPr>
                        <a:t>29. Gün Kİ MRD</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&lt;%0.01</a:t>
                      </a:r>
                      <a:endParaRPr lang="tr-TR" dirty="0">
                        <a:latin typeface="Arial" pitchFamily="34" charset="0"/>
                        <a:cs typeface="Arial" pitchFamily="34" charset="0"/>
                      </a:endParaRPr>
                    </a:p>
                  </a:txBody>
                  <a:tcPr/>
                </a:tc>
                <a:tc>
                  <a:txBody>
                    <a:bodyPr/>
                    <a:lstStyle/>
                    <a:p>
                      <a:r>
                        <a:rPr lang="tr-TR" dirty="0" smtClean="0">
                          <a:latin typeface="Arial" pitchFamily="34" charset="0"/>
                          <a:cs typeface="Arial" pitchFamily="34" charset="0"/>
                        </a:rPr>
                        <a:t>&gt;%0.01                   +/-</a:t>
                      </a:r>
                      <a:endParaRPr lang="tr-TR" dirty="0">
                        <a:latin typeface="Arial" pitchFamily="34" charset="0"/>
                        <a:cs typeface="Arial" pitchFamily="34" charset="0"/>
                      </a:endParaRPr>
                    </a:p>
                  </a:txBody>
                  <a:tcPr/>
                </a:tc>
              </a:tr>
            </a:tbl>
          </a:graphicData>
        </a:graphic>
      </p:graphicFrame>
      <p:sp>
        <p:nvSpPr>
          <p:cNvPr id="5" name="TextBox 4"/>
          <p:cNvSpPr txBox="1"/>
          <p:nvPr/>
        </p:nvSpPr>
        <p:spPr>
          <a:xfrm>
            <a:off x="714348" y="4714884"/>
            <a:ext cx="7786742" cy="646331"/>
          </a:xfrm>
          <a:prstGeom prst="rect">
            <a:avLst/>
          </a:prstGeom>
          <a:noFill/>
        </p:spPr>
        <p:txBody>
          <a:bodyPr wrap="square" rtlCol="0">
            <a:spAutoFit/>
          </a:bodyPr>
          <a:lstStyle/>
          <a:p>
            <a:r>
              <a:rPr lang="tr-TR" dirty="0" smtClean="0">
                <a:latin typeface="Arial" pitchFamily="34" charset="0"/>
                <a:cs typeface="Arial" pitchFamily="34" charset="0"/>
              </a:rPr>
              <a:t>DS ve testiküler tutulum ve/veya önceden steroid almış, veya MSS 3 olan hastalar,  tanıda HR grubuna alınırlar </a:t>
            </a:r>
            <a:endParaRPr lang="tr-TR" dirty="0">
              <a:latin typeface="Arial" pitchFamily="34" charset="0"/>
              <a:cs typeface="Arial" pitchFamily="34" charset="0"/>
            </a:endParaRPr>
          </a:p>
        </p:txBody>
      </p:sp>
      <p:sp>
        <p:nvSpPr>
          <p:cNvPr id="7" name="TextBox 6"/>
          <p:cNvSpPr txBox="1"/>
          <p:nvPr/>
        </p:nvSpPr>
        <p:spPr>
          <a:xfrm>
            <a:off x="714348" y="5500702"/>
            <a:ext cx="7643866" cy="646331"/>
          </a:xfrm>
          <a:prstGeom prst="rect">
            <a:avLst/>
          </a:prstGeom>
          <a:noFill/>
        </p:spPr>
        <p:txBody>
          <a:bodyPr wrap="square" rtlCol="0">
            <a:spAutoFit/>
          </a:bodyPr>
          <a:lstStyle/>
          <a:p>
            <a:r>
              <a:rPr lang="tr-TR" dirty="0" smtClean="0">
                <a:latin typeface="Arial" pitchFamily="34" charset="0"/>
                <a:cs typeface="Arial" pitchFamily="34" charset="0"/>
              </a:rPr>
              <a:t>DS ve 29. gün Kİ MRD&gt;%0.01 olanlar diğer faktörlerden bağımsız  DS-HR grubuna alınırlar </a:t>
            </a:r>
            <a:endParaRPr lang="tr-TR"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Uygulanan güncel tedavi planı</a:t>
            </a:r>
            <a:endParaRPr lang="tr-TR"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tr-TR" dirty="0" smtClean="0">
                <a:latin typeface="Arial" pitchFamily="34" charset="0"/>
                <a:cs typeface="Arial" pitchFamily="34" charset="0"/>
              </a:rPr>
              <a:t>Tüm hastalar 3 ilaçlı ve IT tedavili ortak indüksiyon ile tedavi ediliyorlar</a:t>
            </a:r>
          </a:p>
          <a:p>
            <a:pPr>
              <a:lnSpc>
                <a:spcPct val="150000"/>
              </a:lnSpc>
            </a:pPr>
            <a:r>
              <a:rPr lang="tr-TR" dirty="0" smtClean="0">
                <a:latin typeface="Arial" pitchFamily="34" charset="0"/>
                <a:cs typeface="Arial" pitchFamily="34" charset="0"/>
              </a:rPr>
              <a:t>İndüksiyondan sonraki hafta içinde MRD durumlarına göre SR-düşük ve SR averaj gruplarına randomize ediliyorlar</a:t>
            </a:r>
            <a:r>
              <a:rPr lang="en-US" dirty="0" smtClean="0">
                <a:latin typeface="Arial" pitchFamily="34" charset="0"/>
                <a:cs typeface="Arial" pitchFamily="34" charset="0"/>
              </a:rPr>
              <a:t>.</a:t>
            </a:r>
            <a:endParaRPr lang="tr-TR" dirty="0" smtClean="0">
              <a:latin typeface="Arial" pitchFamily="34" charset="0"/>
              <a:cs typeface="Arial" pitchFamily="34" charset="0"/>
            </a:endParaRPr>
          </a:p>
          <a:p>
            <a:pPr>
              <a:lnSpc>
                <a:spcPct val="150000"/>
              </a:lnSpc>
            </a:pPr>
            <a:r>
              <a:rPr lang="tr-TR" dirty="0" smtClean="0">
                <a:latin typeface="Arial" pitchFamily="34" charset="0"/>
                <a:cs typeface="Arial" pitchFamily="34" charset="0"/>
              </a:rPr>
              <a:t>SR yüksek grup ise tam güçlendirilmiş kemoterapi ile tedavi ediliyor  ve DDI ve 2. DI sırasında MSS RT’si görüyorlar  (RER hastalar tüm protokollerde tek DI alıyorlar zira 2. DI kürünün bir avantajı olmadığı gösterildi)</a:t>
            </a:r>
            <a:endParaRPr lang="tr-TR"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150938" y="214313"/>
            <a:ext cx="7793037" cy="146208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smtClean="0">
                <a:effectLst>
                  <a:outerShdw blurRad="38100" dist="38100" dir="2700000" algn="tl">
                    <a:srgbClr val="C0C0C0"/>
                  </a:outerShdw>
                </a:effectLst>
                <a:latin typeface="Arial" pitchFamily="34" charset="0"/>
                <a:cs typeface="Arial" pitchFamily="34" charset="0"/>
              </a:rPr>
              <a:t>1960-2004 arasında 15 yaş altındaki </a:t>
            </a:r>
            <a:r>
              <a:rPr lang="tr-TR" sz="2800" dirty="0" err="1" smtClean="0">
                <a:effectLst>
                  <a:outerShdw blurRad="38100" dist="38100" dir="2700000" algn="tl">
                    <a:srgbClr val="C0C0C0"/>
                  </a:outerShdw>
                </a:effectLst>
                <a:latin typeface="Arial" pitchFamily="34" charset="0"/>
                <a:cs typeface="Arial" pitchFamily="34" charset="0"/>
              </a:rPr>
              <a:t>ALL’li</a:t>
            </a:r>
            <a:r>
              <a:rPr lang="tr-TR" sz="2800" dirty="0" smtClean="0">
                <a:effectLst>
                  <a:outerShdw blurRad="38100" dist="38100" dir="2700000" algn="tl">
                    <a:srgbClr val="C0C0C0"/>
                  </a:outerShdw>
                </a:effectLst>
                <a:latin typeface="Arial" pitchFamily="34" charset="0"/>
                <a:cs typeface="Arial" pitchFamily="34" charset="0"/>
              </a:rPr>
              <a:t> çocukların 5 yıllık sağ kalım oranları</a:t>
            </a:r>
            <a:endParaRPr lang="en-US" sz="2800" dirty="0">
              <a:effectLst>
                <a:outerShdw blurRad="38100" dist="38100" dir="2700000" algn="tl">
                  <a:srgbClr val="C0C0C0"/>
                </a:outerShdw>
              </a:effectLst>
              <a:latin typeface="Arial" pitchFamily="34" charset="0"/>
              <a:cs typeface="Arial" pitchFamily="34" charset="0"/>
            </a:endParaRPr>
          </a:p>
        </p:txBody>
      </p:sp>
      <p:grpSp>
        <p:nvGrpSpPr>
          <p:cNvPr id="34818" name="Group 2"/>
          <p:cNvGrpSpPr>
            <a:grpSpLocks/>
          </p:cNvGrpSpPr>
          <p:nvPr/>
        </p:nvGrpSpPr>
        <p:grpSpPr bwMode="auto">
          <a:xfrm>
            <a:off x="1042988" y="2017713"/>
            <a:ext cx="6808787" cy="4113212"/>
            <a:chOff x="657" y="1271"/>
            <a:chExt cx="4289" cy="2591"/>
          </a:xfrm>
        </p:grpSpPr>
        <p:graphicFrame>
          <p:nvGraphicFramePr>
            <p:cNvPr id="34819" name="Object 3"/>
            <p:cNvGraphicFramePr>
              <a:graphicFrameLocks noChangeAspect="1"/>
            </p:cNvGraphicFramePr>
            <p:nvPr/>
          </p:nvGraphicFramePr>
          <p:xfrm>
            <a:off x="657" y="1271"/>
            <a:ext cx="4290" cy="2592"/>
          </p:xfrm>
          <a:graphic>
            <a:graphicData uri="http://schemas.openxmlformats.org/presentationml/2006/ole">
              <p:oleObj spid="_x0000_s1052" r:id="rId4" imgW="7000951" imgH="5172151" progId="MSGraph.Chart.8">
                <p:embed/>
              </p:oleObj>
            </a:graphicData>
          </a:graphic>
        </p:graphicFrame>
        <p:sp>
          <p:nvSpPr>
            <p:cNvPr id="34820" name="Text Box 4"/>
            <p:cNvSpPr txBox="1">
              <a:spLocks noChangeArrowheads="1"/>
            </p:cNvSpPr>
            <p:nvPr/>
          </p:nvSpPr>
          <p:spPr bwMode="auto">
            <a:xfrm>
              <a:off x="657" y="1271"/>
              <a:ext cx="4290" cy="25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latin typeface="Arial" pitchFamily="34" charset="0"/>
                <a:cs typeface="Arial" pitchFamily="34" charset="0"/>
              </a:endParaRPr>
            </a:p>
          </p:txBody>
        </p:sp>
      </p:grpSp>
    </p:spTree>
    <p:extLst>
      <p:ext uri="{BB962C8B-B14F-4D97-AF65-F5344CB8AC3E}">
        <p14:creationId xmlns="" xmlns:p14="http://schemas.microsoft.com/office/powerpoint/2010/main" val="3914024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857256"/>
          </a:xfrm>
        </p:spPr>
        <p:txBody>
          <a:bodyPr/>
          <a:lstStyle/>
          <a:p>
            <a:pPr algn="ctr"/>
            <a:r>
              <a:rPr lang="tr-TR" dirty="0" smtClean="0"/>
              <a:t>Uygulanan güncel tedavi planı</a:t>
            </a:r>
            <a:endParaRPr lang="tr-TR" dirty="0"/>
          </a:p>
        </p:txBody>
      </p:sp>
      <p:sp>
        <p:nvSpPr>
          <p:cNvPr id="3" name="Content Placeholder 2"/>
          <p:cNvSpPr>
            <a:spLocks noGrp="1"/>
          </p:cNvSpPr>
          <p:nvPr>
            <p:ph idx="1"/>
          </p:nvPr>
        </p:nvSpPr>
        <p:spPr>
          <a:xfrm>
            <a:off x="457200" y="1500174"/>
            <a:ext cx="8229600" cy="5000660"/>
          </a:xfrm>
        </p:spPr>
        <p:txBody>
          <a:bodyPr>
            <a:normAutofit fontScale="85000" lnSpcReduction="20000"/>
          </a:bodyPr>
          <a:lstStyle/>
          <a:p>
            <a:r>
              <a:rPr lang="tr-TR" dirty="0" smtClean="0">
                <a:latin typeface="Arial" pitchFamily="34" charset="0"/>
                <a:cs typeface="Arial" pitchFamily="34" charset="0"/>
              </a:rPr>
              <a:t>İndüksiyon sonunda M2 Kİ olan veya </a:t>
            </a:r>
            <a:r>
              <a:rPr lang="en-US" dirty="0" smtClean="0">
                <a:latin typeface="Arial" pitchFamily="34" charset="0"/>
                <a:cs typeface="Arial" pitchFamily="34" charset="0"/>
              </a:rPr>
              <a:t>MRD  ≥ % 1</a:t>
            </a:r>
            <a:r>
              <a:rPr lang="tr-TR" dirty="0" smtClean="0">
                <a:latin typeface="Arial" pitchFamily="34" charset="0"/>
                <a:cs typeface="Arial" pitchFamily="34" charset="0"/>
              </a:rPr>
              <a:t> olan hastalar  ek 2 hafta daha indüksiyon alıyorlar</a:t>
            </a:r>
          </a:p>
          <a:p>
            <a:r>
              <a:rPr lang="tr-TR" dirty="0" smtClean="0">
                <a:latin typeface="Arial" pitchFamily="34" charset="0"/>
                <a:cs typeface="Arial" pitchFamily="34" charset="0"/>
              </a:rPr>
              <a:t>Çok yüksek riskli hastalar ilgili protokole kaydırılarak o protokolün uzatılmış indüksiyonu ile tedavi ediliyorlar  </a:t>
            </a:r>
          </a:p>
          <a:p>
            <a:r>
              <a:rPr lang="tr-TR" dirty="0" smtClean="0">
                <a:solidFill>
                  <a:srgbClr val="FF0000"/>
                </a:solidFill>
                <a:latin typeface="Arial" pitchFamily="34" charset="0"/>
                <a:cs typeface="Arial" pitchFamily="34" charset="0"/>
              </a:rPr>
              <a:t>Çok yüksek risk</a:t>
            </a:r>
            <a:r>
              <a:rPr lang="tr-TR" dirty="0" smtClean="0">
                <a:latin typeface="Arial" pitchFamily="34" charset="0"/>
                <a:cs typeface="Arial" pitchFamily="34" charset="0"/>
              </a:rPr>
              <a:t>:</a:t>
            </a:r>
          </a:p>
          <a:p>
            <a:pPr>
              <a:buNone/>
            </a:pPr>
            <a:r>
              <a:rPr lang="tr-TR" dirty="0" smtClean="0">
                <a:latin typeface="Arial" pitchFamily="34" charset="0"/>
                <a:cs typeface="Arial" pitchFamily="34" charset="0"/>
              </a:rPr>
              <a:t>	1-</a:t>
            </a:r>
            <a:r>
              <a:rPr lang="en-US" dirty="0" smtClean="0">
                <a:latin typeface="Arial" pitchFamily="34" charset="0"/>
                <a:cs typeface="Arial" pitchFamily="34" charset="0"/>
              </a:rPr>
              <a:t>BCR-ABL f</a:t>
            </a:r>
            <a:r>
              <a:rPr lang="tr-TR" dirty="0" smtClean="0">
                <a:latin typeface="Arial" pitchFamily="34" charset="0"/>
                <a:cs typeface="Arial" pitchFamily="34" charset="0"/>
              </a:rPr>
              <a:t>üzyon transkripti</a:t>
            </a:r>
            <a:r>
              <a:rPr lang="en-US" dirty="0" smtClean="0">
                <a:latin typeface="Arial" pitchFamily="34" charset="0"/>
                <a:cs typeface="Arial" pitchFamily="34" charset="0"/>
              </a:rPr>
              <a:t>; t (9;22) (q 34; q11) </a:t>
            </a: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2-</a:t>
            </a:r>
            <a:r>
              <a:rPr lang="en-US" dirty="0" smtClean="0">
                <a:latin typeface="Arial" pitchFamily="34" charset="0"/>
                <a:cs typeface="Arial" pitchFamily="34" charset="0"/>
              </a:rPr>
              <a:t>&lt; 44 </a:t>
            </a:r>
            <a:r>
              <a:rPr lang="tr-TR" dirty="0" smtClean="0">
                <a:latin typeface="Arial" pitchFamily="34" charset="0"/>
                <a:cs typeface="Arial" pitchFamily="34" charset="0"/>
              </a:rPr>
              <a:t>kromozom ve/vaya</a:t>
            </a:r>
            <a:r>
              <a:rPr lang="en-US" dirty="0" smtClean="0">
                <a:latin typeface="Arial" pitchFamily="34" charset="0"/>
                <a:cs typeface="Arial" pitchFamily="34" charset="0"/>
              </a:rPr>
              <a:t> DNA index</a:t>
            </a:r>
            <a:r>
              <a:rPr lang="tr-TR" dirty="0" smtClean="0">
                <a:latin typeface="Arial" pitchFamily="34" charset="0"/>
                <a:cs typeface="Arial" pitchFamily="34" charset="0"/>
              </a:rPr>
              <a:t> </a:t>
            </a:r>
            <a:r>
              <a:rPr lang="en-US" dirty="0" smtClean="0">
                <a:latin typeface="Arial" pitchFamily="34" charset="0"/>
                <a:cs typeface="Arial" pitchFamily="34" charset="0"/>
              </a:rPr>
              <a:t>&lt; 0.81</a:t>
            </a: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3-</a:t>
            </a:r>
            <a:r>
              <a:rPr lang="en-US" dirty="0" smtClean="0">
                <a:latin typeface="Arial" pitchFamily="34" charset="0"/>
                <a:cs typeface="Arial" pitchFamily="34" charset="0"/>
              </a:rPr>
              <a:t>≥ </a:t>
            </a:r>
            <a:r>
              <a:rPr lang="tr-TR" dirty="0" smtClean="0">
                <a:latin typeface="Arial" pitchFamily="34" charset="0"/>
                <a:cs typeface="Arial" pitchFamily="34" charset="0"/>
              </a:rPr>
              <a:t>uzatılmış indüksiyondan sonra </a:t>
            </a:r>
            <a:r>
              <a:rPr lang="en-US" dirty="0" smtClean="0">
                <a:latin typeface="Arial" pitchFamily="34" charset="0"/>
                <a:cs typeface="Arial" pitchFamily="34" charset="0"/>
              </a:rPr>
              <a:t>% 1</a:t>
            </a:r>
            <a:r>
              <a:rPr lang="tr-TR" dirty="0" smtClean="0">
                <a:latin typeface="Arial" pitchFamily="34" charset="0"/>
                <a:cs typeface="Arial" pitchFamily="34" charset="0"/>
              </a:rPr>
              <a:t> </a:t>
            </a:r>
            <a:r>
              <a:rPr lang="en-US" dirty="0" smtClean="0">
                <a:latin typeface="Arial" pitchFamily="34" charset="0"/>
                <a:cs typeface="Arial" pitchFamily="34" charset="0"/>
              </a:rPr>
              <a:t>MRD</a:t>
            </a:r>
            <a:endParaRPr lang="tr-TR" dirty="0" smtClean="0">
              <a:latin typeface="Arial" pitchFamily="34" charset="0"/>
              <a:cs typeface="Arial" pitchFamily="34" charset="0"/>
            </a:endParaRPr>
          </a:p>
          <a:p>
            <a:r>
              <a:rPr lang="tr-TR" dirty="0" smtClean="0">
                <a:latin typeface="Arial" pitchFamily="34" charset="0"/>
                <a:cs typeface="Arial" pitchFamily="34" charset="0"/>
              </a:rPr>
              <a:t>4-</a:t>
            </a:r>
            <a:r>
              <a:rPr lang="en-US" dirty="0" smtClean="0">
                <a:latin typeface="Arial" pitchFamily="34" charset="0"/>
                <a:cs typeface="Arial" pitchFamily="34" charset="0"/>
              </a:rPr>
              <a:t> MLL rearrangement</a:t>
            </a:r>
            <a:r>
              <a:rPr lang="tr-TR" dirty="0" smtClean="0">
                <a:latin typeface="Arial" pitchFamily="34" charset="0"/>
                <a:cs typeface="Arial" pitchFamily="34" charset="0"/>
              </a:rPr>
              <a:t>  ve SER</a:t>
            </a:r>
            <a:r>
              <a:rPr lang="en-US" dirty="0" smtClean="0">
                <a:latin typeface="Arial" pitchFamily="34" charset="0"/>
                <a:cs typeface="Arial" pitchFamily="34" charset="0"/>
              </a:rPr>
              <a:t> </a:t>
            </a:r>
            <a:r>
              <a:rPr lang="tr-TR" dirty="0" smtClean="0">
                <a:latin typeface="Arial" pitchFamily="34" charset="0"/>
                <a:cs typeface="Arial" pitchFamily="34" charset="0"/>
              </a:rPr>
              <a:t>ve /veya indüksiyonda başarısızlık</a:t>
            </a:r>
            <a:r>
              <a:rPr lang="en-US" dirty="0" smtClean="0">
                <a:latin typeface="Arial" pitchFamily="34" charset="0"/>
                <a:cs typeface="Arial" pitchFamily="34" charset="0"/>
              </a:rPr>
              <a:t>  (</a:t>
            </a:r>
            <a:r>
              <a:rPr lang="tr-TR" dirty="0" smtClean="0">
                <a:latin typeface="Arial" pitchFamily="34" charset="0"/>
                <a:cs typeface="Arial" pitchFamily="34" charset="0"/>
              </a:rPr>
              <a:t>15. gün </a:t>
            </a:r>
            <a:r>
              <a:rPr lang="en-US" dirty="0" smtClean="0">
                <a:latin typeface="Arial" pitchFamily="34" charset="0"/>
                <a:cs typeface="Arial" pitchFamily="34" charset="0"/>
              </a:rPr>
              <a:t>M2/M3 </a:t>
            </a:r>
            <a:r>
              <a:rPr lang="tr-TR" dirty="0" smtClean="0">
                <a:latin typeface="Arial" pitchFamily="34" charset="0"/>
                <a:cs typeface="Arial" pitchFamily="34" charset="0"/>
              </a:rPr>
              <a:t> Kİ ve/veya indüksiyon sonu MRD</a:t>
            </a:r>
            <a:r>
              <a:rPr lang="en-US" dirty="0" smtClean="0">
                <a:latin typeface="Arial" pitchFamily="34" charset="0"/>
                <a:cs typeface="Arial" pitchFamily="34" charset="0"/>
              </a:rPr>
              <a:t> %</a:t>
            </a:r>
            <a:r>
              <a:rPr lang="tr-TR" dirty="0" smtClean="0">
                <a:latin typeface="Arial" pitchFamily="34" charset="0"/>
                <a:cs typeface="Arial" pitchFamily="34" charset="0"/>
              </a:rPr>
              <a:t>  </a:t>
            </a:r>
            <a:r>
              <a:rPr lang="en-US" dirty="0" smtClean="0">
                <a:latin typeface="Arial" pitchFamily="34" charset="0"/>
                <a:cs typeface="Arial" pitchFamily="34" charset="0"/>
              </a:rPr>
              <a:t>0.1 </a:t>
            </a:r>
            <a:endParaRPr lang="tr-TR" dirty="0" smtClean="0">
              <a:latin typeface="Arial" pitchFamily="34" charset="0"/>
              <a:cs typeface="Arial" pitchFamily="34" charset="0"/>
            </a:endParaRPr>
          </a:p>
          <a:p>
            <a:r>
              <a:rPr lang="tr-TR" dirty="0" smtClean="0">
                <a:latin typeface="Arial" pitchFamily="34" charset="0"/>
                <a:cs typeface="Arial" pitchFamily="34" charset="0"/>
              </a:rPr>
              <a:t>5-indüksiyon sonu M3 Kİ</a:t>
            </a:r>
          </a:p>
          <a:p>
            <a:r>
              <a:rPr lang="tr-TR" dirty="0" smtClean="0">
                <a:latin typeface="Arial" pitchFamily="34" charset="0"/>
                <a:cs typeface="Arial" pitchFamily="34" charset="0"/>
              </a:rPr>
              <a:t>6-</a:t>
            </a:r>
            <a:r>
              <a:rPr lang="en-US" dirty="0" smtClean="0">
                <a:latin typeface="Arial" pitchFamily="34" charset="0"/>
                <a:cs typeface="Arial" pitchFamily="34" charset="0"/>
              </a:rPr>
              <a:t> </a:t>
            </a:r>
            <a:r>
              <a:rPr lang="tr-TR" dirty="0" smtClean="0">
                <a:latin typeface="Arial" pitchFamily="34" charset="0"/>
                <a:cs typeface="Arial" pitchFamily="34" charset="0"/>
              </a:rPr>
              <a:t>indüksiyon sonu </a:t>
            </a:r>
            <a:r>
              <a:rPr lang="en-US" dirty="0" smtClean="0">
                <a:latin typeface="Arial" pitchFamily="34" charset="0"/>
                <a:cs typeface="Arial" pitchFamily="34" charset="0"/>
              </a:rPr>
              <a:t>M2 </a:t>
            </a:r>
            <a:r>
              <a:rPr lang="tr-TR" dirty="0" smtClean="0">
                <a:latin typeface="Arial" pitchFamily="34" charset="0"/>
                <a:cs typeface="Arial" pitchFamily="34" charset="0"/>
              </a:rPr>
              <a:t> Kİ ve /veya MRD</a:t>
            </a:r>
            <a:r>
              <a:rPr lang="en-US" dirty="0" smtClean="0">
                <a:latin typeface="Arial" pitchFamily="34" charset="0"/>
                <a:cs typeface="Arial" pitchFamily="34" charset="0"/>
              </a:rPr>
              <a:t> % ≥1</a:t>
            </a:r>
            <a:r>
              <a:rPr lang="tr-TR" dirty="0" smtClean="0">
                <a:latin typeface="Arial" pitchFamily="34" charset="0"/>
                <a:cs typeface="Arial" pitchFamily="34" charset="0"/>
              </a:rPr>
              <a:t>  ve uzatılmış indüksiyonla M1 Kİ ve  immünfenotipleme ile </a:t>
            </a:r>
            <a:r>
              <a:rPr lang="en-US" dirty="0" smtClean="0">
                <a:latin typeface="Arial" pitchFamily="34" charset="0"/>
                <a:cs typeface="Arial" pitchFamily="34" charset="0"/>
              </a:rPr>
              <a:t> %</a:t>
            </a:r>
            <a:r>
              <a:rPr lang="tr-TR" dirty="0" smtClean="0">
                <a:latin typeface="Arial" pitchFamily="34" charset="0"/>
                <a:cs typeface="Arial" pitchFamily="34" charset="0"/>
              </a:rPr>
              <a:t> </a:t>
            </a:r>
            <a:r>
              <a:rPr lang="en-US" dirty="0" smtClean="0">
                <a:latin typeface="Arial" pitchFamily="34" charset="0"/>
                <a:cs typeface="Arial" pitchFamily="34" charset="0"/>
              </a:rPr>
              <a:t>&lt;1</a:t>
            </a:r>
            <a:r>
              <a:rPr lang="tr-TR" dirty="0" smtClean="0">
                <a:latin typeface="Arial" pitchFamily="34" charset="0"/>
                <a:cs typeface="Arial" pitchFamily="34" charset="0"/>
              </a:rPr>
              <a:t> blast durumuna erişilememesi</a:t>
            </a:r>
            <a:endParaRPr lang="en-US" dirty="0" smtClean="0">
              <a:latin typeface="Arial" pitchFamily="34" charset="0"/>
              <a:cs typeface="Arial" pitchFamily="34" charset="0"/>
            </a:endParaRPr>
          </a:p>
          <a:p>
            <a:pPr>
              <a:buNone/>
            </a:pPr>
            <a:endParaRPr lang="tr-TR"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85818"/>
          </a:xfrm>
        </p:spPr>
        <p:txBody>
          <a:bodyPr>
            <a:normAutofit/>
          </a:bodyPr>
          <a:lstStyle/>
          <a:p>
            <a:pPr algn="ctr"/>
            <a:r>
              <a:rPr lang="tr-TR" sz="4800" dirty="0" smtClean="0"/>
              <a:t>deksametazon</a:t>
            </a:r>
            <a:endParaRPr lang="tr-TR" sz="4800" dirty="0"/>
          </a:p>
        </p:txBody>
      </p:sp>
      <p:sp>
        <p:nvSpPr>
          <p:cNvPr id="3" name="Content Placeholder 2"/>
          <p:cNvSpPr>
            <a:spLocks noGrp="1"/>
          </p:cNvSpPr>
          <p:nvPr>
            <p:ph idx="1"/>
          </p:nvPr>
        </p:nvSpPr>
        <p:spPr>
          <a:xfrm>
            <a:off x="251520" y="1571612"/>
            <a:ext cx="8640960" cy="6000792"/>
          </a:xfrm>
        </p:spPr>
        <p:txBody>
          <a:bodyPr>
            <a:noAutofit/>
          </a:bodyPr>
          <a:lstStyle/>
          <a:p>
            <a:r>
              <a:rPr lang="tr-TR" sz="2400" dirty="0" smtClean="0">
                <a:latin typeface="Arial" pitchFamily="34" charset="0"/>
                <a:cs typeface="Arial" pitchFamily="34" charset="0"/>
              </a:rPr>
              <a:t>CCG nin 1922 numaralı çalışması steroid olarak DXM ile  PRD yi karşılaştırdı ve  4 yıllık EFS yi DXM kolunda anlamlı olarak yüksek buldu. Bu nedenle </a:t>
            </a:r>
            <a:r>
              <a:rPr lang="tr-TR" sz="2400" dirty="0" smtClean="0">
                <a:solidFill>
                  <a:srgbClr val="FF0000"/>
                </a:solidFill>
                <a:latin typeface="Arial" pitchFamily="34" charset="0"/>
                <a:cs typeface="Arial" pitchFamily="34" charset="0"/>
              </a:rPr>
              <a:t>ana steroid artık çalışmalarda DXM</a:t>
            </a:r>
          </a:p>
          <a:p>
            <a:r>
              <a:rPr lang="tr-TR" sz="2400" dirty="0" smtClean="0">
                <a:latin typeface="Arial" pitchFamily="34" charset="0"/>
                <a:cs typeface="Arial" pitchFamily="34" charset="0"/>
              </a:rPr>
              <a:t>Steroide bağlı ON yaşa ve indüksiyonda kullanılan steroid tipine bağlı. CCG-1961 indüksiyonda prednisone kullanan ve daha sonra  </a:t>
            </a:r>
            <a:r>
              <a:rPr lang="tr-TR" sz="2400" dirty="0" smtClean="0">
                <a:solidFill>
                  <a:srgbClr val="FF0000"/>
                </a:solidFill>
                <a:latin typeface="Arial" pitchFamily="34" charset="0"/>
                <a:cs typeface="Arial" pitchFamily="34" charset="0"/>
              </a:rPr>
              <a:t>devamlı DXM kullanan  10y üzeri  hastalarda  aralıklı  DXM kullanan hastalara göre  anlamlı derecede yüksek ON</a:t>
            </a:r>
            <a:r>
              <a:rPr lang="tr-TR" sz="2400" dirty="0" smtClean="0">
                <a:latin typeface="Arial" pitchFamily="34" charset="0"/>
                <a:cs typeface="Arial" pitchFamily="34" charset="0"/>
              </a:rPr>
              <a:t> görüldü (%18 vs%6)</a:t>
            </a:r>
          </a:p>
          <a:p>
            <a:r>
              <a:rPr lang="tr-TR" sz="2400" dirty="0" smtClean="0">
                <a:solidFill>
                  <a:srgbClr val="FF0000"/>
                </a:solidFill>
                <a:latin typeface="Arial" pitchFamily="34" charset="0"/>
                <a:cs typeface="Arial" pitchFamily="34" charset="0"/>
              </a:rPr>
              <a:t>İndüksiyon sırasında DXM</a:t>
            </a:r>
            <a:r>
              <a:rPr lang="tr-TR" sz="2400" dirty="0" smtClean="0">
                <a:latin typeface="Arial" pitchFamily="34" charset="0"/>
                <a:cs typeface="Arial" pitchFamily="34" charset="0"/>
              </a:rPr>
              <a:t> kullanan hastalarda PRD kullanan hastalara göre daha </a:t>
            </a:r>
            <a:r>
              <a:rPr lang="tr-TR" sz="2400" dirty="0" smtClean="0">
                <a:solidFill>
                  <a:srgbClr val="FF0000"/>
                </a:solidFill>
                <a:latin typeface="Arial" pitchFamily="34" charset="0"/>
                <a:cs typeface="Arial" pitchFamily="34" charset="0"/>
              </a:rPr>
              <a:t>fazla ON </a:t>
            </a:r>
            <a:r>
              <a:rPr lang="tr-TR" sz="2400" dirty="0" smtClean="0">
                <a:latin typeface="Arial" pitchFamily="34" charset="0"/>
                <a:cs typeface="Arial" pitchFamily="34" charset="0"/>
              </a:rPr>
              <a:t>ortaya çıktı</a:t>
            </a:r>
            <a:r>
              <a:rPr lang="en-US" sz="2400" dirty="0" smtClean="0">
                <a:latin typeface="Arial" pitchFamily="34" charset="0"/>
                <a:cs typeface="Arial" pitchFamily="34" charset="0"/>
              </a:rPr>
              <a:t> (11.6 vs. 8.7%;</a:t>
            </a:r>
            <a:endParaRPr lang="tr-TR" sz="2400" dirty="0" smtClean="0">
              <a:latin typeface="Arial" pitchFamily="34" charset="0"/>
              <a:cs typeface="Arial" pitchFamily="34" charset="0"/>
            </a:endParaRPr>
          </a:p>
          <a:p>
            <a:pPr marL="0" indent="0">
              <a:buNone/>
            </a:pP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Autofit/>
          </a:bodyPr>
          <a:lstStyle/>
          <a:p>
            <a:pPr algn="ctr"/>
            <a:r>
              <a:rPr lang="tr-TR" sz="4800" dirty="0" err="1"/>
              <a:t>deksametazon</a:t>
            </a:r>
            <a:endParaRPr lang="tr-TR" sz="4800" dirty="0"/>
          </a:p>
        </p:txBody>
      </p:sp>
      <p:sp>
        <p:nvSpPr>
          <p:cNvPr id="3" name="İçerik Yer Tutucusu 2"/>
          <p:cNvSpPr>
            <a:spLocks noGrp="1"/>
          </p:cNvSpPr>
          <p:nvPr>
            <p:ph idx="1"/>
          </p:nvPr>
        </p:nvSpPr>
        <p:spPr>
          <a:xfrm>
            <a:off x="457200" y="1772816"/>
            <a:ext cx="8229600" cy="4752528"/>
          </a:xfrm>
        </p:spPr>
        <p:txBody>
          <a:bodyPr>
            <a:normAutofit fontScale="92500" lnSpcReduction="20000"/>
          </a:bodyPr>
          <a:lstStyle/>
          <a:p>
            <a:r>
              <a:rPr lang="tr-TR" sz="2800" dirty="0">
                <a:latin typeface="Arial" pitchFamily="34" charset="0"/>
                <a:cs typeface="Arial" pitchFamily="34" charset="0"/>
              </a:rPr>
              <a:t>1-9 </a:t>
            </a:r>
            <a:r>
              <a:rPr lang="tr-TR" sz="2800" dirty="0" smtClean="0">
                <a:latin typeface="Arial" pitchFamily="34" charset="0"/>
                <a:cs typeface="Arial" pitchFamily="34" charset="0"/>
              </a:rPr>
              <a:t>y </a:t>
            </a:r>
            <a:r>
              <a:rPr lang="tr-TR" sz="2800" dirty="0">
                <a:latin typeface="Arial" pitchFamily="34" charset="0"/>
                <a:cs typeface="Arial" pitchFamily="34" charset="0"/>
              </a:rPr>
              <a:t>hastalarda indüksiyonda kullanılan steroid ne olursa olsun ON oranı çok düşük </a:t>
            </a:r>
            <a:r>
              <a:rPr lang="tr-TR" sz="2800" dirty="0" smtClean="0">
                <a:latin typeface="Arial" pitchFamily="34" charset="0"/>
                <a:cs typeface="Arial" pitchFamily="34" charset="0"/>
              </a:rPr>
              <a:t>oldu (%2.7)</a:t>
            </a:r>
            <a:endParaRPr lang="tr-TR" sz="2800" dirty="0">
              <a:latin typeface="Arial" pitchFamily="34" charset="0"/>
              <a:cs typeface="Arial" pitchFamily="34" charset="0"/>
            </a:endParaRPr>
          </a:p>
          <a:p>
            <a:r>
              <a:rPr lang="tr-TR" sz="2800" dirty="0">
                <a:latin typeface="Arial" pitchFamily="34" charset="0"/>
                <a:cs typeface="Arial" pitchFamily="34" charset="0"/>
              </a:rPr>
              <a:t>Daha sonra devam eden </a:t>
            </a:r>
            <a:r>
              <a:rPr lang="tr-TR" sz="2800" dirty="0" smtClean="0">
                <a:latin typeface="Arial" pitchFamily="34" charset="0"/>
                <a:cs typeface="Arial" pitchFamily="34" charset="0"/>
              </a:rPr>
              <a:t>çalışmalarda  </a:t>
            </a:r>
            <a:r>
              <a:rPr lang="tr-TR" sz="2800" dirty="0">
                <a:latin typeface="Arial" pitchFamily="34" charset="0"/>
                <a:cs typeface="Arial" pitchFamily="34" charset="0"/>
              </a:rPr>
              <a:t>yüksek riskli protokollerde fazla ON görülmesi üzerine 10 yaşın üzerindeki tüm çocuklarda ON nedeniyle </a:t>
            </a:r>
            <a:r>
              <a:rPr lang="tr-TR" sz="2800" dirty="0">
                <a:solidFill>
                  <a:srgbClr val="FF0000"/>
                </a:solidFill>
                <a:latin typeface="Arial" pitchFamily="34" charset="0"/>
                <a:cs typeface="Arial" pitchFamily="34" charset="0"/>
              </a:rPr>
              <a:t>DXM </a:t>
            </a:r>
            <a:r>
              <a:rPr lang="tr-TR" sz="2800" dirty="0" smtClean="0">
                <a:solidFill>
                  <a:srgbClr val="FF0000"/>
                </a:solidFill>
                <a:latin typeface="Arial" pitchFamily="34" charset="0"/>
                <a:cs typeface="Arial" pitchFamily="34" charset="0"/>
              </a:rPr>
              <a:t>kullanımı </a:t>
            </a:r>
            <a:r>
              <a:rPr lang="tr-TR" sz="2800" dirty="0">
                <a:solidFill>
                  <a:srgbClr val="FF0000"/>
                </a:solidFill>
                <a:latin typeface="Arial" pitchFamily="34" charset="0"/>
                <a:cs typeface="Arial" pitchFamily="34" charset="0"/>
              </a:rPr>
              <a:t>aralıklı hale </a:t>
            </a:r>
            <a:r>
              <a:rPr lang="tr-TR" sz="2800" dirty="0" smtClean="0">
                <a:solidFill>
                  <a:srgbClr val="FF0000"/>
                </a:solidFill>
                <a:latin typeface="Arial" pitchFamily="34" charset="0"/>
                <a:cs typeface="Arial" pitchFamily="34" charset="0"/>
              </a:rPr>
              <a:t>çevrildi</a:t>
            </a:r>
            <a:endParaRPr lang="tr-TR" sz="2800" dirty="0">
              <a:solidFill>
                <a:srgbClr val="FF0000"/>
              </a:solidFill>
              <a:latin typeface="Arial" pitchFamily="34" charset="0"/>
              <a:cs typeface="Arial" pitchFamily="34" charset="0"/>
            </a:endParaRPr>
          </a:p>
          <a:p>
            <a:r>
              <a:rPr lang="tr-TR" sz="2800" dirty="0">
                <a:solidFill>
                  <a:srgbClr val="FF0000"/>
                </a:solidFill>
                <a:latin typeface="Arial" pitchFamily="34" charset="0"/>
                <a:cs typeface="Arial" pitchFamily="34" charset="0"/>
              </a:rPr>
              <a:t>10 y altındaki hastalar </a:t>
            </a:r>
            <a:r>
              <a:rPr lang="tr-TR" sz="2800" dirty="0">
                <a:latin typeface="Arial" pitchFamily="34" charset="0"/>
                <a:cs typeface="Arial" pitchFamily="34" charset="0"/>
              </a:rPr>
              <a:t>bundan böyle DXM un PRD a </a:t>
            </a:r>
            <a:r>
              <a:rPr lang="tr-TR" sz="2800" dirty="0" smtClean="0">
                <a:latin typeface="Arial" pitchFamily="34" charset="0"/>
                <a:cs typeface="Arial" pitchFamily="34" charset="0"/>
              </a:rPr>
              <a:t>göre </a:t>
            </a:r>
            <a:r>
              <a:rPr lang="tr-TR" sz="2800" dirty="0">
                <a:latin typeface="Arial" pitchFamily="34" charset="0"/>
                <a:cs typeface="Arial" pitchFamily="34" charset="0"/>
              </a:rPr>
              <a:t>yararı göz önünde tutularak indüksiyon ve </a:t>
            </a:r>
            <a:r>
              <a:rPr lang="tr-TR" sz="2800" dirty="0">
                <a:solidFill>
                  <a:srgbClr val="FF0000"/>
                </a:solidFill>
                <a:latin typeface="Arial" pitchFamily="34" charset="0"/>
                <a:cs typeface="Arial" pitchFamily="34" charset="0"/>
              </a:rPr>
              <a:t>idamede hep DXM </a:t>
            </a:r>
            <a:r>
              <a:rPr lang="tr-TR" sz="2800" dirty="0">
                <a:latin typeface="Arial" pitchFamily="34" charset="0"/>
                <a:cs typeface="Arial" pitchFamily="34" charset="0"/>
              </a:rPr>
              <a:t>alacaklar ama ON azaltmak için DI da </a:t>
            </a:r>
            <a:r>
              <a:rPr lang="tr-TR" sz="2800" dirty="0" smtClean="0">
                <a:solidFill>
                  <a:srgbClr val="FF0000"/>
                </a:solidFill>
                <a:latin typeface="Arial" pitchFamily="34" charset="0"/>
                <a:cs typeface="Arial" pitchFamily="34" charset="0"/>
              </a:rPr>
              <a:t>aralıklı </a:t>
            </a:r>
            <a:r>
              <a:rPr lang="tr-TR" sz="2800" dirty="0">
                <a:solidFill>
                  <a:srgbClr val="FF0000"/>
                </a:solidFill>
                <a:latin typeface="Arial" pitchFamily="34" charset="0"/>
                <a:cs typeface="Arial" pitchFamily="34" charset="0"/>
              </a:rPr>
              <a:t>DXM</a:t>
            </a:r>
            <a:r>
              <a:rPr lang="tr-TR" sz="2800" dirty="0">
                <a:latin typeface="Arial" pitchFamily="34" charset="0"/>
                <a:cs typeface="Arial" pitchFamily="34" charset="0"/>
              </a:rPr>
              <a:t> kullanacaklar</a:t>
            </a:r>
          </a:p>
          <a:p>
            <a:r>
              <a:rPr lang="tr-TR" sz="2800" dirty="0">
                <a:solidFill>
                  <a:srgbClr val="FF0000"/>
                </a:solidFill>
                <a:latin typeface="Arial" pitchFamily="34" charset="0"/>
                <a:cs typeface="Arial" pitchFamily="34" charset="0"/>
              </a:rPr>
              <a:t>10 </a:t>
            </a:r>
            <a:r>
              <a:rPr lang="tr-TR" sz="2800" dirty="0" smtClean="0">
                <a:solidFill>
                  <a:srgbClr val="FF0000"/>
                </a:solidFill>
                <a:latin typeface="Arial" pitchFamily="34" charset="0"/>
                <a:cs typeface="Arial" pitchFamily="34" charset="0"/>
              </a:rPr>
              <a:t>y </a:t>
            </a:r>
            <a:r>
              <a:rPr lang="tr-TR" sz="2800" dirty="0">
                <a:solidFill>
                  <a:srgbClr val="FF0000"/>
                </a:solidFill>
                <a:latin typeface="Arial" pitchFamily="34" charset="0"/>
                <a:cs typeface="Arial" pitchFamily="34" charset="0"/>
              </a:rPr>
              <a:t>üzerindeki </a:t>
            </a:r>
            <a:r>
              <a:rPr lang="tr-TR" sz="2800" dirty="0">
                <a:latin typeface="Arial" pitchFamily="34" charset="0"/>
                <a:cs typeface="Arial" pitchFamily="34" charset="0"/>
              </a:rPr>
              <a:t>tüm hastalar ON azaltmak için </a:t>
            </a:r>
            <a:r>
              <a:rPr lang="tr-TR" sz="2800" dirty="0">
                <a:solidFill>
                  <a:srgbClr val="FF0000"/>
                </a:solidFill>
                <a:latin typeface="Arial" pitchFamily="34" charset="0"/>
                <a:cs typeface="Arial" pitchFamily="34" charset="0"/>
              </a:rPr>
              <a:t>indüksiyonda PRD </a:t>
            </a:r>
            <a:r>
              <a:rPr lang="tr-TR" sz="2800" dirty="0" smtClean="0">
                <a:latin typeface="Arial" pitchFamily="34" charset="0"/>
                <a:cs typeface="Arial" pitchFamily="34" charset="0"/>
              </a:rPr>
              <a:t>kullanacaklar daha sonra aralıklı DXM ile devam edecekler </a:t>
            </a:r>
            <a:endParaRPr lang="tr-TR" sz="2800" dirty="0">
              <a:latin typeface="Arial" pitchFamily="34" charset="0"/>
              <a:cs typeface="Arial" pitchFamily="34" charset="0"/>
            </a:endParaRPr>
          </a:p>
          <a:p>
            <a:endParaRPr lang="tr-TR" dirty="0">
              <a:latin typeface="Arial" pitchFamily="34" charset="0"/>
              <a:cs typeface="Arial" pitchFamily="34" charset="0"/>
            </a:endParaRPr>
          </a:p>
        </p:txBody>
      </p:sp>
    </p:spTree>
    <p:extLst>
      <p:ext uri="{BB962C8B-B14F-4D97-AF65-F5344CB8AC3E}">
        <p14:creationId xmlns="" xmlns:p14="http://schemas.microsoft.com/office/powerpoint/2010/main" val="2875121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00132"/>
          </a:xfrm>
        </p:spPr>
        <p:txBody>
          <a:bodyPr/>
          <a:lstStyle/>
          <a:p>
            <a:pPr algn="ctr"/>
            <a:r>
              <a:rPr lang="tr-TR" dirty="0" smtClean="0"/>
              <a:t>asparaginaz</a:t>
            </a:r>
            <a:endParaRPr lang="tr-TR" dirty="0"/>
          </a:p>
        </p:txBody>
      </p:sp>
      <p:sp>
        <p:nvSpPr>
          <p:cNvPr id="3" name="Content Placeholder 2"/>
          <p:cNvSpPr>
            <a:spLocks noGrp="1"/>
          </p:cNvSpPr>
          <p:nvPr>
            <p:ph idx="1"/>
          </p:nvPr>
        </p:nvSpPr>
        <p:spPr>
          <a:xfrm>
            <a:off x="457200" y="1571612"/>
            <a:ext cx="8229600" cy="5072098"/>
          </a:xfrm>
        </p:spPr>
        <p:txBody>
          <a:bodyPr>
            <a:noAutofit/>
          </a:bodyPr>
          <a:lstStyle/>
          <a:p>
            <a:r>
              <a:rPr lang="tr-TR" sz="2400" dirty="0" smtClean="0">
                <a:latin typeface="Arial" pitchFamily="34" charset="0"/>
                <a:cs typeface="Arial" pitchFamily="34" charset="0"/>
              </a:rPr>
              <a:t>POG çalışmalarında haftalık PEG asparaginaz kullanımının relaps ALL hastalarında remisyon indüksiyonu başarısızlık oranını 7 kat azalttığı gösterildi. Hipofibrinojenemi oldu ama kanama görülmedi. 144 hastadan 1’ inde trombotik  veya hemorajik olay meydana geldi. Çok nadir olarak klinik pankreatit ve geçici hiperglisemi oluştu</a:t>
            </a:r>
            <a:endParaRPr lang="en-US" sz="2400" dirty="0" smtClean="0">
              <a:latin typeface="Arial" pitchFamily="34" charset="0"/>
              <a:cs typeface="Arial" pitchFamily="34" charset="0"/>
            </a:endParaRPr>
          </a:p>
          <a:p>
            <a:r>
              <a:rPr lang="tr-TR" sz="2400" dirty="0" smtClean="0">
                <a:latin typeface="Arial" pitchFamily="34" charset="0"/>
                <a:cs typeface="Arial" pitchFamily="34" charset="0"/>
              </a:rPr>
              <a:t>CCG 1961  yani tanı konmuş SR ALL hastalarında PEG ile E.coli  asparaginazı karşılaştırdı</a:t>
            </a:r>
            <a:r>
              <a:rPr lang="tr-TR" sz="2400" dirty="0" smtClean="0">
                <a:solidFill>
                  <a:srgbClr val="FF0000"/>
                </a:solidFill>
                <a:latin typeface="Arial" pitchFamily="34" charset="0"/>
                <a:cs typeface="Arial" pitchFamily="34" charset="0"/>
              </a:rPr>
              <a:t>. PEG asparaginazın 7. ve 14. gün Kİ lerinde daha fazla yanıt </a:t>
            </a:r>
            <a:r>
              <a:rPr lang="tr-TR" sz="2400" dirty="0" smtClean="0">
                <a:latin typeface="Arial" pitchFamily="34" charset="0"/>
                <a:cs typeface="Arial" pitchFamily="34" charset="0"/>
              </a:rPr>
              <a:t>oluşturduğunu, </a:t>
            </a:r>
            <a:r>
              <a:rPr lang="tr-TR" sz="2400" dirty="0" smtClean="0">
                <a:solidFill>
                  <a:srgbClr val="FF0000"/>
                </a:solidFill>
                <a:latin typeface="Arial" pitchFamily="34" charset="0"/>
                <a:cs typeface="Arial" pitchFamily="34" charset="0"/>
              </a:rPr>
              <a:t>indüksiyon ve DI fazlarında daha fazla asparaginaz düzeyleri</a:t>
            </a:r>
            <a:r>
              <a:rPr lang="tr-TR" sz="2400" dirty="0" smtClean="0">
                <a:latin typeface="Arial" pitchFamily="34" charset="0"/>
                <a:cs typeface="Arial" pitchFamily="34" charset="0"/>
              </a:rPr>
              <a:t> saptandığını ve  yüksek </a:t>
            </a:r>
            <a:r>
              <a:rPr lang="tr-TR" sz="2400" dirty="0" err="1" smtClean="0">
                <a:latin typeface="Arial" pitchFamily="34" charset="0"/>
                <a:cs typeface="Arial" pitchFamily="34" charset="0"/>
              </a:rPr>
              <a:t>titrede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asparaginaz</a:t>
            </a:r>
            <a:r>
              <a:rPr lang="tr-TR" sz="2400" dirty="0" smtClean="0">
                <a:latin typeface="Arial" pitchFamily="34" charset="0"/>
                <a:cs typeface="Arial" pitchFamily="34" charset="0"/>
              </a:rPr>
              <a:t> antikorlarının oluşmadığını gösterdi</a:t>
            </a:r>
            <a:endParaRPr lang="en-US" sz="2400" dirty="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000132"/>
          </a:xfrm>
        </p:spPr>
        <p:txBody>
          <a:bodyPr>
            <a:normAutofit/>
          </a:bodyPr>
          <a:lstStyle/>
          <a:p>
            <a:pPr algn="ctr"/>
            <a:r>
              <a:rPr lang="tr-TR" dirty="0" smtClean="0"/>
              <a:t>asparaginaz</a:t>
            </a:r>
            <a:endParaRPr lang="tr-TR" dirty="0"/>
          </a:p>
        </p:txBody>
      </p:sp>
      <p:sp>
        <p:nvSpPr>
          <p:cNvPr id="3" name="Content Placeholder 2"/>
          <p:cNvSpPr>
            <a:spLocks noGrp="1"/>
          </p:cNvSpPr>
          <p:nvPr>
            <p:ph idx="1"/>
          </p:nvPr>
        </p:nvSpPr>
        <p:spPr/>
        <p:txBody>
          <a:bodyPr>
            <a:normAutofit fontScale="92500"/>
          </a:bodyPr>
          <a:lstStyle/>
          <a:p>
            <a:r>
              <a:rPr lang="tr-TR" sz="2800" dirty="0" smtClean="0">
                <a:latin typeface="Arial" pitchFamily="34" charset="0"/>
                <a:cs typeface="Arial" pitchFamily="34" charset="0"/>
              </a:rPr>
              <a:t>POG 8602 de haftalık 25.000IU/m2 dozda 24 hafta E. coli Asp kullandı ve EFS de bir artış gösterememesine rağmen klinik alerji nedeniyle hastaların %62 si kürlerini tamamlayamadı</a:t>
            </a:r>
          </a:p>
          <a:p>
            <a:r>
              <a:rPr lang="tr-TR" sz="2800" dirty="0" smtClean="0">
                <a:latin typeface="Arial" pitchFamily="34" charset="0"/>
                <a:cs typeface="Arial" pitchFamily="34" charset="0"/>
              </a:rPr>
              <a:t>İlerleyen çalışmalarda 3 haftada bir uygulanan PEG  Asp ın  hastaların %90’ından fazlasında yüksek terapötik kan düzeyi sağladığı gösterildiğinden artık </a:t>
            </a:r>
            <a:r>
              <a:rPr lang="tr-TR" sz="2800" dirty="0" smtClean="0">
                <a:solidFill>
                  <a:srgbClr val="FF0000"/>
                </a:solidFill>
                <a:latin typeface="Arial" pitchFamily="34" charset="0"/>
                <a:cs typeface="Arial" pitchFamily="34" charset="0"/>
              </a:rPr>
              <a:t>PEG-Asp 3 haftada bir </a:t>
            </a:r>
            <a:r>
              <a:rPr lang="tr-TR" sz="2800" dirty="0" smtClean="0">
                <a:latin typeface="Arial" pitchFamily="34" charset="0"/>
                <a:cs typeface="Arial" pitchFamily="34" charset="0"/>
              </a:rPr>
              <a:t>olarak  yeni protokollerde kullanılmaya başlandı. Bu aynı zamanda antikor oluşumunu da azaltacak bir uygulama</a:t>
            </a:r>
          </a:p>
          <a:p>
            <a:endParaRPr lang="tr-TR"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MTX</a:t>
            </a:r>
            <a:endParaRPr lang="tr-TR" dirty="0"/>
          </a:p>
        </p:txBody>
      </p:sp>
      <p:sp>
        <p:nvSpPr>
          <p:cNvPr id="3" name="Content Placeholder 2"/>
          <p:cNvSpPr>
            <a:spLocks noGrp="1"/>
          </p:cNvSpPr>
          <p:nvPr>
            <p:ph idx="1"/>
          </p:nvPr>
        </p:nvSpPr>
        <p:spPr>
          <a:xfrm>
            <a:off x="457200" y="2428868"/>
            <a:ext cx="8229600" cy="3895732"/>
          </a:xfrm>
        </p:spPr>
        <p:txBody>
          <a:bodyPr>
            <a:normAutofit/>
          </a:bodyPr>
          <a:lstStyle/>
          <a:p>
            <a:r>
              <a:rPr lang="tr-TR" dirty="0" smtClean="0">
                <a:latin typeface="Arial" pitchFamily="34" charset="0"/>
                <a:cs typeface="Arial" pitchFamily="34" charset="0"/>
              </a:rPr>
              <a:t>Temmuz 2008 tarihinde CCG -1991 protokolünün sonuçları belli oldu ve IM fazında standart  oral MP ve oral MTX koluna  göre  VCR ve  lökovorinsiz artan dozda IV MTX kullanılan kolun daha üstün olduğu ortaya çıktı. Bu nedenle artık randomizasyon yapılmaksızın </a:t>
            </a:r>
            <a:r>
              <a:rPr lang="tr-TR" dirty="0" smtClean="0">
                <a:solidFill>
                  <a:srgbClr val="FF0000"/>
                </a:solidFill>
                <a:latin typeface="Arial" pitchFamily="34" charset="0"/>
                <a:cs typeface="Arial" pitchFamily="34" charset="0"/>
              </a:rPr>
              <a:t>protokollerin IM ve DI fazlarında artan doz IV MTX yer almakta.</a:t>
            </a:r>
            <a:endParaRPr lang="en-US" dirty="0" smtClean="0">
              <a:solidFill>
                <a:srgbClr val="FF0000"/>
              </a:solidFill>
              <a:latin typeface="Arial" pitchFamily="34" charset="0"/>
              <a:cs typeface="Arial" pitchFamily="34" charset="0"/>
            </a:endParaRPr>
          </a:p>
          <a:p>
            <a:pPr>
              <a:buNone/>
            </a:pPr>
            <a:endParaRPr lang="tr-TR"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lstStyle/>
          <a:p>
            <a:pPr algn="ctr"/>
            <a:r>
              <a:rPr lang="tr-TR" dirty="0" smtClean="0"/>
              <a:t>Çok yüksek riskli hastalar </a:t>
            </a:r>
            <a:endParaRPr lang="tr-TR" dirty="0"/>
          </a:p>
        </p:txBody>
      </p:sp>
      <p:sp>
        <p:nvSpPr>
          <p:cNvPr id="3" name="Content Placeholder 2"/>
          <p:cNvSpPr>
            <a:spLocks noGrp="1"/>
          </p:cNvSpPr>
          <p:nvPr>
            <p:ph idx="1"/>
          </p:nvPr>
        </p:nvSpPr>
        <p:spPr>
          <a:xfrm>
            <a:off x="142844" y="1285860"/>
            <a:ext cx="8786874" cy="5572140"/>
          </a:xfrm>
        </p:spPr>
        <p:txBody>
          <a:bodyPr>
            <a:noAutofit/>
          </a:bodyPr>
          <a:lstStyle/>
          <a:p>
            <a:pPr>
              <a:buNone/>
            </a:pPr>
            <a:r>
              <a:rPr lang="tr-TR" sz="2400" dirty="0" smtClean="0">
                <a:solidFill>
                  <a:srgbClr val="FF0000"/>
                </a:solidFill>
                <a:latin typeface="Arial" pitchFamily="34" charset="0"/>
                <a:cs typeface="Arial" pitchFamily="34" charset="0"/>
              </a:rPr>
              <a:t>   Çok yüksek risk</a:t>
            </a:r>
            <a:r>
              <a:rPr lang="tr-TR" sz="2400" dirty="0" smtClean="0">
                <a:latin typeface="Arial" pitchFamily="34" charset="0"/>
                <a:cs typeface="Arial" pitchFamily="34" charset="0"/>
              </a:rPr>
              <a:t>: </a:t>
            </a:r>
          </a:p>
          <a:p>
            <a:pPr>
              <a:buNone/>
            </a:pPr>
            <a:r>
              <a:rPr lang="tr-TR" sz="2400" dirty="0" smtClean="0">
                <a:latin typeface="Arial" pitchFamily="34" charset="0"/>
                <a:cs typeface="Arial" pitchFamily="34" charset="0"/>
              </a:rPr>
              <a:t>   6 grup hasta var </a:t>
            </a:r>
          </a:p>
          <a:p>
            <a:r>
              <a:rPr lang="en-US" sz="2400" dirty="0" smtClean="0">
                <a:latin typeface="Arial" pitchFamily="34" charset="0"/>
                <a:cs typeface="Arial" pitchFamily="34" charset="0"/>
              </a:rPr>
              <a:t>BCR-ABL f</a:t>
            </a:r>
            <a:r>
              <a:rPr lang="tr-TR" sz="2400" dirty="0" smtClean="0">
                <a:latin typeface="Arial" pitchFamily="34" charset="0"/>
                <a:cs typeface="Arial" pitchFamily="34" charset="0"/>
              </a:rPr>
              <a:t>üzyon transkripti</a:t>
            </a:r>
            <a:r>
              <a:rPr lang="en-US" sz="2400" dirty="0" smtClean="0">
                <a:latin typeface="Arial" pitchFamily="34" charset="0"/>
                <a:cs typeface="Arial" pitchFamily="34" charset="0"/>
              </a:rPr>
              <a:t>; t (9;22) (q 34; q11) </a:t>
            </a:r>
            <a:endParaRPr lang="tr-TR" sz="2400" dirty="0" smtClean="0">
              <a:latin typeface="Arial" pitchFamily="34" charset="0"/>
              <a:cs typeface="Arial" pitchFamily="34" charset="0"/>
            </a:endParaRPr>
          </a:p>
          <a:p>
            <a:r>
              <a:rPr lang="en-US" sz="2400" dirty="0" smtClean="0">
                <a:latin typeface="Arial" pitchFamily="34" charset="0"/>
                <a:cs typeface="Arial" pitchFamily="34" charset="0"/>
              </a:rPr>
              <a:t>&lt; 44 </a:t>
            </a:r>
            <a:r>
              <a:rPr lang="tr-TR" sz="2400" dirty="0" smtClean="0">
                <a:latin typeface="Arial" pitchFamily="34" charset="0"/>
                <a:cs typeface="Arial" pitchFamily="34" charset="0"/>
              </a:rPr>
              <a:t>kromozom ve/vaya</a:t>
            </a:r>
            <a:r>
              <a:rPr lang="en-US" sz="2400" dirty="0" smtClean="0">
                <a:latin typeface="Arial" pitchFamily="34" charset="0"/>
                <a:cs typeface="Arial" pitchFamily="34" charset="0"/>
              </a:rPr>
              <a:t> DNA index</a:t>
            </a:r>
            <a:r>
              <a:rPr lang="tr-TR" sz="2400" dirty="0" smtClean="0">
                <a:latin typeface="Arial" pitchFamily="34" charset="0"/>
                <a:cs typeface="Arial" pitchFamily="34" charset="0"/>
              </a:rPr>
              <a:t> </a:t>
            </a:r>
            <a:r>
              <a:rPr lang="en-US" sz="2400" dirty="0" smtClean="0">
                <a:latin typeface="Arial" pitchFamily="34" charset="0"/>
                <a:cs typeface="Arial" pitchFamily="34" charset="0"/>
              </a:rPr>
              <a:t>&lt; 0.81</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uzatılmış indüksiyondan sonra </a:t>
            </a:r>
            <a:r>
              <a:rPr lang="en-US" sz="2400" dirty="0" smtClean="0">
                <a:latin typeface="Arial" pitchFamily="34" charset="0"/>
                <a:cs typeface="Arial" pitchFamily="34" charset="0"/>
              </a:rPr>
              <a:t>≥ % 1</a:t>
            </a:r>
            <a:r>
              <a:rPr lang="tr-TR" sz="2400" dirty="0" smtClean="0">
                <a:latin typeface="Arial" pitchFamily="34" charset="0"/>
                <a:cs typeface="Arial" pitchFamily="34" charset="0"/>
              </a:rPr>
              <a:t> </a:t>
            </a:r>
            <a:r>
              <a:rPr lang="en-US" sz="2400" dirty="0" smtClean="0">
                <a:latin typeface="Arial" pitchFamily="34" charset="0"/>
                <a:cs typeface="Arial" pitchFamily="34" charset="0"/>
              </a:rPr>
              <a:t>MRD</a:t>
            </a:r>
            <a:endParaRPr lang="tr-TR" sz="2400" dirty="0" smtClean="0">
              <a:latin typeface="Arial" pitchFamily="34" charset="0"/>
              <a:cs typeface="Arial" pitchFamily="34" charset="0"/>
            </a:endParaRPr>
          </a:p>
          <a:p>
            <a:r>
              <a:rPr lang="en-US" sz="2400" dirty="0" smtClean="0">
                <a:latin typeface="Arial" pitchFamily="34" charset="0"/>
                <a:cs typeface="Arial" pitchFamily="34" charset="0"/>
              </a:rPr>
              <a:t>MLL rearrangement</a:t>
            </a:r>
            <a:r>
              <a:rPr lang="tr-TR" sz="2400" dirty="0" smtClean="0">
                <a:latin typeface="Arial" pitchFamily="34" charset="0"/>
                <a:cs typeface="Arial" pitchFamily="34" charset="0"/>
              </a:rPr>
              <a:t>  ve SER</a:t>
            </a:r>
            <a:r>
              <a:rPr lang="en-US" sz="2400" dirty="0" smtClean="0">
                <a:latin typeface="Arial" pitchFamily="34" charset="0"/>
                <a:cs typeface="Arial" pitchFamily="34" charset="0"/>
              </a:rPr>
              <a:t> </a:t>
            </a:r>
            <a:r>
              <a:rPr lang="tr-TR" sz="2400" dirty="0" smtClean="0">
                <a:latin typeface="Arial" pitchFamily="34" charset="0"/>
                <a:cs typeface="Arial" pitchFamily="34" charset="0"/>
              </a:rPr>
              <a:t>ve /veya indüksiyonda başarısızlık</a:t>
            </a:r>
            <a:r>
              <a:rPr lang="en-US" sz="2400" dirty="0" smtClean="0">
                <a:latin typeface="Arial" pitchFamily="34" charset="0"/>
                <a:cs typeface="Arial" pitchFamily="34" charset="0"/>
              </a:rPr>
              <a:t>  (</a:t>
            </a:r>
            <a:r>
              <a:rPr lang="tr-TR" sz="2400" dirty="0" smtClean="0">
                <a:latin typeface="Arial" pitchFamily="34" charset="0"/>
                <a:cs typeface="Arial" pitchFamily="34" charset="0"/>
              </a:rPr>
              <a:t>15. gün </a:t>
            </a:r>
            <a:r>
              <a:rPr lang="en-US" sz="2400" dirty="0" smtClean="0">
                <a:latin typeface="Arial" pitchFamily="34" charset="0"/>
                <a:cs typeface="Arial" pitchFamily="34" charset="0"/>
              </a:rPr>
              <a:t>M2/M3 </a:t>
            </a:r>
            <a:r>
              <a:rPr lang="tr-TR" sz="2400" dirty="0" smtClean="0">
                <a:latin typeface="Arial" pitchFamily="34" charset="0"/>
                <a:cs typeface="Arial" pitchFamily="34" charset="0"/>
              </a:rPr>
              <a:t> Kİ ve/veya indüksiyon sonu MRD</a:t>
            </a:r>
            <a:r>
              <a:rPr lang="en-US" sz="2400" dirty="0" smtClean="0">
                <a:latin typeface="Arial" pitchFamily="34" charset="0"/>
                <a:cs typeface="Arial" pitchFamily="34" charset="0"/>
              </a:rPr>
              <a:t> %</a:t>
            </a:r>
            <a:r>
              <a:rPr lang="tr-TR" sz="2400" dirty="0" smtClean="0">
                <a:latin typeface="Arial" pitchFamily="34" charset="0"/>
                <a:cs typeface="Arial" pitchFamily="34" charset="0"/>
              </a:rPr>
              <a:t>  </a:t>
            </a:r>
            <a:r>
              <a:rPr lang="en-US" sz="2400" dirty="0" smtClean="0">
                <a:latin typeface="Arial" pitchFamily="34" charset="0"/>
                <a:cs typeface="Arial" pitchFamily="34" charset="0"/>
              </a:rPr>
              <a:t>0.1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indüksiyon sonu M3 Kİ</a:t>
            </a:r>
          </a:p>
          <a:p>
            <a:r>
              <a:rPr lang="tr-TR" sz="2400" dirty="0" smtClean="0">
                <a:latin typeface="Arial" pitchFamily="34" charset="0"/>
                <a:cs typeface="Arial" pitchFamily="34" charset="0"/>
              </a:rPr>
              <a:t>indüksiyon sonu </a:t>
            </a:r>
            <a:r>
              <a:rPr lang="en-US" sz="2400" dirty="0" smtClean="0">
                <a:latin typeface="Arial" pitchFamily="34" charset="0"/>
                <a:cs typeface="Arial" pitchFamily="34" charset="0"/>
              </a:rPr>
              <a:t>M2 </a:t>
            </a:r>
            <a:r>
              <a:rPr lang="tr-TR" sz="2400" dirty="0" smtClean="0">
                <a:latin typeface="Arial" pitchFamily="34" charset="0"/>
                <a:cs typeface="Arial" pitchFamily="34" charset="0"/>
              </a:rPr>
              <a:t> Kİ ve /veya MRD</a:t>
            </a:r>
            <a:r>
              <a:rPr lang="en-US" sz="2400" dirty="0" smtClean="0">
                <a:latin typeface="Arial" pitchFamily="34" charset="0"/>
                <a:cs typeface="Arial" pitchFamily="34" charset="0"/>
              </a:rPr>
              <a:t> % ≥1</a:t>
            </a:r>
            <a:r>
              <a:rPr lang="tr-TR" sz="2400" dirty="0" smtClean="0">
                <a:latin typeface="Arial" pitchFamily="34" charset="0"/>
                <a:cs typeface="Arial" pitchFamily="34" charset="0"/>
              </a:rPr>
              <a:t>  ve uzatılmış indüksiyonla M1 Kİ ve  immünfenotipleme ile </a:t>
            </a:r>
            <a:r>
              <a:rPr lang="en-US" sz="2400" dirty="0" smtClean="0">
                <a:latin typeface="Arial" pitchFamily="34" charset="0"/>
                <a:cs typeface="Arial" pitchFamily="34" charset="0"/>
              </a:rPr>
              <a:t> %</a:t>
            </a:r>
            <a:r>
              <a:rPr lang="tr-TR" sz="2400" dirty="0" smtClean="0">
                <a:latin typeface="Arial" pitchFamily="34" charset="0"/>
                <a:cs typeface="Arial" pitchFamily="34" charset="0"/>
              </a:rPr>
              <a:t> </a:t>
            </a:r>
            <a:r>
              <a:rPr lang="en-US" sz="2400" dirty="0" smtClean="0">
                <a:latin typeface="Arial" pitchFamily="34" charset="0"/>
                <a:cs typeface="Arial" pitchFamily="34" charset="0"/>
              </a:rPr>
              <a:t>&lt;1</a:t>
            </a:r>
            <a:r>
              <a:rPr lang="tr-TR" sz="2400" dirty="0" smtClean="0">
                <a:latin typeface="Arial" pitchFamily="34" charset="0"/>
                <a:cs typeface="Arial" pitchFamily="34" charset="0"/>
              </a:rPr>
              <a:t> blast durumuna erişilememesi</a:t>
            </a:r>
          </a:p>
          <a:p>
            <a:endParaRPr lang="tr-TR" sz="2400" dirty="0" smtClean="0">
              <a:latin typeface="Arial" pitchFamily="34" charset="0"/>
              <a:cs typeface="Arial" pitchFamily="34" charset="0"/>
            </a:endParaRPr>
          </a:p>
          <a:p>
            <a:pPr>
              <a:buNone/>
            </a:pPr>
            <a:endParaRPr lang="tr-TR" sz="2400" dirty="0" smtClean="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8"/>
          </a:xfrm>
        </p:spPr>
        <p:txBody>
          <a:bodyPr/>
          <a:lstStyle/>
          <a:p>
            <a:pPr algn="ctr"/>
            <a:r>
              <a:rPr lang="tr-TR" dirty="0" smtClean="0"/>
              <a:t>Çok yüksek riskli hastalar </a:t>
            </a:r>
            <a:endParaRPr lang="tr-TR" dirty="0"/>
          </a:p>
        </p:txBody>
      </p:sp>
      <p:sp>
        <p:nvSpPr>
          <p:cNvPr id="3" name="Content Placeholder 2"/>
          <p:cNvSpPr>
            <a:spLocks noGrp="1"/>
          </p:cNvSpPr>
          <p:nvPr>
            <p:ph idx="1"/>
          </p:nvPr>
        </p:nvSpPr>
        <p:spPr/>
        <p:txBody>
          <a:bodyPr/>
          <a:lstStyle/>
          <a:p>
            <a:r>
              <a:rPr lang="tr-TR" b="1" dirty="0" smtClean="0">
                <a:latin typeface="Arial" pitchFamily="34" charset="0"/>
                <a:cs typeface="Arial" pitchFamily="34" charset="0"/>
              </a:rPr>
              <a:t>Konsolidasyon bloğu 1</a:t>
            </a:r>
            <a:r>
              <a:rPr lang="en-US" b="1" dirty="0" smtClean="0">
                <a:latin typeface="Arial" pitchFamily="34" charset="0"/>
                <a:cs typeface="Arial" pitchFamily="34" charset="0"/>
              </a:rPr>
              <a:t> (3 </a:t>
            </a:r>
            <a:r>
              <a:rPr lang="tr-TR" b="1" dirty="0" smtClean="0">
                <a:latin typeface="Arial" pitchFamily="34" charset="0"/>
                <a:cs typeface="Arial" pitchFamily="34" charset="0"/>
              </a:rPr>
              <a:t>hafta</a:t>
            </a:r>
            <a:r>
              <a:rPr lang="en-US" b="1" dirty="0" smtClean="0">
                <a:latin typeface="Arial" pitchFamily="34" charset="0"/>
                <a:cs typeface="Arial" pitchFamily="34" charset="0"/>
              </a:rPr>
              <a:t>)</a:t>
            </a:r>
          </a:p>
          <a:p>
            <a:r>
              <a:rPr lang="en-US" dirty="0" smtClean="0">
                <a:latin typeface="Arial" pitchFamily="34" charset="0"/>
                <a:cs typeface="Arial" pitchFamily="34" charset="0"/>
              </a:rPr>
              <a:t>IV </a:t>
            </a:r>
            <a:r>
              <a:rPr lang="en-US" dirty="0" err="1" smtClean="0">
                <a:latin typeface="Arial" pitchFamily="34" charset="0"/>
                <a:cs typeface="Arial" pitchFamily="34" charset="0"/>
              </a:rPr>
              <a:t>Ifosf</a:t>
            </a:r>
            <a:r>
              <a:rPr lang="tr-TR" dirty="0" smtClean="0">
                <a:latin typeface="Arial" pitchFamily="34" charset="0"/>
                <a:cs typeface="Arial" pitchFamily="34" charset="0"/>
              </a:rPr>
              <a:t>amid</a:t>
            </a:r>
            <a:r>
              <a:rPr lang="en-US" dirty="0" smtClean="0">
                <a:latin typeface="Arial" pitchFamily="34" charset="0"/>
                <a:cs typeface="Arial" pitchFamily="34" charset="0"/>
              </a:rPr>
              <a:t>, IV </a:t>
            </a:r>
            <a:r>
              <a:rPr lang="en-US" dirty="0" err="1" smtClean="0">
                <a:latin typeface="Arial" pitchFamily="34" charset="0"/>
                <a:cs typeface="Arial" pitchFamily="34" charset="0"/>
              </a:rPr>
              <a:t>Etopos</a:t>
            </a:r>
            <a:r>
              <a:rPr lang="tr-TR" dirty="0" smtClean="0">
                <a:latin typeface="Arial" pitchFamily="34" charset="0"/>
                <a:cs typeface="Arial" pitchFamily="34" charset="0"/>
              </a:rPr>
              <a:t>it</a:t>
            </a:r>
            <a:r>
              <a:rPr lang="en-US" dirty="0" smtClean="0">
                <a:latin typeface="Arial" pitchFamily="34" charset="0"/>
                <a:cs typeface="Arial" pitchFamily="34" charset="0"/>
              </a:rPr>
              <a:t>, IT MTX</a:t>
            </a:r>
            <a:r>
              <a:rPr lang="tr-TR" dirty="0" smtClean="0">
                <a:latin typeface="Arial" pitchFamily="34" charset="0"/>
                <a:cs typeface="Arial" pitchFamily="34" charset="0"/>
              </a:rPr>
              <a:t> (ilk gün)</a:t>
            </a:r>
            <a:r>
              <a:rPr lang="en-US" dirty="0" smtClean="0">
                <a:latin typeface="Arial" pitchFamily="34" charset="0"/>
                <a:cs typeface="Arial" pitchFamily="34" charset="0"/>
              </a:rPr>
              <a:t>, </a:t>
            </a:r>
            <a:r>
              <a:rPr lang="tr-TR" dirty="0" smtClean="0">
                <a:latin typeface="Arial" pitchFamily="34" charset="0"/>
                <a:cs typeface="Arial" pitchFamily="34" charset="0"/>
              </a:rPr>
              <a:t>TIT (daha sonra)</a:t>
            </a:r>
            <a:endParaRPr lang="en-US" dirty="0" smtClean="0">
              <a:latin typeface="Arial" pitchFamily="34" charset="0"/>
              <a:cs typeface="Arial" pitchFamily="34" charset="0"/>
            </a:endParaRPr>
          </a:p>
          <a:p>
            <a:r>
              <a:rPr lang="tr-TR" dirty="0" smtClean="0">
                <a:latin typeface="Arial" pitchFamily="34" charset="0"/>
                <a:cs typeface="Arial" pitchFamily="34" charset="0"/>
              </a:rPr>
              <a:t>Ph+ hastalara </a:t>
            </a:r>
            <a:r>
              <a:rPr lang="en-US" dirty="0" err="1" smtClean="0">
                <a:latin typeface="Arial" pitchFamily="34" charset="0"/>
                <a:cs typeface="Arial" pitchFamily="34" charset="0"/>
              </a:rPr>
              <a:t>Imatinib</a:t>
            </a:r>
            <a:r>
              <a:rPr lang="en-US" dirty="0" smtClean="0">
                <a:latin typeface="Arial" pitchFamily="34" charset="0"/>
                <a:cs typeface="Arial" pitchFamily="34" charset="0"/>
              </a:rPr>
              <a:t> , </a:t>
            </a:r>
            <a:r>
              <a:rPr lang="tr-TR" dirty="0" smtClean="0">
                <a:latin typeface="Arial" pitchFamily="34" charset="0"/>
                <a:cs typeface="Arial" pitchFamily="34" charset="0"/>
              </a:rPr>
              <a:t>ve testise RT (gerekiyorsa)</a:t>
            </a:r>
          </a:p>
          <a:p>
            <a:r>
              <a:rPr lang="tr-TR" b="1" dirty="0" smtClean="0">
                <a:latin typeface="Arial" pitchFamily="34" charset="0"/>
                <a:cs typeface="Arial" pitchFamily="34" charset="0"/>
              </a:rPr>
              <a:t>Konsolidasyon bloğu </a:t>
            </a:r>
            <a:r>
              <a:rPr lang="en-US" b="1" dirty="0" smtClean="0">
                <a:latin typeface="Arial" pitchFamily="34" charset="0"/>
                <a:cs typeface="Arial" pitchFamily="34" charset="0"/>
              </a:rPr>
              <a:t>2 (3 </a:t>
            </a:r>
            <a:r>
              <a:rPr lang="tr-TR" b="1" dirty="0" smtClean="0">
                <a:latin typeface="Arial" pitchFamily="34" charset="0"/>
                <a:cs typeface="Arial" pitchFamily="34" charset="0"/>
              </a:rPr>
              <a:t>hafta</a:t>
            </a:r>
            <a:r>
              <a:rPr lang="en-US" b="1" dirty="0" smtClean="0">
                <a:latin typeface="Arial" pitchFamily="34" charset="0"/>
                <a:cs typeface="Arial" pitchFamily="34" charset="0"/>
              </a:rPr>
              <a:t>)</a:t>
            </a:r>
          </a:p>
          <a:p>
            <a:r>
              <a:rPr lang="en-US" dirty="0" smtClean="0">
                <a:latin typeface="Arial" pitchFamily="34" charset="0"/>
                <a:cs typeface="Arial" pitchFamily="34" charset="0"/>
              </a:rPr>
              <a:t>HD M</a:t>
            </a:r>
            <a:r>
              <a:rPr lang="tr-TR" dirty="0" smtClean="0">
                <a:latin typeface="Arial" pitchFamily="34" charset="0"/>
                <a:cs typeface="Arial" pitchFamily="34" charset="0"/>
              </a:rPr>
              <a:t>TX </a:t>
            </a:r>
            <a:r>
              <a:rPr lang="en-US" dirty="0" smtClean="0">
                <a:latin typeface="Arial" pitchFamily="34" charset="0"/>
                <a:cs typeface="Arial" pitchFamily="34" charset="0"/>
              </a:rPr>
              <a:t>, </a:t>
            </a:r>
            <a:r>
              <a:rPr lang="tr-TR" dirty="0" smtClean="0">
                <a:latin typeface="Arial" pitchFamily="34" charset="0"/>
                <a:cs typeface="Arial" pitchFamily="34" charset="0"/>
              </a:rPr>
              <a:t>TIT</a:t>
            </a:r>
            <a:r>
              <a:rPr lang="en-US" dirty="0" smtClean="0">
                <a:latin typeface="Arial" pitchFamily="34" charset="0"/>
                <a:cs typeface="Arial" pitchFamily="34" charset="0"/>
              </a:rPr>
              <a:t>, HD </a:t>
            </a:r>
            <a:r>
              <a:rPr lang="tr-TR" dirty="0" smtClean="0">
                <a:latin typeface="Arial" pitchFamily="34" charset="0"/>
                <a:cs typeface="Arial" pitchFamily="34" charset="0"/>
              </a:rPr>
              <a:t>Ara-C± Ph+ hastalara </a:t>
            </a:r>
            <a:r>
              <a:rPr lang="en-US" dirty="0" err="1" smtClean="0">
                <a:latin typeface="Arial" pitchFamily="34" charset="0"/>
                <a:cs typeface="Arial" pitchFamily="34" charset="0"/>
              </a:rPr>
              <a:t>Imatinib</a:t>
            </a:r>
            <a:endParaRPr lang="tr-TR" dirty="0" smtClean="0">
              <a:latin typeface="Arial" pitchFamily="34" charset="0"/>
              <a:cs typeface="Arial" pitchFamily="34" charset="0"/>
            </a:endParaRPr>
          </a:p>
          <a:p>
            <a:r>
              <a:rPr lang="tr-TR" b="1" dirty="0" smtClean="0">
                <a:latin typeface="Arial" pitchFamily="34" charset="0"/>
                <a:cs typeface="Arial" pitchFamily="34" charset="0"/>
              </a:rPr>
              <a:t>Transplanta uygun hastlara hazırlayıcı rejim(1 hafta)</a:t>
            </a:r>
          </a:p>
          <a:p>
            <a:r>
              <a:rPr lang="tr-TR" dirty="0" smtClean="0">
                <a:latin typeface="Arial" pitchFamily="34" charset="0"/>
                <a:cs typeface="Arial" pitchFamily="34" charset="0"/>
              </a:rPr>
              <a:t>TBI,  IV </a:t>
            </a:r>
            <a:r>
              <a:rPr lang="tr-TR" dirty="0" err="1" smtClean="0">
                <a:latin typeface="Arial" pitchFamily="34" charset="0"/>
                <a:cs typeface="Arial" pitchFamily="34" charset="0"/>
              </a:rPr>
              <a:t>Etoposit</a:t>
            </a:r>
            <a:r>
              <a:rPr lang="tr-TR" dirty="0" smtClean="0">
                <a:latin typeface="Arial" pitchFamily="34" charset="0"/>
                <a:cs typeface="Arial" pitchFamily="34" charset="0"/>
              </a:rPr>
              <a:t>, IV </a:t>
            </a:r>
            <a:r>
              <a:rPr lang="tr-TR" dirty="0" err="1" smtClean="0">
                <a:latin typeface="Arial" pitchFamily="34" charset="0"/>
                <a:cs typeface="Arial" pitchFamily="34" charset="0"/>
              </a:rPr>
              <a:t>siklofosfamid</a:t>
            </a:r>
            <a:endParaRPr lang="tr-TR"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Çok yüksek riskli hastalar </a:t>
            </a:r>
            <a:endParaRPr lang="tr-TR"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Arial" pitchFamily="34" charset="0"/>
                <a:cs typeface="Arial" pitchFamily="34" charset="0"/>
              </a:rPr>
              <a:t>HSCT</a:t>
            </a:r>
            <a:endParaRPr lang="tr-TR" b="1" dirty="0" smtClean="0">
              <a:latin typeface="Arial" pitchFamily="34" charset="0"/>
              <a:cs typeface="Arial" pitchFamily="34" charset="0"/>
            </a:endParaRPr>
          </a:p>
          <a:p>
            <a:pPr>
              <a:buNone/>
            </a:pPr>
            <a:r>
              <a:rPr lang="tr-TR" b="1" dirty="0" smtClean="0">
                <a:latin typeface="Arial" pitchFamily="34" charset="0"/>
                <a:cs typeface="Arial" pitchFamily="34" charset="0"/>
              </a:rPr>
              <a:t>Post Transplant dönem </a:t>
            </a:r>
            <a:r>
              <a:rPr lang="tr-TR" dirty="0" smtClean="0">
                <a:latin typeface="Arial" pitchFamily="34" charset="0"/>
                <a:cs typeface="Arial" pitchFamily="34" charset="0"/>
              </a:rPr>
              <a:t>± Ph+ hastalara 16-24 haftadan itibaren Imatinib</a:t>
            </a:r>
          </a:p>
          <a:p>
            <a:pPr>
              <a:buNone/>
            </a:pPr>
            <a:r>
              <a:rPr lang="tr-TR" b="1" dirty="0" smtClean="0">
                <a:latin typeface="Arial" pitchFamily="34" charset="0"/>
                <a:cs typeface="Arial" pitchFamily="34" charset="0"/>
              </a:rPr>
              <a:t>Transplant yapılamayan hastalara: </a:t>
            </a:r>
          </a:p>
          <a:p>
            <a:pPr>
              <a:buNone/>
            </a:pPr>
            <a:r>
              <a:rPr lang="tr-TR" b="1" dirty="0" smtClean="0">
                <a:latin typeface="Arial" pitchFamily="34" charset="0"/>
                <a:cs typeface="Arial" pitchFamily="34" charset="0"/>
              </a:rPr>
              <a:t>     </a:t>
            </a:r>
            <a:r>
              <a:rPr lang="en-US" b="1" dirty="0" err="1" smtClean="0">
                <a:latin typeface="Arial" pitchFamily="34" charset="0"/>
                <a:cs typeface="Arial" pitchFamily="34" charset="0"/>
              </a:rPr>
              <a:t>Reind</a:t>
            </a:r>
            <a:r>
              <a:rPr lang="tr-TR" b="1" dirty="0" smtClean="0">
                <a:latin typeface="Arial" pitchFamily="34" charset="0"/>
                <a:cs typeface="Arial" pitchFamily="34" charset="0"/>
              </a:rPr>
              <a:t>üksiyon blok 1</a:t>
            </a:r>
            <a:r>
              <a:rPr lang="en-US" b="1" dirty="0" smtClean="0">
                <a:latin typeface="Arial" pitchFamily="34" charset="0"/>
                <a:cs typeface="Arial" pitchFamily="34" charset="0"/>
              </a:rPr>
              <a:t> (3 </a:t>
            </a:r>
            <a:r>
              <a:rPr lang="tr-TR" b="1" dirty="0" smtClean="0">
                <a:latin typeface="Arial" pitchFamily="34" charset="0"/>
                <a:cs typeface="Arial" pitchFamily="34" charset="0"/>
              </a:rPr>
              <a:t>hafta</a:t>
            </a:r>
            <a:r>
              <a:rPr lang="en-US" b="1" dirty="0" smtClean="0">
                <a:latin typeface="Arial" pitchFamily="34" charset="0"/>
                <a:cs typeface="Arial" pitchFamily="34" charset="0"/>
              </a:rPr>
              <a:t>)</a:t>
            </a:r>
          </a:p>
          <a:p>
            <a:r>
              <a:rPr lang="tr-TR" dirty="0" smtClean="0">
                <a:latin typeface="Arial" pitchFamily="34" charset="0"/>
                <a:cs typeface="Arial" pitchFamily="34" charset="0"/>
              </a:rPr>
              <a:t>Daunorubisin, siklofosfamid, Vincristin, İM asparaginaz, PO DXM, TIT + Ph+ hastalara Imatinib</a:t>
            </a:r>
          </a:p>
          <a:p>
            <a:pPr>
              <a:buNone/>
            </a:pPr>
            <a:r>
              <a:rPr lang="tr-TR" b="1" dirty="0" smtClean="0">
                <a:latin typeface="Arial" pitchFamily="34" charset="0"/>
                <a:cs typeface="Arial" pitchFamily="34" charset="0"/>
              </a:rPr>
              <a:t>     intensifikasyon blok 2 </a:t>
            </a:r>
            <a:r>
              <a:rPr lang="en-US" b="1" dirty="0" smtClean="0">
                <a:latin typeface="Arial" pitchFamily="34" charset="0"/>
                <a:cs typeface="Arial" pitchFamily="34" charset="0"/>
              </a:rPr>
              <a:t>(9 </a:t>
            </a:r>
            <a:r>
              <a:rPr lang="tr-TR" b="1" dirty="0" smtClean="0">
                <a:latin typeface="Arial" pitchFamily="34" charset="0"/>
                <a:cs typeface="Arial" pitchFamily="34" charset="0"/>
              </a:rPr>
              <a:t>hafta</a:t>
            </a:r>
            <a:r>
              <a:rPr lang="en-US" b="1" dirty="0" smtClean="0">
                <a:latin typeface="Arial" pitchFamily="34" charset="0"/>
                <a:cs typeface="Arial" pitchFamily="34" charset="0"/>
              </a:rPr>
              <a:t>)</a:t>
            </a:r>
          </a:p>
          <a:p>
            <a:r>
              <a:rPr lang="en-US" dirty="0" smtClean="0">
                <a:latin typeface="Arial" pitchFamily="34" charset="0"/>
                <a:cs typeface="Arial" pitchFamily="34" charset="0"/>
              </a:rPr>
              <a:t>M</a:t>
            </a:r>
            <a:r>
              <a:rPr lang="tr-TR" dirty="0" smtClean="0">
                <a:latin typeface="Arial" pitchFamily="34" charset="0"/>
                <a:cs typeface="Arial" pitchFamily="34" charset="0"/>
              </a:rPr>
              <a:t>TX</a:t>
            </a:r>
            <a:r>
              <a:rPr lang="en-US" dirty="0" smtClean="0">
                <a:latin typeface="Arial" pitchFamily="34" charset="0"/>
                <a:cs typeface="Arial" pitchFamily="34" charset="0"/>
              </a:rPr>
              <a:t>, </a:t>
            </a:r>
            <a:r>
              <a:rPr lang="tr-TR" dirty="0" smtClean="0">
                <a:latin typeface="Arial" pitchFamily="34" charset="0"/>
                <a:cs typeface="Arial" pitchFamily="34" charset="0"/>
              </a:rPr>
              <a:t>TIT</a:t>
            </a:r>
            <a:r>
              <a:rPr lang="en-US" dirty="0" smtClean="0">
                <a:latin typeface="Arial" pitchFamily="34" charset="0"/>
                <a:cs typeface="Arial" pitchFamily="34" charset="0"/>
              </a:rPr>
              <a:t>, </a:t>
            </a:r>
            <a:r>
              <a:rPr lang="tr-TR" dirty="0" smtClean="0">
                <a:latin typeface="Arial" pitchFamily="34" charset="0"/>
                <a:cs typeface="Arial" pitchFamily="34" charset="0"/>
              </a:rPr>
              <a:t>Etoposit, siklofosfamid, HD Ara-C</a:t>
            </a:r>
          </a:p>
          <a:p>
            <a:pPr>
              <a:buNone/>
            </a:pPr>
            <a:r>
              <a:rPr lang="tr-TR" dirty="0" smtClean="0">
                <a:latin typeface="Arial" pitchFamily="34" charset="0"/>
                <a:cs typeface="Arial" pitchFamily="34" charset="0"/>
              </a:rPr>
              <a:t>    </a:t>
            </a:r>
            <a:r>
              <a:rPr lang="pt-BR" dirty="0" smtClean="0">
                <a:latin typeface="Arial" pitchFamily="34" charset="0"/>
                <a:cs typeface="Arial" pitchFamily="34" charset="0"/>
              </a:rPr>
              <a:t>IM asparagina</a:t>
            </a:r>
            <a:r>
              <a:rPr lang="tr-TR" dirty="0" smtClean="0">
                <a:latin typeface="Arial" pitchFamily="34" charset="0"/>
                <a:cs typeface="Arial" pitchFamily="34" charset="0"/>
              </a:rPr>
              <a:t>z</a:t>
            </a:r>
            <a:r>
              <a:rPr lang="pt-BR" dirty="0" smtClean="0">
                <a:latin typeface="Arial" pitchFamily="34" charset="0"/>
                <a:cs typeface="Arial" pitchFamily="34" charset="0"/>
              </a:rPr>
              <a:t>, +</a:t>
            </a:r>
            <a:r>
              <a:rPr lang="tr-TR" dirty="0">
                <a:latin typeface="Arial" pitchFamily="34" charset="0"/>
                <a:cs typeface="Arial" pitchFamily="34" charset="0"/>
              </a:rPr>
              <a:t> </a:t>
            </a:r>
            <a:r>
              <a:rPr lang="tr-TR" dirty="0" err="1">
                <a:latin typeface="Arial" pitchFamily="34" charset="0"/>
                <a:cs typeface="Arial" pitchFamily="34" charset="0"/>
              </a:rPr>
              <a:t>Ph</a:t>
            </a:r>
            <a:r>
              <a:rPr lang="tr-TR" dirty="0">
                <a:latin typeface="Arial" pitchFamily="34" charset="0"/>
                <a:cs typeface="Arial" pitchFamily="34" charset="0"/>
              </a:rPr>
              <a:t>+ hastalara </a:t>
            </a:r>
            <a:r>
              <a:rPr lang="tr-TR" dirty="0" err="1">
                <a:latin typeface="Arial" pitchFamily="34" charset="0"/>
                <a:cs typeface="Arial" pitchFamily="34" charset="0"/>
              </a:rPr>
              <a:t>Imatinib</a:t>
            </a:r>
            <a:endParaRPr lang="tr-TR" dirty="0" smtClean="0">
              <a:latin typeface="Arial" pitchFamily="34" charset="0"/>
              <a:cs typeface="Arial" pitchFamily="34" charset="0"/>
            </a:endParaRPr>
          </a:p>
          <a:p>
            <a:pPr>
              <a:buNone/>
            </a:pPr>
            <a:r>
              <a:rPr lang="tr-TR" b="1" dirty="0" smtClean="0">
                <a:latin typeface="Arial" pitchFamily="34" charset="0"/>
                <a:cs typeface="Arial" pitchFamily="34" charset="0"/>
              </a:rPr>
              <a:t>    </a:t>
            </a:r>
            <a:r>
              <a:rPr lang="tr-TR" b="1" dirty="0" err="1" smtClean="0">
                <a:latin typeface="Arial" pitchFamily="34" charset="0"/>
                <a:cs typeface="Arial" pitchFamily="34" charset="0"/>
              </a:rPr>
              <a:t>Reindüksiyon</a:t>
            </a:r>
            <a:r>
              <a:rPr lang="tr-TR" b="1" dirty="0" smtClean="0">
                <a:latin typeface="Arial" pitchFamily="34" charset="0"/>
                <a:cs typeface="Arial" pitchFamily="34" charset="0"/>
              </a:rPr>
              <a:t> ve intensifikasyon blokları tekrar</a:t>
            </a:r>
          </a:p>
          <a:p>
            <a:pPr>
              <a:buNone/>
            </a:pPr>
            <a:endParaRPr lang="tr-TR"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Çok yüksek riskli hastalar </a:t>
            </a:r>
            <a:endParaRPr lang="tr-TR" dirty="0"/>
          </a:p>
        </p:txBody>
      </p:sp>
      <p:sp>
        <p:nvSpPr>
          <p:cNvPr id="3" name="Content Placeholder 2"/>
          <p:cNvSpPr>
            <a:spLocks noGrp="1"/>
          </p:cNvSpPr>
          <p:nvPr>
            <p:ph idx="1"/>
          </p:nvPr>
        </p:nvSpPr>
        <p:spPr>
          <a:xfrm>
            <a:off x="457200" y="2285992"/>
            <a:ext cx="8229600" cy="4214842"/>
          </a:xfrm>
        </p:spPr>
        <p:txBody>
          <a:bodyPr>
            <a:normAutofit/>
          </a:bodyPr>
          <a:lstStyle/>
          <a:p>
            <a:pPr>
              <a:buNone/>
            </a:pPr>
            <a:r>
              <a:rPr lang="tr-TR" dirty="0" smtClean="0">
                <a:latin typeface="Arial" pitchFamily="34" charset="0"/>
                <a:cs typeface="Arial" pitchFamily="34" charset="0"/>
              </a:rPr>
              <a:t>    </a:t>
            </a:r>
            <a:r>
              <a:rPr lang="tr-TR" b="1" dirty="0" smtClean="0">
                <a:latin typeface="Arial" pitchFamily="34" charset="0"/>
                <a:cs typeface="Arial" pitchFamily="34" charset="0"/>
              </a:rPr>
              <a:t>İdame  ilk 4 siklus</a:t>
            </a:r>
          </a:p>
          <a:p>
            <a:r>
              <a:rPr lang="tr-TR" dirty="0" smtClean="0">
                <a:latin typeface="Arial" pitchFamily="34" charset="0"/>
                <a:cs typeface="Arial" pitchFamily="34" charset="0"/>
              </a:rPr>
              <a:t>HD MTX, TIT</a:t>
            </a:r>
            <a:r>
              <a:rPr lang="it-IT" dirty="0" smtClean="0">
                <a:latin typeface="Arial" pitchFamily="34" charset="0"/>
                <a:cs typeface="Arial" pitchFamily="34" charset="0"/>
              </a:rPr>
              <a:t>, PO M</a:t>
            </a:r>
            <a:r>
              <a:rPr lang="tr-TR" dirty="0" smtClean="0">
                <a:latin typeface="Arial" pitchFamily="34" charset="0"/>
                <a:cs typeface="Arial" pitchFamily="34" charset="0"/>
              </a:rPr>
              <a:t>TX</a:t>
            </a:r>
            <a:r>
              <a:rPr lang="it-IT" dirty="0" smtClean="0">
                <a:latin typeface="Arial" pitchFamily="34" charset="0"/>
                <a:cs typeface="Arial" pitchFamily="34" charset="0"/>
              </a:rPr>
              <a:t>, Vin</a:t>
            </a:r>
            <a:r>
              <a:rPr lang="tr-TR" dirty="0" smtClean="0">
                <a:latin typeface="Arial" pitchFamily="34" charset="0"/>
                <a:cs typeface="Arial" pitchFamily="34" charset="0"/>
              </a:rPr>
              <a:t>kristin</a:t>
            </a:r>
            <a:r>
              <a:rPr lang="it-IT" dirty="0" smtClean="0">
                <a:latin typeface="Arial" pitchFamily="34" charset="0"/>
                <a:cs typeface="Arial" pitchFamily="34" charset="0"/>
              </a:rPr>
              <a:t>,</a:t>
            </a:r>
            <a:r>
              <a:rPr lang="tr-TR" dirty="0" smtClean="0">
                <a:latin typeface="Arial" pitchFamily="34" charset="0"/>
                <a:cs typeface="Arial" pitchFamily="34" charset="0"/>
              </a:rPr>
              <a:t>PO DXM, PO 6-MP, IV Etoposit, IV </a:t>
            </a:r>
            <a:r>
              <a:rPr lang="tr-TR" dirty="0" err="1" smtClean="0">
                <a:latin typeface="Arial" pitchFamily="34" charset="0"/>
                <a:cs typeface="Arial" pitchFamily="34" charset="0"/>
              </a:rPr>
              <a:t>siklofosfamid</a:t>
            </a:r>
            <a:r>
              <a:rPr lang="tr-TR" dirty="0" smtClean="0">
                <a:latin typeface="Arial" pitchFamily="34" charset="0"/>
                <a:cs typeface="Arial" pitchFamily="34" charset="0"/>
              </a:rPr>
              <a:t> , Ph+  hastalar için Imatinib </a:t>
            </a:r>
          </a:p>
          <a:p>
            <a:pPr>
              <a:buNone/>
            </a:pPr>
            <a:r>
              <a:rPr lang="tr-TR" dirty="0" smtClean="0">
                <a:latin typeface="Arial" pitchFamily="34" charset="0"/>
                <a:cs typeface="Arial" pitchFamily="34" charset="0"/>
              </a:rPr>
              <a:t>   </a:t>
            </a:r>
            <a:r>
              <a:rPr lang="tr-TR" b="1" dirty="0" smtClean="0">
                <a:latin typeface="Arial" pitchFamily="34" charset="0"/>
                <a:cs typeface="Arial" pitchFamily="34" charset="0"/>
              </a:rPr>
              <a:t>idame 5.-12. sikluslar </a:t>
            </a:r>
          </a:p>
          <a:p>
            <a:r>
              <a:rPr lang="tr-TR" dirty="0" smtClean="0">
                <a:latin typeface="Arial" pitchFamily="34" charset="0"/>
                <a:cs typeface="Arial" pitchFamily="34" charset="0"/>
              </a:rPr>
              <a:t>Kranial RT (tüm hastalar idame 5. siklusta)</a:t>
            </a:r>
          </a:p>
          <a:p>
            <a:r>
              <a:rPr lang="tr-TR" dirty="0" smtClean="0">
                <a:latin typeface="Arial" pitchFamily="34" charset="0"/>
                <a:cs typeface="Arial" pitchFamily="34" charset="0"/>
              </a:rPr>
              <a:t>IV Vinkristin, PO DXM, PO 6-MP, PO MTX, Ph+  hastalar için Imatinib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971550" y="214313"/>
            <a:ext cx="7972425" cy="146208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600" dirty="0" smtClean="0">
                <a:effectLst>
                  <a:outerShdw blurRad="38100" dist="38100" dir="2700000" algn="tl">
                    <a:srgbClr val="C0C0C0"/>
                  </a:outerShdw>
                </a:effectLst>
              </a:rPr>
              <a:t>Klinik araştırmaların odak noktası-yeni tedavilere gereksinim var</a:t>
            </a:r>
            <a:endParaRPr lang="tr-TR" sz="3600" dirty="0">
              <a:effectLst>
                <a:outerShdw blurRad="38100" dist="38100" dir="2700000" algn="tl">
                  <a:srgbClr val="C0C0C0"/>
                </a:outerShdw>
              </a:effectLst>
            </a:endParaRPr>
          </a:p>
        </p:txBody>
      </p:sp>
      <p:sp>
        <p:nvSpPr>
          <p:cNvPr id="7170" name="Rectangle 2"/>
          <p:cNvSpPr>
            <a:spLocks noGrp="1" noChangeArrowheads="1"/>
          </p:cNvSpPr>
          <p:nvPr>
            <p:ph type="body" idx="1"/>
          </p:nvPr>
        </p:nvSpPr>
        <p:spPr>
          <a:xfrm>
            <a:off x="827088" y="2017713"/>
            <a:ext cx="8128000" cy="4114800"/>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fontScale="92500" lnSpcReduction="10000"/>
          </a:bodyPr>
          <a:lstStyle/>
          <a:p>
            <a:pPr marL="341313" indent="-341313">
              <a:spcBef>
                <a:spcPts val="70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Tedavi oranlarındaki artış</a:t>
            </a:r>
            <a:r>
              <a:rPr lang="en-US" sz="2800" dirty="0" smtClean="0">
                <a:latin typeface="Arial" pitchFamily="34" charset="0"/>
                <a:cs typeface="Arial" pitchFamily="34" charset="0"/>
              </a:rPr>
              <a:t> &gt;</a:t>
            </a:r>
            <a:r>
              <a:rPr lang="en-US" sz="2800" dirty="0">
                <a:latin typeface="Arial" pitchFamily="34" charset="0"/>
                <a:cs typeface="Arial" pitchFamily="34" charset="0"/>
              </a:rPr>
              <a:t>%</a:t>
            </a:r>
            <a:r>
              <a:rPr lang="en-US" sz="2800" dirty="0" smtClean="0">
                <a:latin typeface="Arial" pitchFamily="34" charset="0"/>
                <a:cs typeface="Arial" pitchFamily="34" charset="0"/>
              </a:rPr>
              <a:t>75</a:t>
            </a:r>
            <a:r>
              <a:rPr lang="tr-TR" sz="2800" dirty="0" smtClean="0">
                <a:latin typeface="Arial" pitchFamily="34" charset="0"/>
                <a:cs typeface="Arial" pitchFamily="34" charset="0"/>
              </a:rPr>
              <a:t> olmasına rağmen</a:t>
            </a:r>
            <a:r>
              <a:rPr lang="en-US" sz="2800" dirty="0" smtClean="0">
                <a:latin typeface="Arial" pitchFamily="34" charset="0"/>
                <a:cs typeface="Arial" pitchFamily="34" charset="0"/>
              </a:rPr>
              <a:t>,</a:t>
            </a:r>
            <a:r>
              <a:rPr lang="tr-TR" sz="2800" dirty="0" smtClean="0">
                <a:latin typeface="Arial" pitchFamily="34" charset="0"/>
                <a:cs typeface="Arial" pitchFamily="34" charset="0"/>
              </a:rPr>
              <a:t> bazı kanserlerin tedavisi hala zor</a:t>
            </a:r>
            <a:endParaRPr lang="en-US" sz="2800" i="1" dirty="0">
              <a:latin typeface="Arial" pitchFamily="34" charset="0"/>
              <a:cs typeface="Arial" pitchFamily="34" charset="0"/>
            </a:endParaRPr>
          </a:p>
          <a:p>
            <a:pPr marL="741363" lvl="1" indent="-284163">
              <a:spcBef>
                <a:spcPts val="600"/>
              </a:spcBef>
              <a:buClr>
                <a:srgbClr val="FF0000"/>
              </a:buClr>
              <a:buSzPct val="5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dirty="0" smtClean="0">
                <a:latin typeface="Arial" pitchFamily="34" charset="0"/>
                <a:cs typeface="Arial" pitchFamily="34" charset="0"/>
              </a:rPr>
              <a:t>Yüksek riskli ve </a:t>
            </a:r>
            <a:r>
              <a:rPr lang="tr-TR" sz="2400" dirty="0" err="1" smtClean="0">
                <a:latin typeface="Arial" pitchFamily="34" charset="0"/>
                <a:cs typeface="Arial" pitchFamily="34" charset="0"/>
              </a:rPr>
              <a:t>relaps</a:t>
            </a:r>
            <a:r>
              <a:rPr lang="tr-TR" sz="2400" dirty="0" smtClean="0">
                <a:latin typeface="Arial" pitchFamily="34" charset="0"/>
                <a:cs typeface="Arial" pitchFamily="34" charset="0"/>
              </a:rPr>
              <a:t> ALL</a:t>
            </a:r>
            <a:endParaRPr lang="en-US" sz="2400" dirty="0">
              <a:latin typeface="Arial" pitchFamily="34" charset="0"/>
              <a:cs typeface="Arial" pitchFamily="34" charset="0"/>
            </a:endParaRPr>
          </a:p>
          <a:p>
            <a:pPr marL="741363" lvl="1" indent="-284163">
              <a:spcBef>
                <a:spcPts val="600"/>
              </a:spcBef>
              <a:buClr>
                <a:srgbClr val="FF0000"/>
              </a:buClr>
              <a:buSzPct val="5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Arial" pitchFamily="34" charset="0"/>
                <a:cs typeface="Arial" pitchFamily="34" charset="0"/>
              </a:rPr>
              <a:t>MYCN </a:t>
            </a:r>
            <a:r>
              <a:rPr lang="en-US" sz="2400" dirty="0" err="1" smtClean="0">
                <a:latin typeface="Arial" pitchFamily="34" charset="0"/>
                <a:cs typeface="Arial" pitchFamily="34" charset="0"/>
              </a:rPr>
              <a:t>amplifi</a:t>
            </a:r>
            <a:r>
              <a:rPr lang="tr-TR" sz="2400" dirty="0" smtClean="0">
                <a:latin typeface="Arial" pitchFamily="34" charset="0"/>
                <a:cs typeface="Arial" pitchFamily="34" charset="0"/>
              </a:rPr>
              <a:t>ye olmuş </a:t>
            </a:r>
            <a:r>
              <a:rPr lang="en-US" sz="2400" dirty="0" smtClean="0">
                <a:latin typeface="Arial" pitchFamily="34" charset="0"/>
                <a:cs typeface="Arial" pitchFamily="34" charset="0"/>
              </a:rPr>
              <a:t> </a:t>
            </a:r>
            <a:r>
              <a:rPr lang="en-US" sz="2400" dirty="0">
                <a:latin typeface="Arial" pitchFamily="34" charset="0"/>
                <a:cs typeface="Arial" pitchFamily="34" charset="0"/>
              </a:rPr>
              <a:t>NBL</a:t>
            </a:r>
          </a:p>
          <a:p>
            <a:pPr marL="741363" lvl="1" indent="-284163">
              <a:spcBef>
                <a:spcPts val="600"/>
              </a:spcBef>
              <a:buClr>
                <a:srgbClr val="FF0000"/>
              </a:buClr>
              <a:buSzPct val="5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smtClean="0">
                <a:latin typeface="Arial" pitchFamily="34" charset="0"/>
                <a:cs typeface="Arial" pitchFamily="34" charset="0"/>
              </a:rPr>
              <a:t>Metastati</a:t>
            </a:r>
            <a:r>
              <a:rPr lang="tr-TR" sz="2400" dirty="0" smtClean="0">
                <a:latin typeface="Arial" pitchFamily="34" charset="0"/>
                <a:cs typeface="Arial" pitchFamily="34" charset="0"/>
              </a:rPr>
              <a:t>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Sar</a:t>
            </a:r>
            <a:r>
              <a:rPr lang="tr-TR" sz="2400" dirty="0" smtClean="0">
                <a:latin typeface="Arial" pitchFamily="34" charset="0"/>
                <a:cs typeface="Arial" pitchFamily="34" charset="0"/>
              </a:rPr>
              <a:t>k</a:t>
            </a:r>
            <a:r>
              <a:rPr lang="en-US" sz="2400" dirty="0" err="1" smtClean="0">
                <a:latin typeface="Arial" pitchFamily="34" charset="0"/>
                <a:cs typeface="Arial" pitchFamily="34" charset="0"/>
              </a:rPr>
              <a:t>om</a:t>
            </a:r>
            <a:r>
              <a:rPr lang="tr-TR" sz="2400" dirty="0" err="1" smtClean="0">
                <a:latin typeface="Arial" pitchFamily="34" charset="0"/>
                <a:cs typeface="Arial" pitchFamily="34" charset="0"/>
              </a:rPr>
              <a:t>lar</a:t>
            </a:r>
            <a:endParaRPr lang="en-US" sz="2400" dirty="0">
              <a:latin typeface="Arial" pitchFamily="34" charset="0"/>
              <a:cs typeface="Arial" pitchFamily="34" charset="0"/>
            </a:endParaRPr>
          </a:p>
          <a:p>
            <a:pPr marL="741363" lvl="1" indent="-284163">
              <a:spcBef>
                <a:spcPts val="600"/>
              </a:spcBef>
              <a:buClr>
                <a:srgbClr val="FF0000"/>
              </a:buClr>
              <a:buSzPct val="5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smtClean="0">
                <a:latin typeface="Arial" pitchFamily="34" charset="0"/>
                <a:cs typeface="Arial" pitchFamily="34" charset="0"/>
              </a:rPr>
              <a:t>Glioma</a:t>
            </a:r>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dirty="0" smtClean="0">
                <a:latin typeface="Arial" pitchFamily="34" charset="0"/>
                <a:cs typeface="Arial" pitchFamily="34" charset="0"/>
              </a:rPr>
              <a:t>B</a:t>
            </a:r>
            <a:r>
              <a:rPr lang="tr-TR" sz="2400" dirty="0" err="1" smtClean="0">
                <a:latin typeface="Arial" pitchFamily="34" charset="0"/>
                <a:cs typeface="Arial" pitchFamily="34" charset="0"/>
              </a:rPr>
              <a:t>eyin</a:t>
            </a:r>
            <a:r>
              <a:rPr lang="en-US" sz="2400" dirty="0" smtClean="0">
                <a:latin typeface="Arial" pitchFamily="34" charset="0"/>
                <a:cs typeface="Arial" pitchFamily="34" charset="0"/>
              </a:rPr>
              <a:t> </a:t>
            </a:r>
            <a:r>
              <a:rPr lang="tr-TR" sz="2400" dirty="0" smtClean="0">
                <a:latin typeface="Arial" pitchFamily="34" charset="0"/>
                <a:cs typeface="Arial" pitchFamily="34" charset="0"/>
              </a:rPr>
              <a:t>sapı ve yüksek dereceli</a:t>
            </a:r>
            <a:endParaRPr lang="en-US" sz="2400" dirty="0">
              <a:latin typeface="Arial" pitchFamily="34" charset="0"/>
              <a:cs typeface="Arial" pitchFamily="34" charset="0"/>
            </a:endParaRP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latin typeface="Arial" pitchFamily="34" charset="0"/>
              <a:cs typeface="Arial" pitchFamily="34" charset="0"/>
            </a:endParaRPr>
          </a:p>
          <a:p>
            <a:pPr marL="341313" indent="-341313">
              <a:spcBef>
                <a:spcPts val="700"/>
              </a:spcBef>
              <a:buClr>
                <a:srgbClr val="3333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800" dirty="0" smtClean="0">
                <a:latin typeface="Arial" pitchFamily="34" charset="0"/>
                <a:cs typeface="Arial" pitchFamily="34" charset="0"/>
              </a:rPr>
              <a:t>Güncel tedavilerin uzun dönem sekeli olarak %30 oranında yaşamda değişiklik meydana getiren bir sağlık sorunu meydana geliyor</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extLst>
      <p:ext uri="{BB962C8B-B14F-4D97-AF65-F5344CB8AC3E}">
        <p14:creationId xmlns="" xmlns:p14="http://schemas.microsoft.com/office/powerpoint/2010/main" val="1191785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 hücreli ALL</a:t>
            </a:r>
            <a:endParaRPr lang="tr-TR" dirty="0"/>
          </a:p>
        </p:txBody>
      </p:sp>
      <p:sp>
        <p:nvSpPr>
          <p:cNvPr id="3" name="İçerik Yer Tutucusu 2"/>
          <p:cNvSpPr>
            <a:spLocks noGrp="1"/>
          </p:cNvSpPr>
          <p:nvPr>
            <p:ph idx="1"/>
          </p:nvPr>
        </p:nvSpPr>
        <p:spPr/>
        <p:txBody>
          <a:bodyPr>
            <a:normAutofit/>
          </a:bodyPr>
          <a:lstStyle/>
          <a:p>
            <a:r>
              <a:rPr lang="en-US" dirty="0" smtClean="0">
                <a:latin typeface="Arial" pitchFamily="34" charset="0"/>
                <a:cs typeface="Arial" pitchFamily="34" charset="0"/>
              </a:rPr>
              <a:t>T</a:t>
            </a:r>
            <a:r>
              <a:rPr lang="tr-TR" dirty="0" smtClean="0">
                <a:latin typeface="Arial" pitchFamily="34" charset="0"/>
                <a:cs typeface="Arial" pitchFamily="34" charset="0"/>
              </a:rPr>
              <a:t> hücreli lenfoid maliniteler  farklı biyokimyasal, immünolojik ve klinik özelliklere sahiptirler</a:t>
            </a:r>
          </a:p>
          <a:p>
            <a:r>
              <a:rPr lang="tr-TR" dirty="0" smtClean="0">
                <a:latin typeface="Arial" pitchFamily="34" charset="0"/>
                <a:cs typeface="Arial" pitchFamily="34" charset="0"/>
              </a:rPr>
              <a:t>Önceleri prognoz diğer tiplere göre daha kötü idi. Son otuz yılda yoğun, yüksek doz çok ajanlı kemoterapilerin uygulanması EFS’yi %15-20 lerden %40-73’e yükseltti</a:t>
            </a:r>
          </a:p>
          <a:p>
            <a:r>
              <a:rPr lang="tr-TR" dirty="0" smtClean="0">
                <a:latin typeface="Arial" pitchFamily="34" charset="0"/>
                <a:cs typeface="Arial" pitchFamily="34" charset="0"/>
              </a:rPr>
              <a:t>Güncel protokoller T hücreli </a:t>
            </a:r>
            <a:r>
              <a:rPr lang="tr-TR" dirty="0" err="1" smtClean="0">
                <a:latin typeface="Arial" pitchFamily="34" charset="0"/>
                <a:cs typeface="Arial" pitchFamily="34" charset="0"/>
              </a:rPr>
              <a:t>ALL’nin</a:t>
            </a:r>
            <a:r>
              <a:rPr lang="tr-TR" dirty="0" smtClean="0">
                <a:latin typeface="Arial" pitchFamily="34" charset="0"/>
                <a:cs typeface="Arial" pitchFamily="34" charset="0"/>
              </a:rPr>
              <a:t> sağ kalım</a:t>
            </a:r>
            <a:r>
              <a:rPr lang="en-US" dirty="0" smtClean="0">
                <a:latin typeface="Arial" pitchFamily="34" charset="0"/>
                <a:cs typeface="Arial" pitchFamily="34" charset="0"/>
              </a:rPr>
              <a:t> </a:t>
            </a:r>
            <a:r>
              <a:rPr lang="tr-TR" dirty="0" smtClean="0">
                <a:latin typeface="Arial" pitchFamily="34" charset="0"/>
                <a:cs typeface="Arial" pitchFamily="34" charset="0"/>
              </a:rPr>
              <a:t>oranlarını daha da iyileştirdi ancak oranlar %70-75 düzeyinde plato yapmaktalar (DFCI 85-01  ve 87-01, BFM-86) </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734619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fontScale="90000"/>
          </a:bodyPr>
          <a:lstStyle/>
          <a:p>
            <a:pPr algn="ctr"/>
            <a:r>
              <a:rPr lang="tr-TR" dirty="0"/>
              <a:t>T hücreli ALL</a:t>
            </a:r>
          </a:p>
        </p:txBody>
      </p:sp>
      <p:sp>
        <p:nvSpPr>
          <p:cNvPr id="3" name="İçerik Yer Tutucusu 2"/>
          <p:cNvSpPr>
            <a:spLocks noGrp="1"/>
          </p:cNvSpPr>
          <p:nvPr>
            <p:ph idx="1"/>
          </p:nvPr>
        </p:nvSpPr>
        <p:spPr>
          <a:xfrm>
            <a:off x="457200" y="1484784"/>
            <a:ext cx="8229600" cy="5112568"/>
          </a:xfrm>
        </p:spPr>
        <p:txBody>
          <a:bodyPr>
            <a:normAutofit fontScale="92500" lnSpcReduction="10000"/>
          </a:bodyPr>
          <a:lstStyle/>
          <a:p>
            <a:r>
              <a:rPr lang="tr-TR" dirty="0" smtClean="0">
                <a:latin typeface="Arial" pitchFamily="34" charset="0"/>
                <a:cs typeface="Arial" pitchFamily="34" charset="0"/>
              </a:rPr>
              <a:t>Güncel POG  T hücreli ALL protokolü POG 9404 tedaviye </a:t>
            </a:r>
            <a:r>
              <a:rPr lang="tr-TR" dirty="0" smtClean="0">
                <a:solidFill>
                  <a:srgbClr val="FF0000"/>
                </a:solidFill>
                <a:latin typeface="Arial" pitchFamily="34" charset="0"/>
                <a:cs typeface="Arial" pitchFamily="34" charset="0"/>
              </a:rPr>
              <a:t>HDMTX</a:t>
            </a:r>
            <a:r>
              <a:rPr lang="tr-TR" dirty="0" smtClean="0">
                <a:latin typeface="Arial" pitchFamily="34" charset="0"/>
                <a:cs typeface="Arial" pitchFamily="34" charset="0"/>
              </a:rPr>
              <a:t> ekleyerek NCI yüksek riskli hastalarda 4 yıllık </a:t>
            </a:r>
            <a:r>
              <a:rPr lang="tr-TR" dirty="0" err="1" smtClean="0">
                <a:latin typeface="Arial" pitchFamily="34" charset="0"/>
                <a:cs typeface="Arial" pitchFamily="34" charset="0"/>
              </a:rPr>
              <a:t>EFS’yi</a:t>
            </a:r>
            <a:r>
              <a:rPr lang="tr-TR" dirty="0" smtClean="0">
                <a:latin typeface="Arial" pitchFamily="34" charset="0"/>
                <a:cs typeface="Arial" pitchFamily="34" charset="0"/>
              </a:rPr>
              <a:t>  eklenmeyen gruba göre%65.5 den %77.9’a çıkardı</a:t>
            </a:r>
          </a:p>
          <a:p>
            <a:r>
              <a:rPr lang="tr-TR" dirty="0" smtClean="0">
                <a:latin typeface="Arial" pitchFamily="34" charset="0"/>
                <a:cs typeface="Arial" pitchFamily="34" charset="0"/>
              </a:rPr>
              <a:t>CCG 1961 protokolünde ise C koluna </a:t>
            </a:r>
            <a:r>
              <a:rPr lang="tr-TR" dirty="0" err="1" smtClean="0">
                <a:latin typeface="Arial" pitchFamily="34" charset="0"/>
                <a:cs typeface="Arial" pitchFamily="34" charset="0"/>
              </a:rPr>
              <a:t>randomize</a:t>
            </a:r>
            <a:r>
              <a:rPr lang="tr-TR" dirty="0" smtClean="0">
                <a:latin typeface="Arial" pitchFamily="34" charset="0"/>
                <a:cs typeface="Arial" pitchFamily="34" charset="0"/>
              </a:rPr>
              <a:t> olan hastalardan T hücreli olanların 5 yıllık </a:t>
            </a:r>
            <a:r>
              <a:rPr lang="tr-TR" dirty="0" err="1" smtClean="0">
                <a:latin typeface="Arial" pitchFamily="34" charset="0"/>
                <a:cs typeface="Arial" pitchFamily="34" charset="0"/>
              </a:rPr>
              <a:t>EFS’leri</a:t>
            </a:r>
            <a:r>
              <a:rPr lang="tr-TR" dirty="0" smtClean="0">
                <a:latin typeface="Arial" pitchFamily="34" charset="0"/>
                <a:cs typeface="Arial" pitchFamily="34" charset="0"/>
              </a:rPr>
              <a:t> HDMTX kullanmadan POG9404’dekine eşitti.</a:t>
            </a:r>
          </a:p>
          <a:p>
            <a:r>
              <a:rPr lang="tr-TR" dirty="0" smtClean="0">
                <a:latin typeface="Arial" pitchFamily="34" charset="0"/>
                <a:cs typeface="Arial" pitchFamily="34" charset="0"/>
              </a:rPr>
              <a:t>NCI standart risk özellikleri taşıyan T hücreli ALL hastalarının çoğunluğu daha agresif tedaviden yarar gördüler (CCG-1952/1962 de %71, POG 9404 de %87.4- HDMTX kolunda %89.2)</a:t>
            </a:r>
          </a:p>
          <a:p>
            <a:r>
              <a:rPr lang="tr-TR" dirty="0" smtClean="0">
                <a:latin typeface="Arial" pitchFamily="34" charset="0"/>
                <a:cs typeface="Arial" pitchFamily="34" charset="0"/>
              </a:rPr>
              <a:t>Bu nedenle bundan sonra </a:t>
            </a:r>
            <a:r>
              <a:rPr lang="tr-TR" dirty="0" smtClean="0">
                <a:solidFill>
                  <a:srgbClr val="FF0000"/>
                </a:solidFill>
                <a:latin typeface="Arial" pitchFamily="34" charset="0"/>
                <a:cs typeface="Arial" pitchFamily="34" charset="0"/>
              </a:rPr>
              <a:t>T hücreli ALL hastaları COG çalışmalarında SR ALL protokolleriyle değil T-ALL için oluşturulmuş protokollerle</a:t>
            </a:r>
            <a:r>
              <a:rPr lang="tr-TR" dirty="0" smtClean="0">
                <a:latin typeface="Arial" pitchFamily="34" charset="0"/>
                <a:cs typeface="Arial" pitchFamily="34" charset="0"/>
              </a:rPr>
              <a:t> tedavi edilecekler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282759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T hücreli ALL</a:t>
            </a:r>
          </a:p>
        </p:txBody>
      </p:sp>
      <p:sp>
        <p:nvSpPr>
          <p:cNvPr id="3" name="İçerik Yer Tutucusu 2"/>
          <p:cNvSpPr>
            <a:spLocks noGrp="1"/>
          </p:cNvSpPr>
          <p:nvPr>
            <p:ph idx="1"/>
          </p:nvPr>
        </p:nvSpPr>
        <p:spPr/>
        <p:txBody>
          <a:bodyPr>
            <a:normAutofit fontScale="92500" lnSpcReduction="20000"/>
          </a:bodyPr>
          <a:lstStyle/>
          <a:p>
            <a:r>
              <a:rPr lang="tr-TR" b="1" dirty="0" smtClean="0">
                <a:latin typeface="Arial" pitchFamily="34" charset="0"/>
                <a:cs typeface="Arial" pitchFamily="34" charset="0"/>
              </a:rPr>
              <a:t>Düşük Risk T-ALL</a:t>
            </a:r>
          </a:p>
          <a:p>
            <a:r>
              <a:rPr lang="tr-TR" dirty="0" smtClean="0">
                <a:latin typeface="Arial" pitchFamily="34" charset="0"/>
                <a:cs typeface="Arial" pitchFamily="34" charset="0"/>
              </a:rPr>
              <a:t>Yaş 1-9.99</a:t>
            </a:r>
          </a:p>
          <a:p>
            <a:r>
              <a:rPr lang="tr-TR" dirty="0" smtClean="0">
                <a:latin typeface="Arial" pitchFamily="34" charset="0"/>
                <a:cs typeface="Arial" pitchFamily="34" charset="0"/>
              </a:rPr>
              <a:t>İlk geliş lökosit sayısı&lt;50.000/mm3</a:t>
            </a:r>
          </a:p>
          <a:p>
            <a:r>
              <a:rPr lang="tr-TR" dirty="0" smtClean="0">
                <a:latin typeface="Arial" pitchFamily="34" charset="0"/>
                <a:cs typeface="Arial" pitchFamily="34" charset="0"/>
              </a:rPr>
              <a:t>Testiküler hastalık yok</a:t>
            </a:r>
          </a:p>
          <a:p>
            <a:r>
              <a:rPr lang="tr-TR" dirty="0" smtClean="0">
                <a:latin typeface="Arial" pitchFamily="34" charset="0"/>
                <a:cs typeface="Arial" pitchFamily="34" charset="0"/>
              </a:rPr>
              <a:t>MSS 1</a:t>
            </a:r>
          </a:p>
          <a:p>
            <a:r>
              <a:rPr lang="en-US" dirty="0" smtClean="0">
                <a:latin typeface="Arial" pitchFamily="34" charset="0"/>
                <a:cs typeface="Arial" pitchFamily="34" charset="0"/>
              </a:rPr>
              <a:t>RER </a:t>
            </a:r>
            <a:r>
              <a:rPr lang="tr-TR" dirty="0" smtClean="0">
                <a:latin typeface="Arial" pitchFamily="34" charset="0"/>
                <a:cs typeface="Arial" pitchFamily="34" charset="0"/>
              </a:rPr>
              <a:t>(8. gün veya 15. gün Kİ  M1 ve 29. gün MRD&lt;%0.1)</a:t>
            </a:r>
          </a:p>
          <a:p>
            <a:r>
              <a:rPr lang="tr-TR" dirty="0" smtClean="0">
                <a:latin typeface="Arial" pitchFamily="34" charset="0"/>
                <a:cs typeface="Arial" pitchFamily="34" charset="0"/>
              </a:rPr>
              <a:t>29. gün MRD</a:t>
            </a:r>
            <a:r>
              <a:rPr lang="en-US" dirty="0" smtClean="0">
                <a:latin typeface="Arial" pitchFamily="34" charset="0"/>
                <a:cs typeface="Arial" pitchFamily="34" charset="0"/>
              </a:rPr>
              <a:t>&lt; %</a:t>
            </a:r>
            <a:r>
              <a:rPr lang="tr-TR" dirty="0" smtClean="0">
                <a:latin typeface="Arial" pitchFamily="34" charset="0"/>
                <a:cs typeface="Arial" pitchFamily="34" charset="0"/>
              </a:rPr>
              <a:t> </a:t>
            </a:r>
            <a:r>
              <a:rPr lang="en-US" dirty="0" smtClean="0">
                <a:latin typeface="Arial" pitchFamily="34" charset="0"/>
                <a:cs typeface="Arial" pitchFamily="34" charset="0"/>
              </a:rPr>
              <a:t>0.1</a:t>
            </a:r>
            <a:r>
              <a:rPr lang="tr-TR" dirty="0" smtClean="0">
                <a:latin typeface="Arial" pitchFamily="34" charset="0"/>
                <a:cs typeface="Arial" pitchFamily="34" charset="0"/>
              </a:rPr>
              <a:t> </a:t>
            </a:r>
          </a:p>
          <a:p>
            <a:r>
              <a:rPr lang="tr-TR" i="1" dirty="0" smtClean="0">
                <a:latin typeface="Arial" pitchFamily="34" charset="0"/>
                <a:cs typeface="Arial" pitchFamily="34" charset="0"/>
              </a:rPr>
              <a:t>Düşük riskli hastalar </a:t>
            </a:r>
            <a:r>
              <a:rPr lang="tr-TR" i="1" dirty="0" smtClean="0">
                <a:solidFill>
                  <a:srgbClr val="FF0000"/>
                </a:solidFill>
                <a:latin typeface="Arial" pitchFamily="34" charset="0"/>
                <a:cs typeface="Arial" pitchFamily="34" charset="0"/>
              </a:rPr>
              <a:t>kranial RT almazlar</a:t>
            </a:r>
          </a:p>
          <a:p>
            <a:r>
              <a:rPr lang="tr-TR" i="1" dirty="0" smtClean="0">
                <a:latin typeface="Arial" pitchFamily="34" charset="0"/>
                <a:cs typeface="Arial" pitchFamily="34" charset="0"/>
              </a:rPr>
              <a:t>Bu hastalar </a:t>
            </a:r>
            <a:r>
              <a:rPr lang="tr-TR" i="1" dirty="0" smtClean="0">
                <a:solidFill>
                  <a:srgbClr val="FF0000"/>
                </a:solidFill>
                <a:latin typeface="Arial" pitchFamily="34" charset="0"/>
                <a:cs typeface="Arial" pitchFamily="34" charset="0"/>
              </a:rPr>
              <a:t>artan doz MTX veya HDMTX’a </a:t>
            </a:r>
            <a:r>
              <a:rPr lang="tr-TR" i="1" dirty="0" smtClean="0">
                <a:latin typeface="Arial" pitchFamily="34" charset="0"/>
                <a:cs typeface="Arial" pitchFamily="34" charset="0"/>
              </a:rPr>
              <a:t>randomize edilirler, nelarabin kullanmazlar </a:t>
            </a:r>
          </a:p>
          <a:p>
            <a:r>
              <a:rPr lang="tr-TR" i="1" dirty="0" smtClean="0">
                <a:solidFill>
                  <a:srgbClr val="FF0000"/>
                </a:solidFill>
                <a:latin typeface="Arial" pitchFamily="34" charset="0"/>
                <a:cs typeface="Arial" pitchFamily="34" charset="0"/>
              </a:rPr>
              <a:t>Önceden steroid almış olmaları düşük riske girmelerini engelleyebilir</a:t>
            </a:r>
            <a:endParaRPr lang="tr-TR" i="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32227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 hücreli ALL</a:t>
            </a:r>
            <a:endParaRPr lang="tr-TR" dirty="0"/>
          </a:p>
        </p:txBody>
      </p:sp>
      <p:sp>
        <p:nvSpPr>
          <p:cNvPr id="3" name="Content Placeholder 2"/>
          <p:cNvSpPr>
            <a:spLocks noGrp="1"/>
          </p:cNvSpPr>
          <p:nvPr>
            <p:ph idx="1"/>
          </p:nvPr>
        </p:nvSpPr>
        <p:spPr>
          <a:xfrm>
            <a:off x="457200" y="1935480"/>
            <a:ext cx="8229600" cy="4636792"/>
          </a:xfrm>
        </p:spPr>
        <p:txBody>
          <a:bodyPr>
            <a:normAutofit fontScale="92500"/>
          </a:bodyPr>
          <a:lstStyle/>
          <a:p>
            <a:r>
              <a:rPr lang="tr-TR" b="1" dirty="0" smtClean="0">
                <a:latin typeface="Arial" pitchFamily="34" charset="0"/>
                <a:cs typeface="Arial" pitchFamily="34" charset="0"/>
              </a:rPr>
              <a:t>Orta Risk T-ALL</a:t>
            </a:r>
          </a:p>
          <a:p>
            <a:r>
              <a:rPr lang="tr-TR" dirty="0" smtClean="0">
                <a:latin typeface="Arial" pitchFamily="34" charset="0"/>
                <a:cs typeface="Arial" pitchFamily="34" charset="0"/>
              </a:rPr>
              <a:t>NCI standart risk ve SER, MSS 2/3 veya testiküler hastalık veya NCI yüksek risk ve RER/SER, testis veya MSS farketmiyor ama 29. gün Kİ M1 ve MRD&lt;%1</a:t>
            </a:r>
          </a:p>
          <a:p>
            <a:r>
              <a:rPr lang="tr-TR" dirty="0" smtClean="0">
                <a:latin typeface="Arial" pitchFamily="34" charset="0"/>
                <a:cs typeface="Arial" pitchFamily="34" charset="0"/>
              </a:rPr>
              <a:t>Tüm orta risk hastalar </a:t>
            </a:r>
            <a:r>
              <a:rPr lang="tr-TR" dirty="0" smtClean="0">
                <a:solidFill>
                  <a:srgbClr val="FF0000"/>
                </a:solidFill>
                <a:latin typeface="Arial" pitchFamily="34" charset="0"/>
                <a:cs typeface="Arial" pitchFamily="34" charset="0"/>
              </a:rPr>
              <a:t>konsolidasyon veya DI fazında kranial RT </a:t>
            </a:r>
            <a:r>
              <a:rPr lang="tr-TR" dirty="0" smtClean="0">
                <a:latin typeface="Arial" pitchFamily="34" charset="0"/>
                <a:cs typeface="Arial" pitchFamily="34" charset="0"/>
              </a:rPr>
              <a:t>ve beraberinde  </a:t>
            </a:r>
            <a:r>
              <a:rPr lang="tr-TR" dirty="0" smtClean="0">
                <a:solidFill>
                  <a:srgbClr val="FF0000"/>
                </a:solidFill>
                <a:latin typeface="Arial" pitchFamily="34" charset="0"/>
                <a:cs typeface="Arial" pitchFamily="34" charset="0"/>
              </a:rPr>
              <a:t>artan doz MTX veya HDMTX </a:t>
            </a:r>
            <a:r>
              <a:rPr lang="tr-TR" u="sng" dirty="0" smtClean="0">
                <a:solidFill>
                  <a:srgbClr val="FF0000"/>
                </a:solidFill>
                <a:latin typeface="Arial" pitchFamily="34" charset="0"/>
                <a:cs typeface="Arial" pitchFamily="34" charset="0"/>
              </a:rPr>
              <a:t>+</a:t>
            </a:r>
            <a:r>
              <a:rPr lang="tr-TR" dirty="0" smtClean="0">
                <a:solidFill>
                  <a:srgbClr val="FF0000"/>
                </a:solidFill>
                <a:latin typeface="Arial" pitchFamily="34" charset="0"/>
                <a:cs typeface="Arial" pitchFamily="34" charset="0"/>
              </a:rPr>
              <a:t>Nelarabin  alırlar</a:t>
            </a:r>
          </a:p>
          <a:p>
            <a:r>
              <a:rPr lang="tr-TR" dirty="0" smtClean="0">
                <a:latin typeface="Arial" pitchFamily="34" charset="0"/>
                <a:cs typeface="Arial" pitchFamily="34" charset="0"/>
              </a:rPr>
              <a:t>MSS 3 olan hastalar  </a:t>
            </a:r>
            <a:r>
              <a:rPr lang="tr-TR" dirty="0" smtClean="0">
                <a:solidFill>
                  <a:srgbClr val="FF0000"/>
                </a:solidFill>
                <a:latin typeface="Arial" pitchFamily="34" charset="0"/>
                <a:cs typeface="Arial" pitchFamily="34" charset="0"/>
              </a:rPr>
              <a:t>HDMTX </a:t>
            </a:r>
            <a:r>
              <a:rPr lang="tr-TR" u="sng" dirty="0" smtClean="0">
                <a:solidFill>
                  <a:srgbClr val="FF0000"/>
                </a:solidFill>
                <a:latin typeface="Arial" pitchFamily="34" charset="0"/>
                <a:cs typeface="Arial" pitchFamily="34" charset="0"/>
              </a:rPr>
              <a:t>+</a:t>
            </a:r>
            <a:r>
              <a:rPr lang="tr-TR" dirty="0" smtClean="0">
                <a:solidFill>
                  <a:srgbClr val="FF0000"/>
                </a:solidFill>
                <a:latin typeface="Arial" pitchFamily="34" charset="0"/>
                <a:cs typeface="Arial" pitchFamily="34" charset="0"/>
              </a:rPr>
              <a:t> nelarabin </a:t>
            </a:r>
            <a:r>
              <a:rPr lang="tr-TR" dirty="0" smtClean="0">
                <a:latin typeface="Arial" pitchFamily="34" charset="0"/>
                <a:cs typeface="Arial" pitchFamily="34" charset="0"/>
              </a:rPr>
              <a:t>alırlar  ve  </a:t>
            </a:r>
            <a:r>
              <a:rPr lang="tr-TR" dirty="0" smtClean="0">
                <a:solidFill>
                  <a:srgbClr val="FF0000"/>
                </a:solidFill>
                <a:latin typeface="Arial" pitchFamily="34" charset="0"/>
                <a:cs typeface="Arial" pitchFamily="34" charset="0"/>
              </a:rPr>
              <a:t>DI</a:t>
            </a:r>
            <a:r>
              <a:rPr lang="tr-TR" dirty="0" smtClean="0">
                <a:latin typeface="Arial" pitchFamily="34" charset="0"/>
                <a:cs typeface="Arial" pitchFamily="34" charset="0"/>
              </a:rPr>
              <a:t> sırasında 1200 cGy değil </a:t>
            </a:r>
            <a:r>
              <a:rPr lang="tr-TR" dirty="0" smtClean="0">
                <a:solidFill>
                  <a:srgbClr val="FF0000"/>
                </a:solidFill>
                <a:latin typeface="Arial" pitchFamily="34" charset="0"/>
                <a:cs typeface="Arial" pitchFamily="34" charset="0"/>
              </a:rPr>
              <a:t>1800 cGy krainal RT </a:t>
            </a:r>
            <a:r>
              <a:rPr lang="tr-TR" dirty="0" smtClean="0">
                <a:latin typeface="Arial" pitchFamily="34" charset="0"/>
                <a:cs typeface="Arial" pitchFamily="34" charset="0"/>
              </a:rPr>
              <a:t>görürler</a:t>
            </a:r>
          </a:p>
          <a:p>
            <a:r>
              <a:rPr lang="tr-TR" dirty="0" smtClean="0">
                <a:latin typeface="Arial" pitchFamily="34" charset="0"/>
                <a:cs typeface="Arial" pitchFamily="34" charset="0"/>
              </a:rPr>
              <a:t>Testiküler hastalığı olanlar </a:t>
            </a:r>
            <a:r>
              <a:rPr lang="tr-TR" dirty="0" smtClean="0">
                <a:solidFill>
                  <a:srgbClr val="FF0000"/>
                </a:solidFill>
                <a:latin typeface="Arial" pitchFamily="34" charset="0"/>
                <a:cs typeface="Arial" pitchFamily="34" charset="0"/>
              </a:rPr>
              <a:t>HDMTX</a:t>
            </a:r>
            <a:r>
              <a:rPr lang="tr-TR" u="sng" dirty="0" smtClean="0">
                <a:solidFill>
                  <a:srgbClr val="FF0000"/>
                </a:solidFill>
                <a:latin typeface="Arial" pitchFamily="34" charset="0"/>
                <a:cs typeface="Arial" pitchFamily="34" charset="0"/>
              </a:rPr>
              <a:t>+</a:t>
            </a:r>
            <a:r>
              <a:rPr lang="tr-TR" dirty="0" smtClean="0">
                <a:solidFill>
                  <a:srgbClr val="FF0000"/>
                </a:solidFill>
                <a:latin typeface="Arial" pitchFamily="34" charset="0"/>
                <a:cs typeface="Arial" pitchFamily="34" charset="0"/>
              </a:rPr>
              <a:t> Nelarabin </a:t>
            </a:r>
            <a:r>
              <a:rPr lang="tr-TR" dirty="0" smtClean="0">
                <a:latin typeface="Arial" pitchFamily="34" charset="0"/>
                <a:cs typeface="Arial" pitchFamily="34" charset="0"/>
              </a:rPr>
              <a:t>alırlar ve testisteki </a:t>
            </a:r>
            <a:r>
              <a:rPr lang="tr-TR" dirty="0" smtClean="0">
                <a:solidFill>
                  <a:srgbClr val="FF0000"/>
                </a:solidFill>
                <a:latin typeface="Arial" pitchFamily="34" charset="0"/>
                <a:cs typeface="Arial" pitchFamily="34" charset="0"/>
              </a:rPr>
              <a:t>cevaba göre konsolidasyonda RT </a:t>
            </a:r>
            <a:r>
              <a:rPr lang="tr-TR" dirty="0" smtClean="0">
                <a:latin typeface="Arial" pitchFamily="34" charset="0"/>
                <a:cs typeface="Arial" pitchFamily="34" charset="0"/>
              </a:rPr>
              <a:t>de görebilirler </a:t>
            </a:r>
          </a:p>
          <a:p>
            <a:endParaRPr lang="en-US" dirty="0" smtClean="0">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lstStyle/>
          <a:p>
            <a:pPr algn="ctr"/>
            <a:r>
              <a:rPr lang="tr-TR" dirty="0" smtClean="0"/>
              <a:t>T hücreli ALL</a:t>
            </a:r>
            <a:endParaRPr lang="tr-TR" dirty="0"/>
          </a:p>
        </p:txBody>
      </p:sp>
      <p:sp>
        <p:nvSpPr>
          <p:cNvPr id="3" name="Content Placeholder 2"/>
          <p:cNvSpPr>
            <a:spLocks noGrp="1"/>
          </p:cNvSpPr>
          <p:nvPr>
            <p:ph idx="1"/>
          </p:nvPr>
        </p:nvSpPr>
        <p:spPr>
          <a:xfrm>
            <a:off x="457200" y="1340768"/>
            <a:ext cx="8229600" cy="5328592"/>
          </a:xfrm>
        </p:spPr>
        <p:txBody>
          <a:bodyPr>
            <a:normAutofit fontScale="92500" lnSpcReduction="10000"/>
          </a:bodyPr>
          <a:lstStyle/>
          <a:p>
            <a:r>
              <a:rPr lang="tr-TR" b="1" dirty="0" smtClean="0">
                <a:latin typeface="Arial" pitchFamily="34" charset="0"/>
                <a:cs typeface="Arial" pitchFamily="34" charset="0"/>
              </a:rPr>
              <a:t>Yüksek Risk T-ALL </a:t>
            </a:r>
          </a:p>
          <a:p>
            <a:r>
              <a:rPr lang="tr-TR" dirty="0" smtClean="0">
                <a:latin typeface="Arial" pitchFamily="34" charset="0"/>
                <a:cs typeface="Arial" pitchFamily="34" charset="0"/>
              </a:rPr>
              <a:t>Diğer özelliklerden bağımsız olarak indüksiyon sonu </a:t>
            </a:r>
            <a:r>
              <a:rPr lang="tr-TR" dirty="0" smtClean="0">
                <a:solidFill>
                  <a:srgbClr val="FF0000"/>
                </a:solidFill>
                <a:latin typeface="Arial" pitchFamily="34" charset="0"/>
                <a:cs typeface="Arial" pitchFamily="34" charset="0"/>
              </a:rPr>
              <a:t>M2 Kİ ve </a:t>
            </a:r>
            <a:r>
              <a:rPr lang="en-US" dirty="0" smtClean="0">
                <a:solidFill>
                  <a:srgbClr val="FF0000"/>
                </a:solidFill>
                <a:latin typeface="Arial" pitchFamily="34" charset="0"/>
                <a:cs typeface="Arial" pitchFamily="34" charset="0"/>
              </a:rPr>
              <a:t>%≥</a:t>
            </a:r>
            <a:r>
              <a:rPr lang="tr-TR" dirty="0" smtClean="0">
                <a:solidFill>
                  <a:srgbClr val="FF0000"/>
                </a:solidFill>
                <a:latin typeface="Arial" pitchFamily="34" charset="0"/>
                <a:cs typeface="Arial" pitchFamily="34" charset="0"/>
              </a:rPr>
              <a:t> </a:t>
            </a:r>
            <a:r>
              <a:rPr lang="en-US" dirty="0" smtClean="0">
                <a:solidFill>
                  <a:srgbClr val="FF0000"/>
                </a:solidFill>
                <a:latin typeface="Arial" pitchFamily="34" charset="0"/>
                <a:cs typeface="Arial" pitchFamily="34" charset="0"/>
              </a:rPr>
              <a:t> 1.0 MRD</a:t>
            </a:r>
            <a:r>
              <a:rPr lang="tr-TR" dirty="0" smtClean="0">
                <a:latin typeface="Arial" pitchFamily="34" charset="0"/>
                <a:cs typeface="Arial" pitchFamily="34" charset="0"/>
              </a:rPr>
              <a:t> si olan hastalardır </a:t>
            </a:r>
          </a:p>
          <a:p>
            <a:r>
              <a:rPr lang="tr-TR" dirty="0" smtClean="0">
                <a:latin typeface="Arial" pitchFamily="34" charset="0"/>
                <a:cs typeface="Arial" pitchFamily="34" charset="0"/>
              </a:rPr>
              <a:t>Konsolidasyona kan değerlerinde düzelme beklenmeden başlanır. Tedavide en önemli fark </a:t>
            </a:r>
            <a:r>
              <a:rPr lang="tr-TR" dirty="0" smtClean="0">
                <a:solidFill>
                  <a:srgbClr val="FF0000"/>
                </a:solidFill>
                <a:latin typeface="Arial" pitchFamily="34" charset="0"/>
                <a:cs typeface="Arial" pitchFamily="34" charset="0"/>
              </a:rPr>
              <a:t>artan doz MTX veya HDMTX</a:t>
            </a:r>
            <a:r>
              <a:rPr lang="tr-TR" dirty="0" smtClean="0">
                <a:latin typeface="Arial" pitchFamily="34" charset="0"/>
                <a:cs typeface="Arial" pitchFamily="34" charset="0"/>
              </a:rPr>
              <a:t> olması ve </a:t>
            </a:r>
            <a:r>
              <a:rPr lang="tr-TR" dirty="0" smtClean="0">
                <a:solidFill>
                  <a:srgbClr val="FF0000"/>
                </a:solidFill>
                <a:latin typeface="Arial" pitchFamily="34" charset="0"/>
                <a:cs typeface="Arial" pitchFamily="34" charset="0"/>
              </a:rPr>
              <a:t>nelarabin</a:t>
            </a:r>
            <a:r>
              <a:rPr lang="tr-TR" dirty="0" smtClean="0">
                <a:latin typeface="Arial" pitchFamily="34" charset="0"/>
                <a:cs typeface="Arial" pitchFamily="34" charset="0"/>
              </a:rPr>
              <a:t> kullanılmasıdır</a:t>
            </a:r>
          </a:p>
          <a:p>
            <a:r>
              <a:rPr lang="tr-TR" dirty="0" smtClean="0">
                <a:latin typeface="Arial" pitchFamily="34" charset="0"/>
                <a:cs typeface="Arial" pitchFamily="34" charset="0"/>
              </a:rPr>
              <a:t>Tüm yüksek riskli hastalar </a:t>
            </a:r>
            <a:r>
              <a:rPr lang="tr-TR" dirty="0" smtClean="0">
                <a:solidFill>
                  <a:srgbClr val="FF0000"/>
                </a:solidFill>
                <a:latin typeface="Arial" pitchFamily="34" charset="0"/>
                <a:cs typeface="Arial" pitchFamily="34" charset="0"/>
              </a:rPr>
              <a:t>konsolidasyon veya DI fazında kranial RT</a:t>
            </a:r>
            <a:r>
              <a:rPr lang="tr-TR" dirty="0" smtClean="0">
                <a:latin typeface="Arial" pitchFamily="34" charset="0"/>
                <a:cs typeface="Arial" pitchFamily="34" charset="0"/>
              </a:rPr>
              <a:t> görürler </a:t>
            </a:r>
          </a:p>
          <a:p>
            <a:r>
              <a:rPr lang="tr-TR" dirty="0" smtClean="0">
                <a:solidFill>
                  <a:srgbClr val="FF0000"/>
                </a:solidFill>
                <a:latin typeface="Arial" pitchFamily="34" charset="0"/>
                <a:cs typeface="Arial" pitchFamily="34" charset="0"/>
              </a:rPr>
              <a:t>MSS 3 olan hastalar  HDMTX </a:t>
            </a:r>
            <a:r>
              <a:rPr lang="tr-TR" dirty="0" smtClean="0">
                <a:latin typeface="Arial" pitchFamily="34" charset="0"/>
                <a:cs typeface="Arial" pitchFamily="34" charset="0"/>
              </a:rPr>
              <a:t>alırlar  ve  </a:t>
            </a:r>
            <a:r>
              <a:rPr lang="tr-TR" dirty="0" smtClean="0">
                <a:solidFill>
                  <a:srgbClr val="FF0000"/>
                </a:solidFill>
                <a:latin typeface="Arial" pitchFamily="34" charset="0"/>
                <a:cs typeface="Arial" pitchFamily="34" charset="0"/>
              </a:rPr>
              <a:t>DI sırasında </a:t>
            </a:r>
            <a:r>
              <a:rPr lang="tr-TR" dirty="0" smtClean="0">
                <a:latin typeface="Arial" pitchFamily="34" charset="0"/>
                <a:cs typeface="Arial" pitchFamily="34" charset="0"/>
              </a:rPr>
              <a:t>1200 cGy değil </a:t>
            </a:r>
            <a:r>
              <a:rPr lang="tr-TR" dirty="0" smtClean="0">
                <a:solidFill>
                  <a:srgbClr val="FF0000"/>
                </a:solidFill>
                <a:latin typeface="Arial" pitchFamily="34" charset="0"/>
                <a:cs typeface="Arial" pitchFamily="34" charset="0"/>
              </a:rPr>
              <a:t>1800 cGy krainal RT </a:t>
            </a:r>
            <a:r>
              <a:rPr lang="tr-TR" dirty="0" smtClean="0">
                <a:latin typeface="Arial" pitchFamily="34" charset="0"/>
                <a:cs typeface="Arial" pitchFamily="34" charset="0"/>
              </a:rPr>
              <a:t>görürler</a:t>
            </a:r>
          </a:p>
          <a:p>
            <a:r>
              <a:rPr lang="tr-TR" dirty="0" smtClean="0">
                <a:latin typeface="Arial" pitchFamily="34" charset="0"/>
                <a:cs typeface="Arial" pitchFamily="34" charset="0"/>
              </a:rPr>
              <a:t>Bu hastalara  mutlaka </a:t>
            </a:r>
            <a:r>
              <a:rPr lang="tr-TR" dirty="0" smtClean="0">
                <a:solidFill>
                  <a:srgbClr val="FF0000"/>
                </a:solidFill>
                <a:latin typeface="Arial" pitchFamily="34" charset="0"/>
                <a:cs typeface="Arial" pitchFamily="34" charset="0"/>
              </a:rPr>
              <a:t>HDMTX  ve birlikte nelarabin </a:t>
            </a:r>
            <a:r>
              <a:rPr lang="tr-TR" dirty="0" smtClean="0">
                <a:latin typeface="Arial" pitchFamily="34" charset="0"/>
                <a:cs typeface="Arial" pitchFamily="34" charset="0"/>
              </a:rPr>
              <a:t>de verilir (eksperimental kol)</a:t>
            </a:r>
          </a:p>
          <a:p>
            <a:r>
              <a:rPr lang="tr-TR" dirty="0" smtClean="0">
                <a:latin typeface="Arial" pitchFamily="34" charset="0"/>
                <a:cs typeface="Arial" pitchFamily="34" charset="0"/>
              </a:rPr>
              <a:t>Testiküler hastalığı olanlar </a:t>
            </a:r>
            <a:r>
              <a:rPr lang="tr-TR" dirty="0" smtClean="0">
                <a:solidFill>
                  <a:srgbClr val="FF0000"/>
                </a:solidFill>
                <a:latin typeface="Arial" pitchFamily="34" charset="0"/>
                <a:cs typeface="Arial" pitchFamily="34" charset="0"/>
              </a:rPr>
              <a:t>HDMTX</a:t>
            </a:r>
            <a:r>
              <a:rPr lang="tr-TR" u="sng" dirty="0" smtClean="0">
                <a:solidFill>
                  <a:srgbClr val="FF0000"/>
                </a:solidFill>
                <a:latin typeface="Arial" pitchFamily="34" charset="0"/>
                <a:cs typeface="Arial" pitchFamily="34" charset="0"/>
              </a:rPr>
              <a:t>+</a:t>
            </a:r>
            <a:r>
              <a:rPr lang="tr-TR" dirty="0" smtClean="0">
                <a:solidFill>
                  <a:srgbClr val="FF0000"/>
                </a:solidFill>
                <a:latin typeface="Arial" pitchFamily="34" charset="0"/>
                <a:cs typeface="Arial" pitchFamily="34" charset="0"/>
              </a:rPr>
              <a:t> Nelarabin </a:t>
            </a:r>
            <a:r>
              <a:rPr lang="tr-TR" dirty="0" smtClean="0">
                <a:latin typeface="Arial" pitchFamily="34" charset="0"/>
                <a:cs typeface="Arial" pitchFamily="34" charset="0"/>
              </a:rPr>
              <a:t>alırlar ve testisteki cevaba göre konsolidasyonda </a:t>
            </a:r>
            <a:r>
              <a:rPr lang="tr-TR" dirty="0" smtClean="0">
                <a:solidFill>
                  <a:srgbClr val="FF0000"/>
                </a:solidFill>
                <a:latin typeface="Arial" pitchFamily="34" charset="0"/>
                <a:cs typeface="Arial" pitchFamily="34" charset="0"/>
              </a:rPr>
              <a:t>RT</a:t>
            </a:r>
            <a:r>
              <a:rPr lang="tr-TR" dirty="0" smtClean="0">
                <a:latin typeface="Arial" pitchFamily="34" charset="0"/>
                <a:cs typeface="Arial" pitchFamily="34" charset="0"/>
              </a:rPr>
              <a:t> de görebilirler </a:t>
            </a:r>
            <a:endParaRPr lang="tr-TR" dirty="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Nelarabine </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latin typeface="Arial" pitchFamily="34" charset="0"/>
                <a:cs typeface="Arial" pitchFamily="34" charset="0"/>
              </a:rPr>
              <a:t>Lineage spesifik bir </a:t>
            </a:r>
            <a:r>
              <a:rPr lang="tr-TR" dirty="0" err="1" smtClean="0">
                <a:latin typeface="Arial" pitchFamily="34" charset="0"/>
                <a:cs typeface="Arial" pitchFamily="34" charset="0"/>
              </a:rPr>
              <a:t>kemoterapötiktir</a:t>
            </a:r>
            <a:endParaRPr lang="en-US" dirty="0" smtClean="0">
              <a:latin typeface="Arial" pitchFamily="34" charset="0"/>
              <a:cs typeface="Arial" pitchFamily="34" charset="0"/>
            </a:endParaRPr>
          </a:p>
          <a:p>
            <a:r>
              <a:rPr lang="tr-TR" dirty="0" smtClean="0">
                <a:latin typeface="Arial" pitchFamily="34" charset="0"/>
                <a:cs typeface="Arial" pitchFamily="34" charset="0"/>
              </a:rPr>
              <a:t>Nelarabine (2-amino-9-B-D-arabinofuranosyl-6-methoxy-9H-purine)  araG nin suda eriyen bir ön ürünüdür</a:t>
            </a:r>
          </a:p>
          <a:p>
            <a:r>
              <a:rPr lang="tr-TR" dirty="0" smtClean="0">
                <a:latin typeface="Arial" pitchFamily="34" charset="0"/>
                <a:cs typeface="Arial" pitchFamily="34" charset="0"/>
              </a:rPr>
              <a:t>Endojen pürin nükleosid fosforilaz etkisine dayanıklı bir sentetik deoksiguanozin türevidir ve mikromolar konsantrasyonlarda T lenfoblastlar üzerinde sitotoksiktir </a:t>
            </a:r>
          </a:p>
          <a:p>
            <a:r>
              <a:rPr lang="tr-TR" dirty="0" smtClean="0">
                <a:latin typeface="Arial" pitchFamily="34" charset="0"/>
                <a:cs typeface="Arial" pitchFamily="34" charset="0"/>
              </a:rPr>
              <a:t>Hücre içinde d-araGTP birikerek sitotoksik etki meydana getirir ve ribonükleotid redüktazı inhibe ederek DNA sentezini bloke eder</a:t>
            </a:r>
            <a:r>
              <a:rPr lang="en-US" dirty="0" smtClean="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B değil özellikle T hücreleri içinde olan bu birikim bu ilacın T hücre malinitelerinde kullanılmasına olanak sağlar</a:t>
            </a:r>
            <a:endParaRPr lang="tr-TR" dirty="0">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Testiküler hastalık</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latin typeface="Arial" pitchFamily="34" charset="0"/>
                <a:cs typeface="Arial" pitchFamily="34" charset="0"/>
              </a:rPr>
              <a:t>Tanı sırasında sıklığı %1-2</a:t>
            </a:r>
          </a:p>
          <a:p>
            <a:r>
              <a:rPr lang="tr-TR" dirty="0" smtClean="0">
                <a:latin typeface="Arial" pitchFamily="34" charset="0"/>
                <a:cs typeface="Arial" pitchFamily="34" charset="0"/>
              </a:rPr>
              <a:t>TRT nin relapsı önlemedeki başarısı kanıtlanmamış ve belirgin geç toksisiteye neden olduğu biliniyor</a:t>
            </a:r>
          </a:p>
          <a:p>
            <a:r>
              <a:rPr lang="tr-TR" dirty="0" smtClean="0">
                <a:latin typeface="Arial" pitchFamily="34" charset="0"/>
                <a:cs typeface="Arial" pitchFamily="34" charset="0"/>
              </a:rPr>
              <a:t>Birçok büyük merkez ve kooperatif gurup artık ALL’de testis tutulumunda TRT’yi rutin kullanmıyor </a:t>
            </a:r>
          </a:p>
          <a:p>
            <a:r>
              <a:rPr lang="tr-TR" dirty="0" smtClean="0">
                <a:latin typeface="Arial" pitchFamily="34" charset="0"/>
                <a:cs typeface="Arial" pitchFamily="34" charset="0"/>
              </a:rPr>
              <a:t>SJCRH’dan bildirilen güncel bir raporda bu hasta popülasyonunda kullanılan TRT’nin sağ kalım avantajı sağlamadığı bildirildi</a:t>
            </a:r>
          </a:p>
          <a:p>
            <a:r>
              <a:rPr lang="tr-TR" dirty="0" smtClean="0">
                <a:latin typeface="Arial" pitchFamily="34" charset="0"/>
                <a:cs typeface="Arial" pitchFamily="34" charset="0"/>
              </a:rPr>
              <a:t>Bu nedenle T hücreli ALL protokolünde testis tutulumu olanlarda indüksiyon sonunda tutulum kaybolursa TRT verilmiyor, tutulum devam edenlere konsolidasyonda 2400 cGy TRT veriliyor </a:t>
            </a:r>
            <a:endParaRPr lang="tr-TR"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t>İnfant</a:t>
            </a:r>
            <a:r>
              <a:rPr lang="tr-TR" dirty="0" smtClean="0"/>
              <a:t> ALL</a:t>
            </a:r>
            <a:endParaRPr lang="tr-TR" dirty="0"/>
          </a:p>
        </p:txBody>
      </p:sp>
      <p:sp>
        <p:nvSpPr>
          <p:cNvPr id="3" name="İçerik Yer Tutucusu 2"/>
          <p:cNvSpPr>
            <a:spLocks noGrp="1"/>
          </p:cNvSpPr>
          <p:nvPr>
            <p:ph idx="1"/>
          </p:nvPr>
        </p:nvSpPr>
        <p:spPr/>
        <p:txBody>
          <a:bodyPr>
            <a:normAutofit/>
          </a:bodyPr>
          <a:lstStyle/>
          <a:p>
            <a:r>
              <a:rPr lang="en-US" dirty="0" smtClean="0">
                <a:latin typeface="Arial" pitchFamily="34" charset="0"/>
                <a:cs typeface="Arial" pitchFamily="34" charset="0"/>
              </a:rPr>
              <a:t>ALL</a:t>
            </a:r>
            <a:r>
              <a:rPr lang="tr-TR" dirty="0" smtClean="0">
                <a:latin typeface="Arial" pitchFamily="34" charset="0"/>
                <a:cs typeface="Arial" pitchFamily="34" charset="0"/>
              </a:rPr>
              <a:t>’li </a:t>
            </a:r>
            <a:r>
              <a:rPr lang="tr-TR" dirty="0" err="1" smtClean="0">
                <a:latin typeface="Arial" pitchFamily="34" charset="0"/>
                <a:cs typeface="Arial" pitchFamily="34" charset="0"/>
              </a:rPr>
              <a:t>infantların</a:t>
            </a:r>
            <a:r>
              <a:rPr lang="tr-TR" dirty="0" smtClean="0">
                <a:latin typeface="Arial" pitchFamily="34" charset="0"/>
                <a:cs typeface="Arial" pitchFamily="34" charset="0"/>
              </a:rPr>
              <a:t>  ve özellikle MLL-genini ilgilendiren bozukluğu olanların </a:t>
            </a:r>
            <a:r>
              <a:rPr lang="en-US" dirty="0" smtClean="0">
                <a:latin typeface="Arial" pitchFamily="34" charset="0"/>
                <a:cs typeface="Arial" pitchFamily="34" charset="0"/>
              </a:rPr>
              <a:t> </a:t>
            </a:r>
            <a:r>
              <a:rPr lang="tr-TR" dirty="0" err="1" smtClean="0">
                <a:latin typeface="Arial" pitchFamily="34" charset="0"/>
                <a:cs typeface="Arial" pitchFamily="34" charset="0"/>
              </a:rPr>
              <a:t>EFS’leri</a:t>
            </a:r>
            <a:r>
              <a:rPr lang="tr-TR" dirty="0" smtClean="0">
                <a:latin typeface="Arial" pitchFamily="34" charset="0"/>
                <a:cs typeface="Arial" pitchFamily="34" charset="0"/>
              </a:rPr>
              <a:t> kötüdür</a:t>
            </a:r>
          </a:p>
          <a:p>
            <a:r>
              <a:rPr lang="tr-TR" dirty="0" smtClean="0">
                <a:latin typeface="Arial" pitchFamily="34" charset="0"/>
                <a:cs typeface="Arial" pitchFamily="34" charset="0"/>
              </a:rPr>
              <a:t>Uluslar arası yayınlarda bu hastaların 3- 6 yıllık EFS </a:t>
            </a:r>
            <a:r>
              <a:rPr lang="tr-TR" dirty="0" err="1" smtClean="0">
                <a:latin typeface="Arial" pitchFamily="34" charset="0"/>
                <a:cs typeface="Arial" pitchFamily="34" charset="0"/>
              </a:rPr>
              <a:t>leri</a:t>
            </a:r>
            <a:r>
              <a:rPr lang="tr-TR"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22</a:t>
            </a:r>
            <a:r>
              <a:rPr lang="tr-TR" dirty="0" smtClean="0">
                <a:latin typeface="Arial" pitchFamily="34" charset="0"/>
                <a:cs typeface="Arial" pitchFamily="34" charset="0"/>
              </a:rPr>
              <a:t>-</a:t>
            </a:r>
            <a:r>
              <a:rPr lang="en-US" dirty="0">
                <a:latin typeface="Arial" pitchFamily="34" charset="0"/>
                <a:cs typeface="Arial" pitchFamily="34" charset="0"/>
              </a:rPr>
              <a:t>%</a:t>
            </a:r>
            <a:r>
              <a:rPr lang="en-US" dirty="0" smtClean="0">
                <a:latin typeface="Arial" pitchFamily="34" charset="0"/>
                <a:cs typeface="Arial" pitchFamily="34" charset="0"/>
              </a:rPr>
              <a:t>43 </a:t>
            </a:r>
            <a:r>
              <a:rPr lang="tr-TR" dirty="0">
                <a:latin typeface="Arial" pitchFamily="34" charset="0"/>
                <a:cs typeface="Arial" pitchFamily="34" charset="0"/>
              </a:rPr>
              <a:t> </a:t>
            </a:r>
            <a:r>
              <a:rPr lang="tr-TR" dirty="0" smtClean="0">
                <a:latin typeface="Arial" pitchFamily="34" charset="0"/>
                <a:cs typeface="Arial" pitchFamily="34" charset="0"/>
              </a:rPr>
              <a:t>arasında değişir</a:t>
            </a:r>
          </a:p>
          <a:p>
            <a:r>
              <a:rPr lang="tr-TR" dirty="0" smtClean="0">
                <a:latin typeface="Arial" pitchFamily="34" charset="0"/>
                <a:cs typeface="Arial" pitchFamily="34" charset="0"/>
              </a:rPr>
              <a:t>Tedavi başarısızlığı ilk </a:t>
            </a:r>
            <a:r>
              <a:rPr lang="tr-TR" dirty="0">
                <a:latin typeface="Arial" pitchFamily="34" charset="0"/>
                <a:cs typeface="Arial" pitchFamily="34" charset="0"/>
              </a:rPr>
              <a:t>6-12 ay </a:t>
            </a:r>
            <a:r>
              <a:rPr lang="tr-TR" dirty="0" smtClean="0">
                <a:latin typeface="Arial" pitchFamily="34" charset="0"/>
                <a:cs typeface="Arial" pitchFamily="34" charset="0"/>
              </a:rPr>
              <a:t>içindeki erken nükse bağlıdır</a:t>
            </a:r>
          </a:p>
          <a:p>
            <a:r>
              <a:rPr lang="tr-TR" dirty="0" smtClean="0">
                <a:latin typeface="Arial" pitchFamily="34" charset="0"/>
                <a:cs typeface="Arial" pitchFamily="34" charset="0"/>
              </a:rPr>
              <a:t>Bu nedenle günümüzde tedaviler kısa, güçlü, yoğunlaştırılmış indüksiyon içeren ve yaşa bağlı doz azaltmanın olmadığı stratejiler üzerinde odaklanmıştır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184375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a:t>İnfant</a:t>
            </a:r>
            <a:r>
              <a:rPr lang="tr-TR" dirty="0"/>
              <a:t> ALL</a:t>
            </a:r>
          </a:p>
        </p:txBody>
      </p:sp>
      <p:sp>
        <p:nvSpPr>
          <p:cNvPr id="3" name="İçerik Yer Tutucusu 2"/>
          <p:cNvSpPr>
            <a:spLocks noGrp="1"/>
          </p:cNvSpPr>
          <p:nvPr>
            <p:ph idx="1"/>
          </p:nvPr>
        </p:nvSpPr>
        <p:spPr/>
        <p:txBody>
          <a:bodyPr>
            <a:normAutofit fontScale="92500" lnSpcReduction="20000"/>
          </a:bodyPr>
          <a:lstStyle/>
          <a:p>
            <a:r>
              <a:rPr lang="tr-TR" dirty="0" smtClean="0">
                <a:latin typeface="Arial" pitchFamily="34" charset="0"/>
                <a:cs typeface="Arial" pitchFamily="34" charset="0"/>
              </a:rPr>
              <a:t>Ancak indüksiyon sırasında ölüm oranlarının artması (POG 9407 1. ve 2. kohortlar  ve CCG1953)  araştırmacıları daha sonra </a:t>
            </a:r>
            <a:r>
              <a:rPr lang="tr-TR" dirty="0" smtClean="0">
                <a:solidFill>
                  <a:srgbClr val="FF0000"/>
                </a:solidFill>
                <a:latin typeface="Arial" pitchFamily="34" charset="0"/>
                <a:cs typeface="Arial" pitchFamily="34" charset="0"/>
              </a:rPr>
              <a:t>indüksiyonda DXM yerine PRD</a:t>
            </a:r>
            <a:r>
              <a:rPr lang="tr-TR" dirty="0" smtClean="0">
                <a:latin typeface="Arial" pitchFamily="34" charset="0"/>
                <a:cs typeface="Arial" pitchFamily="34" charset="0"/>
              </a:rPr>
              <a:t> koymaya ve antrasiklinlerin dozunu azaltmaya yöneltti ve böylece toksik ölümler  POG 9407 3. kohortda 18/74 den COG P9407  3. kohortda 8/134 e  azalabildi</a:t>
            </a:r>
          </a:p>
          <a:p>
            <a:r>
              <a:rPr lang="en-US" dirty="0">
                <a:latin typeface="Arial" pitchFamily="34" charset="0"/>
                <a:cs typeface="Arial" pitchFamily="34" charset="0"/>
              </a:rPr>
              <a:t>The CCG-1953 infant ALL </a:t>
            </a:r>
            <a:r>
              <a:rPr lang="tr-TR" dirty="0" smtClean="0">
                <a:latin typeface="Arial" pitchFamily="34" charset="0"/>
                <a:cs typeface="Arial" pitchFamily="34" charset="0"/>
              </a:rPr>
              <a:t>çalışmasında DXM çıkartılmadan ve daha yüksek doz MTX ile 4 yıllık EFS %43.7 ve OS %49.6 oldu ve </a:t>
            </a:r>
            <a:r>
              <a:rPr lang="tr-TR" dirty="0" smtClean="0">
                <a:solidFill>
                  <a:srgbClr val="FF0000"/>
                </a:solidFill>
                <a:latin typeface="Arial" pitchFamily="34" charset="0"/>
                <a:cs typeface="Arial" pitchFamily="34" charset="0"/>
              </a:rPr>
              <a:t>MLL nin </a:t>
            </a:r>
            <a:r>
              <a:rPr lang="tr-TR" dirty="0" smtClean="0">
                <a:latin typeface="Arial" pitchFamily="34" charset="0"/>
                <a:cs typeface="Arial" pitchFamily="34" charset="0"/>
              </a:rPr>
              <a:t>prognostik önemi teyit edildi</a:t>
            </a:r>
          </a:p>
          <a:p>
            <a:r>
              <a:rPr lang="tr-TR" dirty="0" smtClean="0">
                <a:latin typeface="Arial" pitchFamily="34" charset="0"/>
                <a:cs typeface="Arial" pitchFamily="34" charset="0"/>
              </a:rPr>
              <a:t>Yaşın önemi ortaya çıktı ve MLL olan grupta &gt;</a:t>
            </a:r>
            <a:r>
              <a:rPr lang="tr-TR" dirty="0" smtClean="0">
                <a:solidFill>
                  <a:srgbClr val="FF0000"/>
                </a:solidFill>
                <a:latin typeface="Arial" pitchFamily="34" charset="0"/>
                <a:cs typeface="Arial" pitchFamily="34" charset="0"/>
              </a:rPr>
              <a:t>90 gün </a:t>
            </a:r>
            <a:r>
              <a:rPr lang="tr-TR" dirty="0" smtClean="0">
                <a:latin typeface="Arial" pitchFamily="34" charset="0"/>
                <a:cs typeface="Arial" pitchFamily="34" charset="0"/>
              </a:rPr>
              <a:t>olan çocuklarda EFS %55.7 iken &lt;90 gün olanlarda EFS sadece %10.6 oldu</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2002433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İnfant ALL</a:t>
            </a:r>
            <a:endParaRPr lang="tr-TR" dirty="0"/>
          </a:p>
        </p:txBody>
      </p:sp>
      <p:sp>
        <p:nvSpPr>
          <p:cNvPr id="3" name="Content Placeholder 2"/>
          <p:cNvSpPr>
            <a:spLocks noGrp="1"/>
          </p:cNvSpPr>
          <p:nvPr>
            <p:ph idx="1"/>
          </p:nvPr>
        </p:nvSpPr>
        <p:spPr>
          <a:xfrm>
            <a:off x="457200" y="2468904"/>
            <a:ext cx="8229600" cy="4389120"/>
          </a:xfrm>
        </p:spPr>
        <p:txBody>
          <a:bodyPr/>
          <a:lstStyle/>
          <a:p>
            <a:r>
              <a:rPr lang="tr-TR" dirty="0" smtClean="0">
                <a:latin typeface="Arial" pitchFamily="34" charset="0"/>
                <a:cs typeface="Arial" pitchFamily="34" charset="0"/>
              </a:rPr>
              <a:t>CCG-1953 de RT-PCR ile tüm MLL rearrangement’ları incelendi: t(4;11), t(11;19), ve t(9;11)</a:t>
            </a:r>
          </a:p>
          <a:p>
            <a:r>
              <a:rPr lang="tr-TR" dirty="0" smtClean="0">
                <a:latin typeface="Arial" pitchFamily="34" charset="0"/>
                <a:cs typeface="Arial" pitchFamily="34" charset="0"/>
              </a:rPr>
              <a:t>5 yıllık EFS sırasıyla %29, %30, %22 bulundu</a:t>
            </a:r>
          </a:p>
          <a:p>
            <a:r>
              <a:rPr lang="tr-TR" dirty="0" smtClean="0">
                <a:latin typeface="Arial" pitchFamily="34" charset="0"/>
                <a:cs typeface="Arial" pitchFamily="34" charset="0"/>
              </a:rPr>
              <a:t>Diğer 11q23 lerde ise EFS %53.3 idi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68313" y="2017713"/>
            <a:ext cx="8486775" cy="4594225"/>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normAutofit/>
          </a:bodyPr>
          <a:lstStyle/>
          <a:p>
            <a:pPr marL="0" indent="0">
              <a:lnSpc>
                <a:spcPct val="90000"/>
              </a:lnSpc>
              <a:spcBef>
                <a:spcPts val="700"/>
              </a:spcBef>
              <a:buClr>
                <a:srgbClr val="3333CC"/>
              </a:buClr>
              <a:buSzPct val="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    </a:t>
            </a:r>
            <a:r>
              <a:rPr lang="tr-TR" sz="3200" b="1" dirty="0" smtClean="0">
                <a:latin typeface="Arial" pitchFamily="34" charset="0"/>
                <a:cs typeface="Arial" pitchFamily="34" charset="0"/>
              </a:rPr>
              <a:t>Klinik tedavi değişiyor</a:t>
            </a:r>
            <a:endParaRPr lang="tr-TR" sz="2800" b="1" dirty="0" smtClean="0">
              <a:latin typeface="Arial" pitchFamily="34" charset="0"/>
              <a:cs typeface="Arial" pitchFamily="34" charset="0"/>
            </a:endParaRP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Klinik ve biyolojik riske dayalı sınıflama: </a:t>
            </a:r>
            <a:r>
              <a:rPr lang="en-US" sz="2800" dirty="0" smtClean="0">
                <a:latin typeface="Arial" pitchFamily="34" charset="0"/>
                <a:cs typeface="Arial" pitchFamily="34" charset="0"/>
              </a:rPr>
              <a:t>ALL</a:t>
            </a:r>
            <a:r>
              <a:rPr lang="en-US" sz="2800" dirty="0">
                <a:latin typeface="Arial" pitchFamily="34" charset="0"/>
                <a:cs typeface="Arial" pitchFamily="34" charset="0"/>
              </a:rPr>
              <a:t>, </a:t>
            </a:r>
            <a:br>
              <a:rPr lang="en-US" sz="2800" dirty="0">
                <a:latin typeface="Arial" pitchFamily="34" charset="0"/>
                <a:cs typeface="Arial" pitchFamily="34" charset="0"/>
              </a:rPr>
            </a:br>
            <a:r>
              <a:rPr lang="en-US" sz="2800" dirty="0" smtClean="0">
                <a:latin typeface="Arial" pitchFamily="34" charset="0"/>
                <a:cs typeface="Arial" pitchFamily="34" charset="0"/>
              </a:rPr>
              <a:t>AML</a:t>
            </a:r>
            <a:endParaRPr lang="en-US" sz="2800" dirty="0">
              <a:latin typeface="Arial" pitchFamily="34" charset="0"/>
              <a:cs typeface="Arial" pitchFamily="34" charset="0"/>
            </a:endParaRP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Cevabın </a:t>
            </a:r>
            <a:r>
              <a:rPr lang="tr-TR" sz="2800" dirty="0" err="1" smtClean="0">
                <a:latin typeface="Arial" pitchFamily="34" charset="0"/>
                <a:cs typeface="Arial" pitchFamily="34" charset="0"/>
              </a:rPr>
              <a:t>sitogenetik</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prediktörleri</a:t>
            </a:r>
            <a:r>
              <a:rPr lang="en-US" sz="2800" dirty="0" smtClean="0">
                <a:latin typeface="Arial" pitchFamily="34" charset="0"/>
                <a:cs typeface="Arial" pitchFamily="34" charset="0"/>
              </a:rPr>
              <a:t>: </a:t>
            </a:r>
            <a:r>
              <a:rPr lang="en-US" sz="2800" dirty="0">
                <a:latin typeface="Arial" pitchFamily="34" charset="0"/>
                <a:cs typeface="Arial" pitchFamily="34" charset="0"/>
              </a:rPr>
              <a:t>ALL, </a:t>
            </a:r>
            <a:r>
              <a:rPr lang="en-US" sz="2800" dirty="0" smtClean="0">
                <a:latin typeface="Arial" pitchFamily="34" charset="0"/>
                <a:cs typeface="Arial" pitchFamily="34" charset="0"/>
              </a:rPr>
              <a:t>AML</a:t>
            </a:r>
            <a:r>
              <a:rPr lang="tr-TR" sz="2800" dirty="0" smtClean="0">
                <a:latin typeface="Arial" pitchFamily="34" charset="0"/>
                <a:cs typeface="Arial" pitchFamily="34" charset="0"/>
              </a:rPr>
              <a:t> </a:t>
            </a:r>
            <a:endParaRPr lang="en-US" sz="2800" dirty="0">
              <a:latin typeface="Arial" pitchFamily="34" charset="0"/>
              <a:cs typeface="Arial" pitchFamily="34" charset="0"/>
            </a:endParaRP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MRD </a:t>
            </a:r>
            <a:r>
              <a:rPr lang="tr-TR" sz="2800" dirty="0" err="1" smtClean="0">
                <a:latin typeface="Arial" pitchFamily="34" charset="0"/>
                <a:cs typeface="Arial" pitchFamily="34" charset="0"/>
              </a:rPr>
              <a:t>nin</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prognostik</a:t>
            </a:r>
            <a:r>
              <a:rPr lang="tr-TR" sz="2800" dirty="0" smtClean="0">
                <a:latin typeface="Arial" pitchFamily="34" charset="0"/>
                <a:cs typeface="Arial" pitchFamily="34" charset="0"/>
              </a:rPr>
              <a:t> olarak önemli olması:</a:t>
            </a:r>
            <a:r>
              <a:rPr lang="en-US" sz="2800" dirty="0" smtClean="0">
                <a:latin typeface="Arial" pitchFamily="34" charset="0"/>
                <a:cs typeface="Arial" pitchFamily="34" charset="0"/>
              </a:rPr>
              <a:t> </a:t>
            </a:r>
            <a:r>
              <a:rPr lang="en-US" sz="2800" dirty="0">
                <a:latin typeface="Arial" pitchFamily="34" charset="0"/>
                <a:cs typeface="Arial" pitchFamily="34" charset="0"/>
              </a:rPr>
              <a:t>ALL, </a:t>
            </a:r>
            <a:r>
              <a:rPr lang="en-US" sz="2800" dirty="0" smtClean="0">
                <a:latin typeface="Arial" pitchFamily="34" charset="0"/>
                <a:cs typeface="Arial" pitchFamily="34" charset="0"/>
              </a:rPr>
              <a:t>AML</a:t>
            </a:r>
            <a:endParaRPr lang="tr-TR" sz="2800" dirty="0" smtClean="0">
              <a:latin typeface="Arial" pitchFamily="34" charset="0"/>
              <a:cs typeface="Arial" pitchFamily="34" charset="0"/>
            </a:endParaRP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Riske dayalı tedavi yaklaşımlarının geliştirilmesi</a:t>
            </a:r>
            <a:endParaRPr lang="en-US" sz="2800" dirty="0">
              <a:latin typeface="Arial" pitchFamily="34" charset="0"/>
              <a:cs typeface="Arial" pitchFamily="34" charset="0"/>
            </a:endParaRP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Uzun dönem izleme kriterlerinin belirlenmesi</a:t>
            </a:r>
          </a:p>
          <a:p>
            <a:pPr marL="341313" indent="-341313">
              <a:lnSpc>
                <a:spcPct val="90000"/>
              </a:lnSpc>
              <a:spcBef>
                <a:spcPts val="700"/>
              </a:spcBef>
              <a:buClr>
                <a:srgbClr val="3333CC"/>
              </a:buClr>
              <a:buSzPct val="6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dirty="0" smtClean="0">
                <a:latin typeface="Arial" pitchFamily="34" charset="0"/>
                <a:cs typeface="Arial" pitchFamily="34" charset="0"/>
              </a:rPr>
              <a:t>Destek tedavilerindeki gelişmeler</a:t>
            </a:r>
            <a:endParaRPr lang="en-US" sz="2800" dirty="0">
              <a:latin typeface="Arial" pitchFamily="34" charset="0"/>
              <a:cs typeface="Arial" pitchFamily="34" charset="0"/>
            </a:endParaRPr>
          </a:p>
          <a:p>
            <a:pPr marL="341313" indent="-341313" eaLnBrk="0" hangingPunct="0">
              <a:lnSpc>
                <a:spcPct val="90000"/>
              </a:lnSpc>
              <a:spcBef>
                <a:spcPts val="175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dirty="0">
              <a:latin typeface="Arial" pitchFamily="34" charset="0"/>
              <a:cs typeface="Arial" pitchFamily="34" charset="0"/>
            </a:endParaRPr>
          </a:p>
        </p:txBody>
      </p:sp>
      <p:sp>
        <p:nvSpPr>
          <p:cNvPr id="6" name="Rectangle 1"/>
          <p:cNvSpPr>
            <a:spLocks noGrp="1" noChangeArrowheads="1"/>
          </p:cNvSpPr>
          <p:nvPr>
            <p:ph type="title"/>
          </p:nvPr>
        </p:nvSpPr>
        <p:spPr>
          <a:xfrm>
            <a:off x="457200" y="476672"/>
            <a:ext cx="8229600" cy="1008112"/>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400" dirty="0" smtClean="0">
                <a:effectLst>
                  <a:outerShdw blurRad="38100" dist="38100" dir="2700000" algn="tl">
                    <a:srgbClr val="C0C0C0"/>
                  </a:outerShdw>
                </a:effectLst>
              </a:rPr>
              <a:t>Elde edilen başarılar</a:t>
            </a:r>
            <a:endParaRPr lang="tr-TR" sz="4400" dirty="0">
              <a:effectLst>
                <a:outerShdw blurRad="38100" dist="38100" dir="2700000" algn="tl">
                  <a:srgbClr val="C0C0C0"/>
                </a:outerShdw>
              </a:effectLst>
            </a:endParaRPr>
          </a:p>
        </p:txBody>
      </p:sp>
    </p:spTree>
    <p:extLst>
      <p:ext uri="{BB962C8B-B14F-4D97-AF65-F5344CB8AC3E}">
        <p14:creationId xmlns="" xmlns:p14="http://schemas.microsoft.com/office/powerpoint/2010/main" val="2743516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a:t>İnfant</a:t>
            </a:r>
            <a:r>
              <a:rPr lang="tr-TR" dirty="0"/>
              <a:t> ALL</a:t>
            </a:r>
          </a:p>
        </p:txBody>
      </p:sp>
      <p:sp>
        <p:nvSpPr>
          <p:cNvPr id="3" name="İçerik Yer Tutucusu 2"/>
          <p:cNvSpPr>
            <a:spLocks noGrp="1"/>
          </p:cNvSpPr>
          <p:nvPr>
            <p:ph idx="1"/>
          </p:nvPr>
        </p:nvSpPr>
        <p:spPr/>
        <p:txBody>
          <a:bodyPr>
            <a:normAutofit/>
          </a:bodyPr>
          <a:lstStyle/>
          <a:p>
            <a:r>
              <a:rPr lang="en-US" dirty="0" smtClean="0">
                <a:latin typeface="Arial" pitchFamily="34" charset="0"/>
                <a:cs typeface="Arial" pitchFamily="34" charset="0"/>
              </a:rPr>
              <a:t>FLT3 t</a:t>
            </a:r>
            <a:r>
              <a:rPr lang="tr-TR" dirty="0" smtClean="0">
                <a:latin typeface="Arial" pitchFamily="34" charset="0"/>
                <a:cs typeface="Arial" pitchFamily="34" charset="0"/>
              </a:rPr>
              <a:t>irozin kinaz erişkin ve pediatrik AML de önemli bir onkogen ve tedavi edici stratejiler arasında bu genin inhibisyonu da aktif olarak yer almaya başladı</a:t>
            </a:r>
          </a:p>
          <a:p>
            <a:r>
              <a:rPr lang="tr-TR" dirty="0" smtClean="0">
                <a:latin typeface="Arial" pitchFamily="34" charset="0"/>
                <a:cs typeface="Arial" pitchFamily="34" charset="0"/>
              </a:rPr>
              <a:t>FLT</a:t>
            </a:r>
            <a:r>
              <a:rPr lang="en-US" dirty="0" smtClean="0">
                <a:latin typeface="Arial" pitchFamily="34" charset="0"/>
                <a:cs typeface="Arial" pitchFamily="34" charset="0"/>
              </a:rPr>
              <a:t>3 </a:t>
            </a:r>
            <a:r>
              <a:rPr lang="tr-TR" dirty="0" smtClean="0">
                <a:latin typeface="Arial" pitchFamily="34" charset="0"/>
                <a:cs typeface="Arial" pitchFamily="34" charset="0"/>
              </a:rPr>
              <a:t> infant ve çocukluk çağı ALL lerinin de patogenezinde son zamanlarda suçlanmaya başlandı</a:t>
            </a:r>
          </a:p>
          <a:p>
            <a:r>
              <a:rPr lang="tr-TR" dirty="0" smtClean="0">
                <a:latin typeface="Arial" pitchFamily="34" charset="0"/>
                <a:cs typeface="Arial" pitchFamily="34" charset="0"/>
              </a:rPr>
              <a:t>En yüksek FLT3 mRNA ekspresyonu MLL geninin düzenlendiği infant (%80) ve  çocukluk çağı (%5) ALL lerinde </a:t>
            </a:r>
          </a:p>
        </p:txBody>
      </p:sp>
    </p:spTree>
    <p:extLst>
      <p:ext uri="{BB962C8B-B14F-4D97-AF65-F5344CB8AC3E}">
        <p14:creationId xmlns="" xmlns:p14="http://schemas.microsoft.com/office/powerpoint/2010/main" val="3281909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İnfant ALL</a:t>
            </a:r>
            <a:endParaRPr lang="tr-TR" dirty="0"/>
          </a:p>
        </p:txBody>
      </p:sp>
      <p:sp>
        <p:nvSpPr>
          <p:cNvPr id="3" name="Content Placeholder 2"/>
          <p:cNvSpPr>
            <a:spLocks noGrp="1"/>
          </p:cNvSpPr>
          <p:nvPr>
            <p:ph idx="1"/>
          </p:nvPr>
        </p:nvSpPr>
        <p:spPr>
          <a:xfrm>
            <a:off x="457200" y="2111714"/>
            <a:ext cx="8229600" cy="4389120"/>
          </a:xfrm>
        </p:spPr>
        <p:txBody>
          <a:bodyPr>
            <a:normAutofit fontScale="92500" lnSpcReduction="10000"/>
          </a:bodyPr>
          <a:lstStyle/>
          <a:p>
            <a:r>
              <a:rPr lang="tr-TR" dirty="0" smtClean="0">
                <a:latin typeface="Arial" pitchFamily="34" charset="0"/>
                <a:cs typeface="Arial" pitchFamily="34" charset="0"/>
              </a:rPr>
              <a:t>Bu nedenle konvansiyonel kemoterapi şemalarına bir FLT3 inhibitörü olan </a:t>
            </a:r>
            <a:r>
              <a:rPr lang="tr-TR" b="1" dirty="0" smtClean="0">
                <a:latin typeface="Arial" pitchFamily="34" charset="0"/>
                <a:cs typeface="Arial" pitchFamily="34" charset="0"/>
              </a:rPr>
              <a:t>Lestaurtinib</a:t>
            </a:r>
            <a:r>
              <a:rPr lang="tr-TR" dirty="0" smtClean="0">
                <a:latin typeface="Arial" pitchFamily="34" charset="0"/>
                <a:cs typeface="Arial" pitchFamily="34" charset="0"/>
              </a:rPr>
              <a:t> (CEP701)son zamanlarda eklenmeye başlandı</a:t>
            </a:r>
          </a:p>
          <a:p>
            <a:r>
              <a:rPr lang="tr-TR" dirty="0" smtClean="0">
                <a:latin typeface="Arial" pitchFamily="34" charset="0"/>
                <a:cs typeface="Arial" pitchFamily="34" charset="0"/>
              </a:rPr>
              <a:t>Lestaurtinib tek başına değil kemoterapi ile kombine olarak kullanılıyor</a:t>
            </a:r>
          </a:p>
          <a:p>
            <a:r>
              <a:rPr lang="tr-TR" dirty="0" smtClean="0">
                <a:latin typeface="Arial" pitchFamily="34" charset="0"/>
                <a:cs typeface="Arial" pitchFamily="34" charset="0"/>
              </a:rPr>
              <a:t>Önce kemoterapi, sonra lestaurtinib kullanılırsa sinerjistik hücre ölümü meydana gelir</a:t>
            </a:r>
          </a:p>
          <a:p>
            <a:r>
              <a:rPr lang="tr-TR" dirty="0" smtClean="0">
                <a:latin typeface="Arial" pitchFamily="34" charset="0"/>
                <a:cs typeface="Arial" pitchFamily="34" charset="0"/>
              </a:rPr>
              <a:t>Önce lestaurtinib daha sonra kemoterapi verilirse antagonistik etki oluşur </a:t>
            </a:r>
          </a:p>
          <a:p>
            <a:r>
              <a:rPr lang="tr-TR" dirty="0" smtClean="0">
                <a:latin typeface="Arial" pitchFamily="34" charset="0"/>
                <a:cs typeface="Arial" pitchFamily="34" charset="0"/>
              </a:rPr>
              <a:t>Lestaurtinib kemoterapiden hemen sonra verilmeli, kemoterapiden en az 24 saat öncesinde ise verilmemeli</a:t>
            </a:r>
          </a:p>
          <a:p>
            <a:endParaRPr lang="tr-TR" dirty="0" smtClean="0">
              <a:latin typeface="Arial" pitchFamily="34" charset="0"/>
              <a:cs typeface="Arial" pitchFamily="34" charset="0"/>
            </a:endParaRP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İnfant ALL risk sınıflaması</a:t>
            </a:r>
            <a:endParaRPr lang="tr-TR" dirty="0"/>
          </a:p>
        </p:txBody>
      </p:sp>
      <p:sp>
        <p:nvSpPr>
          <p:cNvPr id="3" name="Content Placeholder 2"/>
          <p:cNvSpPr>
            <a:spLocks noGrp="1"/>
          </p:cNvSpPr>
          <p:nvPr>
            <p:ph idx="1"/>
          </p:nvPr>
        </p:nvSpPr>
        <p:spPr>
          <a:xfrm>
            <a:off x="457200" y="2540342"/>
            <a:ext cx="8229600" cy="4389120"/>
          </a:xfrm>
        </p:spPr>
        <p:txBody>
          <a:bodyPr/>
          <a:lstStyle/>
          <a:p>
            <a:r>
              <a:rPr lang="tr-TR" dirty="0" smtClean="0">
                <a:latin typeface="Arial" pitchFamily="34" charset="0"/>
                <a:cs typeface="Arial" pitchFamily="34" charset="0"/>
              </a:rPr>
              <a:t>İnfant standart risk ALL: MLL-düzenlenmesi yok (5 yıllık EFS: %64)</a:t>
            </a:r>
          </a:p>
          <a:p>
            <a:r>
              <a:rPr lang="tr-TR" dirty="0" smtClean="0">
                <a:latin typeface="Arial" pitchFamily="34" charset="0"/>
                <a:cs typeface="Arial" pitchFamily="34" charset="0"/>
              </a:rPr>
              <a:t>İnfant orta risk ALL: MLL-düzenlenmesi var, tanıda yaş </a:t>
            </a:r>
            <a:r>
              <a:rPr lang="tr-TR" u="sng" dirty="0" smtClean="0">
                <a:latin typeface="Arial" pitchFamily="34" charset="0"/>
                <a:cs typeface="Arial" pitchFamily="34" charset="0"/>
              </a:rPr>
              <a:t>&gt;</a:t>
            </a:r>
            <a:r>
              <a:rPr lang="tr-TR" dirty="0" smtClean="0">
                <a:latin typeface="Arial" pitchFamily="34" charset="0"/>
                <a:cs typeface="Arial" pitchFamily="34" charset="0"/>
              </a:rPr>
              <a:t>90 gün ( 5 yıllık EFS %45-52)</a:t>
            </a:r>
          </a:p>
          <a:p>
            <a:r>
              <a:rPr lang="tr-TR" dirty="0" smtClean="0">
                <a:latin typeface="Arial" pitchFamily="34" charset="0"/>
                <a:cs typeface="Arial" pitchFamily="34" charset="0"/>
              </a:rPr>
              <a:t>İnfant yüksek risk ALL: MLL-düzenlenmesi var, tanıda yaş &lt;90 gün (5 yıllık EFS %17-24)</a:t>
            </a:r>
            <a:endParaRPr lang="tr-TR"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İnfant ALL-HSCT</a:t>
            </a:r>
            <a:endParaRPr lang="tr-TR" dirty="0"/>
          </a:p>
        </p:txBody>
      </p:sp>
      <p:sp>
        <p:nvSpPr>
          <p:cNvPr id="3" name="Content Placeholder 2"/>
          <p:cNvSpPr>
            <a:spLocks noGrp="1"/>
          </p:cNvSpPr>
          <p:nvPr>
            <p:ph idx="1"/>
          </p:nvPr>
        </p:nvSpPr>
        <p:spPr>
          <a:xfrm>
            <a:off x="457200" y="1935480"/>
            <a:ext cx="8229600" cy="4565354"/>
          </a:xfrm>
        </p:spPr>
        <p:txBody>
          <a:bodyPr/>
          <a:lstStyle/>
          <a:p>
            <a:r>
              <a:rPr lang="tr-TR" dirty="0" smtClean="0">
                <a:latin typeface="Arial" pitchFamily="34" charset="0"/>
                <a:cs typeface="Arial" pitchFamily="34" charset="0"/>
              </a:rPr>
              <a:t>İnfant ALL’de HSCT hakkında iyi sonuçlar rapor eden tek merkezli çalışmalar vardır</a:t>
            </a:r>
          </a:p>
          <a:p>
            <a:r>
              <a:rPr lang="tr-TR" dirty="0" smtClean="0">
                <a:latin typeface="Arial" pitchFamily="34" charset="0"/>
                <a:cs typeface="Arial" pitchFamily="34" charset="0"/>
              </a:rPr>
              <a:t>Bu çalışmalar kontrolsuz, düşük hasta sayılı ve yüksek riskli olmayan hastaları da kapsayan çalışmalardır</a:t>
            </a:r>
          </a:p>
          <a:p>
            <a:r>
              <a:rPr lang="tr-TR" dirty="0" smtClean="0">
                <a:latin typeface="Arial" pitchFamily="34" charset="0"/>
                <a:cs typeface="Arial" pitchFamily="34" charset="0"/>
              </a:rPr>
              <a:t>HSCT den yarar görülmediğini belirten çalışmalar da var</a:t>
            </a:r>
          </a:p>
          <a:p>
            <a:r>
              <a:rPr lang="tr-TR" dirty="0" smtClean="0">
                <a:latin typeface="Arial" pitchFamily="34" charset="0"/>
                <a:cs typeface="Arial" pitchFamily="34" charset="0"/>
              </a:rPr>
              <a:t>Bunların en büyüğü Ponti de Legno grubunun yaptığı t(4;11) li 1983-1995 yılları arasında tedavi edilen 214 infant üzerinde yapılan çalışmadır ( referans)</a:t>
            </a:r>
          </a:p>
          <a:p>
            <a:pPr>
              <a:buNone/>
            </a:pPr>
            <a:endParaRPr lang="tr-TR" dirty="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71570"/>
          </a:xfrm>
        </p:spPr>
        <p:txBody>
          <a:bodyPr>
            <a:normAutofit/>
          </a:bodyPr>
          <a:lstStyle/>
          <a:p>
            <a:pPr algn="ctr"/>
            <a:r>
              <a:rPr lang="tr-TR" dirty="0" smtClean="0"/>
              <a:t>İnfant ALL-HSCT</a:t>
            </a:r>
            <a:endParaRPr lang="tr-TR" dirty="0"/>
          </a:p>
        </p:txBody>
      </p:sp>
      <p:sp>
        <p:nvSpPr>
          <p:cNvPr id="3" name="Content Placeholder 2"/>
          <p:cNvSpPr>
            <a:spLocks noGrp="1"/>
          </p:cNvSpPr>
          <p:nvPr>
            <p:ph idx="1"/>
          </p:nvPr>
        </p:nvSpPr>
        <p:spPr>
          <a:xfrm>
            <a:off x="457200" y="1928802"/>
            <a:ext cx="8229600" cy="4429156"/>
          </a:xfrm>
        </p:spPr>
        <p:txBody>
          <a:bodyPr>
            <a:normAutofit/>
          </a:bodyPr>
          <a:lstStyle/>
          <a:p>
            <a:r>
              <a:rPr lang="tr-TR" dirty="0" smtClean="0">
                <a:latin typeface="Arial" pitchFamily="34" charset="0"/>
                <a:cs typeface="Arial" pitchFamily="34" charset="0"/>
              </a:rPr>
              <a:t>POG-9407’de %19 , CCG-1953’de % 30 hastada BMT yapılmış. MLL-rearranged yüksek riskli hastalarda KT kolu ile BMT kolu arasında EFS farkıl bulunmamış </a:t>
            </a:r>
          </a:p>
          <a:p>
            <a:r>
              <a:rPr lang="tr-TR" dirty="0" smtClean="0">
                <a:latin typeface="Arial" pitchFamily="34" charset="0"/>
                <a:cs typeface="Arial" pitchFamily="34" charset="0"/>
              </a:rPr>
              <a:t>İnterfant 99 protokolünde tüksek riskli hastalarda yapılan BMT de  DFS %50, KT de DFS %37 (p=0.19)</a:t>
            </a:r>
          </a:p>
          <a:p>
            <a:r>
              <a:rPr lang="tr-TR" dirty="0" smtClean="0">
                <a:latin typeface="Arial" pitchFamily="34" charset="0"/>
                <a:cs typeface="Arial" pitchFamily="34" charset="0"/>
              </a:rPr>
              <a:t>Bu bulgulara dayanarak HSCT ilk remisyonda yeni infant ALL tedavilerinde bir tedavi seçeneği olmaktan çıkartıldı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İnfant ALL-tedavideki yenilikler</a:t>
            </a:r>
            <a:endParaRPr lang="tr-TR" dirty="0"/>
          </a:p>
        </p:txBody>
      </p:sp>
      <p:sp>
        <p:nvSpPr>
          <p:cNvPr id="3" name="Content Placeholder 2"/>
          <p:cNvSpPr>
            <a:spLocks noGrp="1"/>
          </p:cNvSpPr>
          <p:nvPr>
            <p:ph idx="1"/>
          </p:nvPr>
        </p:nvSpPr>
        <p:spPr/>
        <p:txBody>
          <a:bodyPr/>
          <a:lstStyle/>
          <a:p>
            <a:r>
              <a:rPr lang="tr-TR" dirty="0" smtClean="0">
                <a:latin typeface="Arial" pitchFamily="34" charset="0"/>
                <a:cs typeface="Arial" pitchFamily="34" charset="0"/>
              </a:rPr>
              <a:t>Tedavi protokolünde indüksiyonda toksisiteyi azaltmak için daunomisin dozu %15 azaltıldı</a:t>
            </a:r>
          </a:p>
          <a:p>
            <a:r>
              <a:rPr lang="tr-TR" dirty="0" smtClean="0">
                <a:latin typeface="Arial" pitchFamily="34" charset="0"/>
                <a:cs typeface="Arial" pitchFamily="34" charset="0"/>
              </a:rPr>
              <a:t>E. Coli ASP yerine PEG-ASP kondu</a:t>
            </a:r>
          </a:p>
          <a:p>
            <a:r>
              <a:rPr lang="tr-TR" dirty="0" smtClean="0">
                <a:latin typeface="Arial" pitchFamily="34" charset="0"/>
                <a:cs typeface="Arial" pitchFamily="34" charset="0"/>
              </a:rPr>
              <a:t>7 günden küçük infantlar için IT tedavi dışındaki tüm KT dozları %25 azaltıldı</a:t>
            </a:r>
          </a:p>
          <a:p>
            <a:r>
              <a:rPr lang="tr-TR" dirty="0" smtClean="0">
                <a:latin typeface="Arial" pitchFamily="34" charset="0"/>
                <a:cs typeface="Arial" pitchFamily="34" charset="0"/>
              </a:rPr>
              <a:t>6 aydan küçük infantlar için IT tedavi dışındaki tüm KT dozları %11 azaltıldı</a:t>
            </a:r>
          </a:p>
          <a:p>
            <a:r>
              <a:rPr lang="tr-TR" dirty="0" smtClean="0">
                <a:latin typeface="Arial" pitchFamily="34" charset="0"/>
                <a:cs typeface="Arial" pitchFamily="34" charset="0"/>
              </a:rPr>
              <a:t>İndüksiyon sonrası steroid PRD’dan DXM’a çevrildi (DXM daha iyi Kİ ve MSS kontrolü sağlıyor)</a:t>
            </a:r>
            <a:endParaRPr lang="tr-TR"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İnfant ALL-tedavideki yenilikler</a:t>
            </a:r>
            <a:endParaRPr lang="tr-TR" dirty="0"/>
          </a:p>
        </p:txBody>
      </p:sp>
      <p:sp>
        <p:nvSpPr>
          <p:cNvPr id="3" name="Content Placeholder 2"/>
          <p:cNvSpPr>
            <a:spLocks noGrp="1"/>
          </p:cNvSpPr>
          <p:nvPr>
            <p:ph idx="1"/>
          </p:nvPr>
        </p:nvSpPr>
        <p:spPr>
          <a:xfrm>
            <a:off x="457200" y="2149794"/>
            <a:ext cx="8229600" cy="4565354"/>
          </a:xfrm>
        </p:spPr>
        <p:txBody>
          <a:bodyPr>
            <a:normAutofit fontScale="92500" lnSpcReduction="20000"/>
          </a:bodyPr>
          <a:lstStyle/>
          <a:p>
            <a:r>
              <a:rPr lang="tr-TR" dirty="0" smtClean="0">
                <a:latin typeface="Arial" pitchFamily="34" charset="0"/>
                <a:cs typeface="Arial" pitchFamily="34" charset="0"/>
              </a:rPr>
              <a:t>Önceki çalışmalarda saptanan yüksek relaps nedeniyle VP-16/CTX dozları güçlendirildi ve infant ALL hücrelerinin Ara-C ye olan hassasiyetleri nedeniyle VP-16/CTX’dan bir hafta sonra HDAra-C/PEG-ASP eklendi</a:t>
            </a:r>
          </a:p>
          <a:p>
            <a:r>
              <a:rPr lang="tr-TR" dirty="0" smtClean="0">
                <a:latin typeface="Arial" pitchFamily="34" charset="0"/>
                <a:cs typeface="Arial" pitchFamily="34" charset="0"/>
              </a:rPr>
              <a:t>Hasta konforu açısından daha önceki protokollerde olan İM  MTX,  IV MTX’a çevrildi</a:t>
            </a:r>
          </a:p>
          <a:p>
            <a:r>
              <a:rPr lang="tr-TR" dirty="0" smtClean="0">
                <a:latin typeface="Arial" pitchFamily="34" charset="0"/>
                <a:cs typeface="Arial" pitchFamily="34" charset="0"/>
              </a:rPr>
              <a:t>Daha önceki çalışmalarda tedavi bitiminden sonra erken relaps sayısı fazla olduğu için devam tedavisi toplam 24 ay tedavi olacak şekilde uzatıldı</a:t>
            </a:r>
          </a:p>
          <a:p>
            <a:r>
              <a:rPr lang="tr-TR" dirty="0" smtClean="0">
                <a:latin typeface="Arial" pitchFamily="34" charset="0"/>
                <a:cs typeface="Arial" pitchFamily="34" charset="0"/>
              </a:rPr>
              <a:t>MLL-G hastalar 42. haftadan sonra diğer protokollerdeki idame tedavisine benzer 2 yıl sürecek bir uzatılmış devam tedavisi alacaklar (önceki çalışmalardaki yüksek relaps oranları nedeniyle) </a:t>
            </a:r>
            <a:endParaRPr lang="tr-TR" dirty="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dirty="0" smtClean="0"/>
              <a:t>Moleküler biyolojinin tedavide kullanımı</a:t>
            </a:r>
            <a:endParaRPr lang="tr-TR" sz="4000" dirty="0"/>
          </a:p>
        </p:txBody>
      </p:sp>
      <p:sp>
        <p:nvSpPr>
          <p:cNvPr id="3" name="İçerik Yer Tutucusu 2"/>
          <p:cNvSpPr>
            <a:spLocks noGrp="1"/>
          </p:cNvSpPr>
          <p:nvPr>
            <p:ph idx="1"/>
          </p:nvPr>
        </p:nvSpPr>
        <p:spPr/>
        <p:txBody>
          <a:bodyPr>
            <a:normAutofit fontScale="85000" lnSpcReduction="20000"/>
          </a:bodyPr>
          <a:lstStyle/>
          <a:p>
            <a:r>
              <a:rPr lang="tr-TR" dirty="0" smtClean="0">
                <a:latin typeface="Arial" pitchFamily="34" charset="0"/>
                <a:cs typeface="Arial" pitchFamily="34" charset="0"/>
              </a:rPr>
              <a:t>Yüksek riskli B </a:t>
            </a:r>
            <a:r>
              <a:rPr lang="tr-TR" dirty="0" err="1" smtClean="0">
                <a:latin typeface="Arial" pitchFamily="34" charset="0"/>
                <a:cs typeface="Arial" pitchFamily="34" charset="0"/>
              </a:rPr>
              <a:t>progenitör</a:t>
            </a:r>
            <a:r>
              <a:rPr lang="tr-TR" dirty="0" smtClean="0">
                <a:latin typeface="Arial" pitchFamily="34" charset="0"/>
                <a:cs typeface="Arial" pitchFamily="34" charset="0"/>
              </a:rPr>
              <a:t> ALL olgularında %15 oranında  belirgin artmış CRLF2 </a:t>
            </a:r>
            <a:r>
              <a:rPr lang="en-US" dirty="0" smtClean="0">
                <a:latin typeface="Arial" pitchFamily="34" charset="0"/>
                <a:cs typeface="Arial" pitchFamily="34" charset="0"/>
              </a:rPr>
              <a:t>(cytokine</a:t>
            </a:r>
            <a:r>
              <a:rPr lang="tr-TR" dirty="0" smtClean="0">
                <a:latin typeface="Arial" pitchFamily="34" charset="0"/>
                <a:cs typeface="Arial" pitchFamily="34" charset="0"/>
              </a:rPr>
              <a:t> </a:t>
            </a:r>
            <a:r>
              <a:rPr lang="en-US" dirty="0" smtClean="0">
                <a:latin typeface="Arial" pitchFamily="34" charset="0"/>
                <a:cs typeface="Arial" pitchFamily="34" charset="0"/>
              </a:rPr>
              <a:t>receptor-like </a:t>
            </a:r>
            <a:r>
              <a:rPr lang="en-US" dirty="0">
                <a:latin typeface="Arial" pitchFamily="34" charset="0"/>
                <a:cs typeface="Arial" pitchFamily="34" charset="0"/>
              </a:rPr>
              <a:t>factor </a:t>
            </a:r>
            <a:r>
              <a:rPr lang="en-US" dirty="0" smtClean="0">
                <a:latin typeface="Arial" pitchFamily="34" charset="0"/>
                <a:cs typeface="Arial" pitchFamily="34" charset="0"/>
              </a:rPr>
              <a:t>2)</a:t>
            </a:r>
            <a:r>
              <a:rPr lang="tr-TR" dirty="0" smtClean="0">
                <a:latin typeface="Arial" pitchFamily="34" charset="0"/>
                <a:cs typeface="Arial" pitchFamily="34" charset="0"/>
              </a:rPr>
              <a:t>olduğu gösterildi (B prekürsör ALL de %7, DS ALL de %53</a:t>
            </a:r>
          </a:p>
          <a:p>
            <a:r>
              <a:rPr lang="tr-TR" dirty="0">
                <a:latin typeface="Arial" pitchFamily="34" charset="0"/>
                <a:cs typeface="Arial" pitchFamily="34" charset="0"/>
              </a:rPr>
              <a:t>C</a:t>
            </a:r>
            <a:r>
              <a:rPr lang="tr-TR" dirty="0" smtClean="0">
                <a:latin typeface="Arial" pitchFamily="34" charset="0"/>
                <a:cs typeface="Arial" pitchFamily="34" charset="0"/>
              </a:rPr>
              <a:t>RLF2 gen düzenlenmesi olan olgularda </a:t>
            </a:r>
            <a:r>
              <a:rPr lang="en-US" dirty="0" smtClean="0">
                <a:latin typeface="Arial" pitchFamily="34" charset="0"/>
                <a:cs typeface="Arial" pitchFamily="34" charset="0"/>
              </a:rPr>
              <a:t>JAK1 </a:t>
            </a:r>
            <a:r>
              <a:rPr lang="tr-TR" dirty="0" smtClean="0">
                <a:latin typeface="Arial" pitchFamily="34" charset="0"/>
                <a:cs typeface="Arial" pitchFamily="34" charset="0"/>
              </a:rPr>
              <a:t>veya</a:t>
            </a:r>
            <a:r>
              <a:rPr lang="en-US" dirty="0" smtClean="0">
                <a:latin typeface="Arial" pitchFamily="34" charset="0"/>
                <a:cs typeface="Arial" pitchFamily="34" charset="0"/>
              </a:rPr>
              <a:t> JAK2</a:t>
            </a:r>
            <a:r>
              <a:rPr lang="tr-TR" dirty="0" smtClean="0">
                <a:latin typeface="Arial" pitchFamily="34" charset="0"/>
                <a:cs typeface="Arial" pitchFamily="34" charset="0"/>
              </a:rPr>
              <a:t> de </a:t>
            </a:r>
            <a:r>
              <a:rPr lang="tr-TR" dirty="0" err="1" smtClean="0">
                <a:latin typeface="Arial" pitchFamily="34" charset="0"/>
                <a:cs typeface="Arial" pitchFamily="34" charset="0"/>
              </a:rPr>
              <a:t>aktifleyici</a:t>
            </a:r>
            <a:r>
              <a:rPr lang="tr-TR" dirty="0" smtClean="0">
                <a:latin typeface="Arial" pitchFamily="34" charset="0"/>
                <a:cs typeface="Arial" pitchFamily="34" charset="0"/>
              </a:rPr>
              <a:t> mutasyonlar ve erken </a:t>
            </a:r>
            <a:r>
              <a:rPr lang="tr-TR" dirty="0" err="1" smtClean="0">
                <a:latin typeface="Arial" pitchFamily="34" charset="0"/>
                <a:cs typeface="Arial" pitchFamily="34" charset="0"/>
              </a:rPr>
              <a:t>lenfoid</a:t>
            </a:r>
            <a:r>
              <a:rPr lang="tr-TR" dirty="0" smtClean="0">
                <a:latin typeface="Arial" pitchFamily="34" charset="0"/>
                <a:cs typeface="Arial" pitchFamily="34" charset="0"/>
              </a:rPr>
              <a:t> transkripsiyon faktör (IKZF1=</a:t>
            </a:r>
            <a:r>
              <a:rPr lang="tr-TR" dirty="0" err="1" smtClean="0">
                <a:latin typeface="Arial" pitchFamily="34" charset="0"/>
                <a:cs typeface="Arial" pitchFamily="34" charset="0"/>
              </a:rPr>
              <a:t>ikaros</a:t>
            </a:r>
            <a:r>
              <a:rPr lang="tr-TR" dirty="0" smtClean="0">
                <a:latin typeface="Arial" pitchFamily="34" charset="0"/>
                <a:cs typeface="Arial" pitchFamily="34" charset="0"/>
              </a:rPr>
              <a:t>)) geninde </a:t>
            </a:r>
            <a:r>
              <a:rPr lang="tr-TR" dirty="0" err="1" smtClean="0">
                <a:latin typeface="Arial" pitchFamily="34" charset="0"/>
                <a:cs typeface="Arial" pitchFamily="34" charset="0"/>
              </a:rPr>
              <a:t>delesyon</a:t>
            </a:r>
            <a:r>
              <a:rPr lang="tr-TR" dirty="0" smtClean="0">
                <a:latin typeface="Arial" pitchFamily="34" charset="0"/>
                <a:cs typeface="Arial" pitchFamily="34" charset="0"/>
              </a:rPr>
              <a:t> veya mutasyonlar olduğu saptandı. </a:t>
            </a:r>
            <a:r>
              <a:rPr lang="tr-TR" dirty="0" err="1" smtClean="0">
                <a:latin typeface="Arial" pitchFamily="34" charset="0"/>
                <a:cs typeface="Arial" pitchFamily="34" charset="0"/>
              </a:rPr>
              <a:t>Ph</a:t>
            </a:r>
            <a:r>
              <a:rPr lang="tr-TR" dirty="0" smtClean="0">
                <a:latin typeface="Arial" pitchFamily="34" charset="0"/>
                <a:cs typeface="Arial" pitchFamily="34" charset="0"/>
              </a:rPr>
              <a:t>+ ALL olgularının %80’inde var </a:t>
            </a:r>
          </a:p>
          <a:p>
            <a:r>
              <a:rPr lang="tr-TR" dirty="0" smtClean="0">
                <a:latin typeface="Arial" pitchFamily="34" charset="0"/>
                <a:cs typeface="Arial" pitchFamily="34" charset="0"/>
              </a:rPr>
              <a:t>Bu anomalilere sahip hastaların tedavi sonuçlarının bunların </a:t>
            </a:r>
            <a:r>
              <a:rPr lang="tr-TR" dirty="0" err="1" smtClean="0">
                <a:latin typeface="Arial" pitchFamily="34" charset="0"/>
                <a:cs typeface="Arial" pitchFamily="34" charset="0"/>
              </a:rPr>
              <a:t>raslanmadığı</a:t>
            </a:r>
            <a:r>
              <a:rPr lang="tr-TR" dirty="0" smtClean="0">
                <a:latin typeface="Arial" pitchFamily="34" charset="0"/>
                <a:cs typeface="Arial" pitchFamily="34" charset="0"/>
              </a:rPr>
              <a:t> hastalara göre çok kötü olduğu ( %35vs %71  4 yıl </a:t>
            </a:r>
            <a:r>
              <a:rPr lang="tr-TR" dirty="0" err="1" smtClean="0">
                <a:latin typeface="Arial" pitchFamily="34" charset="0"/>
                <a:cs typeface="Arial" pitchFamily="34" charset="0"/>
              </a:rPr>
              <a:t>relapssız</a:t>
            </a:r>
            <a:r>
              <a:rPr lang="tr-TR" dirty="0" smtClean="0">
                <a:latin typeface="Arial" pitchFamily="34" charset="0"/>
                <a:cs typeface="Arial" pitchFamily="34" charset="0"/>
              </a:rPr>
              <a:t> sağ kalım) bulundu </a:t>
            </a:r>
          </a:p>
          <a:p>
            <a:r>
              <a:rPr lang="en-US" dirty="0">
                <a:latin typeface="Arial" pitchFamily="34" charset="0"/>
                <a:cs typeface="Arial" pitchFamily="34" charset="0"/>
              </a:rPr>
              <a:t>CRLF2 </a:t>
            </a:r>
            <a:r>
              <a:rPr lang="en-US" dirty="0" smtClean="0">
                <a:latin typeface="Arial" pitchFamily="34" charset="0"/>
                <a:cs typeface="Arial" pitchFamily="34" charset="0"/>
              </a:rPr>
              <a:t>e</a:t>
            </a:r>
            <a:r>
              <a:rPr lang="tr-TR" dirty="0" smtClean="0">
                <a:latin typeface="Arial" pitchFamily="34" charset="0"/>
                <a:cs typeface="Arial" pitchFamily="34" charset="0"/>
              </a:rPr>
              <a:t>k</a:t>
            </a:r>
            <a:r>
              <a:rPr lang="en-US" dirty="0" err="1" smtClean="0">
                <a:latin typeface="Arial" pitchFamily="34" charset="0"/>
                <a:cs typeface="Arial" pitchFamily="34" charset="0"/>
              </a:rPr>
              <a:t>pres</a:t>
            </a:r>
            <a:r>
              <a:rPr lang="tr-TR" dirty="0" smtClean="0">
                <a:latin typeface="Arial" pitchFamily="34" charset="0"/>
                <a:cs typeface="Arial" pitchFamily="34" charset="0"/>
              </a:rPr>
              <a:t>y</a:t>
            </a:r>
            <a:r>
              <a:rPr lang="en-US" dirty="0" smtClean="0">
                <a:latin typeface="Arial" pitchFamily="34" charset="0"/>
                <a:cs typeface="Arial" pitchFamily="34" charset="0"/>
              </a:rPr>
              <a:t>on</a:t>
            </a:r>
            <a:r>
              <a:rPr lang="tr-TR" dirty="0" smtClean="0">
                <a:latin typeface="Arial" pitchFamily="34" charset="0"/>
                <a:cs typeface="Arial" pitchFamily="34" charset="0"/>
              </a:rPr>
              <a:t>unda artış+ JAK </a:t>
            </a:r>
            <a:r>
              <a:rPr lang="tr-TR" dirty="0" err="1" smtClean="0">
                <a:latin typeface="Arial" pitchFamily="34" charset="0"/>
                <a:cs typeface="Arial" pitchFamily="34" charset="0"/>
              </a:rPr>
              <a:t>kinazlarda</a:t>
            </a:r>
            <a:r>
              <a:rPr lang="tr-TR" dirty="0" smtClean="0">
                <a:latin typeface="Arial" pitchFamily="34" charset="0"/>
                <a:cs typeface="Arial" pitchFamily="34" charset="0"/>
              </a:rPr>
              <a:t> mutasyon+IKZF1 deki değişikliklerin beraberce B hücre </a:t>
            </a:r>
            <a:r>
              <a:rPr lang="tr-TR" dirty="0" err="1" smtClean="0">
                <a:latin typeface="Arial" pitchFamily="34" charset="0"/>
                <a:cs typeface="Arial" pitchFamily="34" charset="0"/>
              </a:rPr>
              <a:t>lökomogenezini</a:t>
            </a:r>
            <a:r>
              <a:rPr lang="tr-TR" dirty="0" smtClean="0">
                <a:latin typeface="Arial" pitchFamily="34" charset="0"/>
                <a:cs typeface="Arial" pitchFamily="34" charset="0"/>
              </a:rPr>
              <a:t> uyardığı düşünülüyor ve bu yolların tedavi seçeneklerini geliştirmede hedef olarak kullanılması amaçlanıyor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1259214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400" dirty="0" smtClean="0"/>
              <a:t>Moleküler biyolojinin tedavide kullanımı</a:t>
            </a:r>
            <a:endParaRPr lang="tr-TR" sz="4000" dirty="0"/>
          </a:p>
        </p:txBody>
      </p:sp>
      <p:sp>
        <p:nvSpPr>
          <p:cNvPr id="3" name="İçerik Yer Tutucusu 2"/>
          <p:cNvSpPr>
            <a:spLocks noGrp="1"/>
          </p:cNvSpPr>
          <p:nvPr>
            <p:ph idx="1"/>
          </p:nvPr>
        </p:nvSpPr>
        <p:spPr>
          <a:xfrm>
            <a:off x="457200" y="1935480"/>
            <a:ext cx="8229600" cy="4589864"/>
          </a:xfrm>
        </p:spPr>
        <p:txBody>
          <a:bodyPr>
            <a:normAutofit/>
          </a:bodyPr>
          <a:lstStyle/>
          <a:p>
            <a:r>
              <a:rPr lang="tr-TR" dirty="0">
                <a:latin typeface="Arial" pitchFamily="34" charset="0"/>
                <a:cs typeface="Arial" pitchFamily="34" charset="0"/>
              </a:rPr>
              <a:t>ALL de ilk tanı sırasında </a:t>
            </a:r>
            <a:r>
              <a:rPr lang="en-US" i="1" dirty="0" smtClean="0">
                <a:latin typeface="Arial" pitchFamily="34" charset="0"/>
                <a:cs typeface="Arial" pitchFamily="34" charset="0"/>
              </a:rPr>
              <a:t>IKZF1</a:t>
            </a:r>
            <a:r>
              <a:rPr lang="tr-TR" i="1" dirty="0" smtClean="0">
                <a:latin typeface="Arial" pitchFamily="34" charset="0"/>
                <a:cs typeface="Arial" pitchFamily="34" charset="0"/>
              </a:rPr>
              <a:t> deki ve  </a:t>
            </a:r>
            <a:r>
              <a:rPr lang="tr-TR" i="1" dirty="0">
                <a:latin typeface="Arial" pitchFamily="34" charset="0"/>
                <a:cs typeface="Arial" pitchFamily="34" charset="0"/>
              </a:rPr>
              <a:t>CRLF2 deki </a:t>
            </a:r>
            <a:r>
              <a:rPr lang="tr-TR" i="1" dirty="0" smtClean="0">
                <a:latin typeface="Arial" pitchFamily="34" charset="0"/>
                <a:cs typeface="Arial" pitchFamily="34" charset="0"/>
              </a:rPr>
              <a:t>değişiklikler </a:t>
            </a:r>
            <a:r>
              <a:rPr lang="tr-TR" dirty="0">
                <a:latin typeface="Arial" pitchFamily="34" charset="0"/>
                <a:cs typeface="Arial" pitchFamily="34" charset="0"/>
              </a:rPr>
              <a:t>ve JAK </a:t>
            </a:r>
            <a:r>
              <a:rPr lang="tr-TR" dirty="0" smtClean="0">
                <a:latin typeface="Arial" pitchFamily="34" charset="0"/>
                <a:cs typeface="Arial" pitchFamily="34" charset="0"/>
              </a:rPr>
              <a:t>mutasyonları özellikle yüksek risk özellikleri taşıyan hastalarda </a:t>
            </a:r>
            <a:r>
              <a:rPr lang="en-US" dirty="0" smtClean="0">
                <a:latin typeface="Arial" pitchFamily="34" charset="0"/>
                <a:cs typeface="Arial" pitchFamily="34" charset="0"/>
              </a:rPr>
              <a:t>FISH,</a:t>
            </a:r>
            <a:r>
              <a:rPr lang="tr-TR" dirty="0" smtClean="0">
                <a:latin typeface="Arial" pitchFamily="34" charset="0"/>
                <a:cs typeface="Arial" pitchFamily="34" charset="0"/>
              </a:rPr>
              <a:t> Akım </a:t>
            </a:r>
            <a:r>
              <a:rPr lang="tr-TR" dirty="0" err="1" smtClean="0">
                <a:latin typeface="Arial" pitchFamily="34" charset="0"/>
                <a:cs typeface="Arial" pitchFamily="34" charset="0"/>
              </a:rPr>
              <a:t>sitometresi</a:t>
            </a:r>
            <a:r>
              <a:rPr lang="en-US" dirty="0" smtClean="0">
                <a:latin typeface="Arial" pitchFamily="34" charset="0"/>
                <a:cs typeface="Arial" pitchFamily="34" charset="0"/>
              </a:rPr>
              <a:t>, </a:t>
            </a:r>
            <a:r>
              <a:rPr lang="tr-TR" dirty="0" smtClean="0">
                <a:latin typeface="Arial" pitchFamily="34" charset="0"/>
                <a:cs typeface="Arial" pitchFamily="34" charset="0"/>
              </a:rPr>
              <a:t>veya </a:t>
            </a:r>
            <a:r>
              <a:rPr lang="en-US" dirty="0" smtClean="0">
                <a:latin typeface="Arial" pitchFamily="34" charset="0"/>
                <a:cs typeface="Arial" pitchFamily="34" charset="0"/>
              </a:rPr>
              <a:t> </a:t>
            </a:r>
            <a:r>
              <a:rPr lang="en-US" dirty="0">
                <a:latin typeface="Arial" pitchFamily="34" charset="0"/>
                <a:cs typeface="Arial" pitchFamily="34" charset="0"/>
              </a:rPr>
              <a:t>PCR/RT-PCR </a:t>
            </a:r>
            <a:r>
              <a:rPr lang="en-US" dirty="0" smtClean="0">
                <a:latin typeface="Arial" pitchFamily="34" charset="0"/>
                <a:cs typeface="Arial" pitchFamily="34" charset="0"/>
              </a:rPr>
              <a:t>anal</a:t>
            </a:r>
            <a:r>
              <a:rPr lang="tr-TR" dirty="0" smtClean="0">
                <a:latin typeface="Arial" pitchFamily="34" charset="0"/>
                <a:cs typeface="Arial" pitchFamily="34" charset="0"/>
              </a:rPr>
              <a:t>izi ile saptanmalıdır</a:t>
            </a:r>
            <a:endParaRPr lang="en-US" dirty="0">
              <a:latin typeface="Arial" pitchFamily="34" charset="0"/>
              <a:cs typeface="Arial" pitchFamily="34" charset="0"/>
            </a:endParaRPr>
          </a:p>
          <a:p>
            <a:r>
              <a:rPr lang="tr-TR" i="1" dirty="0" smtClean="0">
                <a:latin typeface="Arial" pitchFamily="34" charset="0"/>
                <a:cs typeface="Arial" pitchFamily="34" charset="0"/>
              </a:rPr>
              <a:t>CRLF2/JAK</a:t>
            </a:r>
            <a:r>
              <a:rPr lang="tr-TR" dirty="0">
                <a:latin typeface="Arial" pitchFamily="34" charset="0"/>
                <a:cs typeface="Arial" pitchFamily="34" charset="0"/>
              </a:rPr>
              <a:t> </a:t>
            </a:r>
            <a:r>
              <a:rPr lang="tr-TR" dirty="0" smtClean="0">
                <a:latin typeface="Arial" pitchFamily="34" charset="0"/>
                <a:cs typeface="Arial" pitchFamily="34" charset="0"/>
              </a:rPr>
              <a:t>aracılığı ile meydana gelen transformasyon in vitro olarak JAK inhibitörleri tarafından engellenebildiği  için JAK-STAT sinyalinin inhibitörleri hematopoetik malinitelerin tedavisinde kullanılan yeni klinik protokollere girmeye başlamışlardır </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3578949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52128"/>
          </a:xfrm>
        </p:spPr>
        <p:txBody>
          <a:bodyPr>
            <a:noAutofit/>
          </a:bodyPr>
          <a:lstStyle/>
          <a:p>
            <a:pPr algn="ctr"/>
            <a:r>
              <a:rPr lang="tr-TR" sz="4400" dirty="0" smtClean="0"/>
              <a:t>Moleküler biyolojinin tedavide kullanımı</a:t>
            </a:r>
            <a:endParaRPr lang="tr-TR" sz="4000" dirty="0"/>
          </a:p>
        </p:txBody>
      </p:sp>
      <p:sp>
        <p:nvSpPr>
          <p:cNvPr id="3" name="Content Placeholder 2"/>
          <p:cNvSpPr>
            <a:spLocks noGrp="1"/>
          </p:cNvSpPr>
          <p:nvPr>
            <p:ph idx="1"/>
          </p:nvPr>
        </p:nvSpPr>
        <p:spPr>
          <a:xfrm>
            <a:off x="457200" y="1556792"/>
            <a:ext cx="8229600" cy="5040560"/>
          </a:xfrm>
        </p:spPr>
        <p:txBody>
          <a:bodyPr>
            <a:normAutofit fontScale="85000" lnSpcReduction="10000"/>
          </a:bodyPr>
          <a:lstStyle/>
          <a:p>
            <a:r>
              <a:rPr lang="tr-TR" dirty="0" smtClean="0">
                <a:latin typeface="Arial" pitchFamily="34" charset="0"/>
                <a:cs typeface="Arial" pitchFamily="34" charset="0"/>
              </a:rPr>
              <a:t>Transkripsiyon faktörlerinin hedeflenmesi</a:t>
            </a:r>
          </a:p>
          <a:p>
            <a:pPr>
              <a:buNone/>
            </a:pPr>
            <a:r>
              <a:rPr lang="tr-TR" b="1" dirty="0" smtClean="0">
                <a:latin typeface="Arial" pitchFamily="34" charset="0"/>
                <a:cs typeface="Arial" pitchFamily="34" charset="0"/>
              </a:rPr>
              <a:t>1</a:t>
            </a:r>
            <a:r>
              <a:rPr lang="tr-TR" dirty="0" smtClean="0">
                <a:latin typeface="Arial" pitchFamily="34" charset="0"/>
                <a:cs typeface="Arial" pitchFamily="34" charset="0"/>
              </a:rPr>
              <a:t>-</a:t>
            </a:r>
            <a:r>
              <a:rPr lang="tr-TR" b="1" dirty="0" smtClean="0">
                <a:latin typeface="Arial" pitchFamily="34" charset="0"/>
                <a:cs typeface="Arial" pitchFamily="34" charset="0"/>
              </a:rPr>
              <a:t>ATRA</a:t>
            </a:r>
            <a:r>
              <a:rPr lang="tr-TR" dirty="0" smtClean="0">
                <a:latin typeface="Arial" pitchFamily="34" charset="0"/>
                <a:cs typeface="Arial" pitchFamily="34" charset="0"/>
              </a:rPr>
              <a:t>- APL’deki RAR alfa transkripsiyon faktörüne bağlanarak PML-RAR alfa proteininin degredasyonuna neden olur</a:t>
            </a:r>
          </a:p>
          <a:p>
            <a:pPr>
              <a:buNone/>
            </a:pPr>
            <a:r>
              <a:rPr lang="tr-TR" b="1" dirty="0" smtClean="0">
                <a:latin typeface="Arial" pitchFamily="34" charset="0"/>
                <a:cs typeface="Arial" pitchFamily="34" charset="0"/>
              </a:rPr>
              <a:t>2</a:t>
            </a:r>
            <a:r>
              <a:rPr lang="tr-TR" dirty="0" smtClean="0">
                <a:latin typeface="Arial" pitchFamily="34" charset="0"/>
                <a:cs typeface="Arial" pitchFamily="34" charset="0"/>
              </a:rPr>
              <a:t>-</a:t>
            </a:r>
            <a:r>
              <a:rPr lang="tr-TR" b="1" dirty="0" smtClean="0">
                <a:latin typeface="Arial" pitchFamily="34" charset="0"/>
                <a:cs typeface="Arial" pitchFamily="34" charset="0"/>
              </a:rPr>
              <a:t>arsenik trioksid</a:t>
            </a:r>
            <a:r>
              <a:rPr lang="tr-TR" dirty="0" smtClean="0">
                <a:latin typeface="Arial" pitchFamily="34" charset="0"/>
                <a:cs typeface="Arial" pitchFamily="34" charset="0"/>
              </a:rPr>
              <a:t>-APL’deki PML-RAR alfa proteininin PML kısmına bağlanarak  düşük dozlarda diferansiye edici, yüksek dozlarda apoptozu uyarıcı olarak görev yapar</a:t>
            </a:r>
          </a:p>
          <a:p>
            <a:pPr>
              <a:buNone/>
            </a:pPr>
            <a:r>
              <a:rPr lang="tr-TR" b="1" dirty="0" smtClean="0">
                <a:latin typeface="Arial" pitchFamily="34" charset="0"/>
                <a:cs typeface="Arial" pitchFamily="34" charset="0"/>
              </a:rPr>
              <a:t>3-sodyum butirat ve </a:t>
            </a:r>
            <a:r>
              <a:rPr lang="tr-TR" b="1" dirty="0" err="1" smtClean="0">
                <a:latin typeface="Arial" pitchFamily="34" charset="0"/>
                <a:cs typeface="Arial" pitchFamily="34" charset="0"/>
              </a:rPr>
              <a:t>trikostatin</a:t>
            </a:r>
            <a:r>
              <a:rPr lang="tr-TR" b="1" dirty="0" smtClean="0">
                <a:latin typeface="Arial" pitchFamily="34" charset="0"/>
                <a:cs typeface="Arial" pitchFamily="34" charset="0"/>
              </a:rPr>
              <a:t> A (TSA)-</a:t>
            </a:r>
            <a:r>
              <a:rPr lang="tr-TR" dirty="0" smtClean="0">
                <a:latin typeface="Arial" pitchFamily="34" charset="0"/>
                <a:cs typeface="Arial" pitchFamily="34" charset="0"/>
              </a:rPr>
              <a:t>klasik PML-RAR alfa proteini yerine PLZF-RAR alfa (t(11;17) (q23;q12)) olan APL lerde histon deasetilatörlerini (HDACs) hiperasetilasyon yoluyla inhibe ederek histondeasetilaz aktivitesini azaltırlar ve transkripsiyonu aktive eder . Ayrıca AML1-ETO transkripti t(8;21) ihtiva eden AML M2 olgularında da myeloid differansiyasyonu artırdığı ve apoptozu uyardığı gösterilmiştir. Bu nedenle bu iki ajan AML ve APL tedavilerinde  potansiyel ajan olarak çalışmalarda yer alması planlanmakta</a:t>
            </a:r>
            <a:endParaRPr lang="tr-TR"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p:nvPr>
        </p:nvSpPr>
        <p:spPr>
          <a:xfrm>
            <a:off x="1182688" y="2017713"/>
            <a:ext cx="7772400" cy="4114800"/>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t"/>
          <a:lstStyle/>
          <a:p>
            <a:pPr marL="342900" indent="-34290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tr-TR" sz="3200">
              <a:solidFill>
                <a:srgbClr val="000000"/>
              </a:solidFill>
            </a:endParaRPr>
          </a:p>
          <a:p>
            <a:pPr marL="342900" indent="-34290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tr-TR" sz="3200">
              <a:solidFill>
                <a:srgbClr val="000000"/>
              </a:solidFill>
            </a:endParaRPr>
          </a:p>
        </p:txBody>
      </p:sp>
      <p:sp>
        <p:nvSpPr>
          <p:cNvPr id="22530" name="Rectangle 2"/>
          <p:cNvSpPr>
            <a:spLocks noGrp="1" noChangeArrowheads="1"/>
          </p:cNvSpPr>
          <p:nvPr>
            <p:ph type="title" idx="1"/>
          </p:nvPr>
        </p:nvSpPr>
        <p:spPr>
          <a:xfrm>
            <a:off x="1150938" y="214313"/>
            <a:ext cx="7793037" cy="146208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nchor="b"/>
          <a:lstStyle/>
          <a:p>
            <a:pPr marL="0" indent="0" algn="ctr">
              <a:lnSpc>
                <a:spcPct val="9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333399"/>
                </a:solidFill>
                <a:effectLst>
                  <a:outerShdw blurRad="38100" dist="38100" dir="2700000" algn="tl">
                    <a:srgbClr val="C0C0C0"/>
                  </a:outerShdw>
                </a:effectLst>
              </a:rPr>
              <a:t>Day 29 BM Flow MRD P9904/5/6 </a:t>
            </a:r>
            <a:br>
              <a:rPr lang="tr-TR">
                <a:solidFill>
                  <a:srgbClr val="333399"/>
                </a:solidFill>
                <a:effectLst>
                  <a:outerShdw blurRad="38100" dist="38100" dir="2700000" algn="tl">
                    <a:srgbClr val="C0C0C0"/>
                  </a:outerShdw>
                </a:effectLst>
              </a:rPr>
            </a:br>
            <a:r>
              <a:rPr lang="tr-TR">
                <a:solidFill>
                  <a:srgbClr val="333399"/>
                </a:solidFill>
                <a:effectLst>
                  <a:outerShdw blurRad="38100" dist="38100" dir="2700000" algn="tl">
                    <a:srgbClr val="C0C0C0"/>
                  </a:outerShdw>
                </a:effectLst>
              </a:rPr>
              <a:t>MRD &gt;.01% is an optimal cutoff (n=1960)</a:t>
            </a:r>
          </a:p>
        </p:txBody>
      </p:sp>
      <p:sp>
        <p:nvSpPr>
          <p:cNvPr id="22531" name="AutoShape 3"/>
          <p:cNvSpPr>
            <a:spLocks noChangeArrowheads="1"/>
          </p:cNvSpPr>
          <p:nvPr/>
        </p:nvSpPr>
        <p:spPr bwMode="auto">
          <a:xfrm>
            <a:off x="2228850" y="2276475"/>
            <a:ext cx="4913313" cy="619125"/>
          </a:xfrm>
          <a:custGeom>
            <a:avLst/>
            <a:gdLst>
              <a:gd name="T0" fmla="*/ 2147483647 w 516"/>
              <a:gd name="T1" fmla="*/ 2147483647 h 65"/>
              <a:gd name="T2" fmla="*/ 2147483647 w 516"/>
              <a:gd name="T3" fmla="*/ 2147483647 h 65"/>
              <a:gd name="T4" fmla="*/ 2147483647 w 516"/>
              <a:gd name="T5" fmla="*/ 2147483647 h 65"/>
              <a:gd name="T6" fmla="*/ 2147483647 w 516"/>
              <a:gd name="T7" fmla="*/ 2147483647 h 65"/>
              <a:gd name="T8" fmla="*/ 2147483647 w 516"/>
              <a:gd name="T9" fmla="*/ 2147483647 h 65"/>
              <a:gd name="T10" fmla="*/ 2147483647 w 516"/>
              <a:gd name="T11" fmla="*/ 2147483647 h 65"/>
              <a:gd name="T12" fmla="*/ 2147483647 w 516"/>
              <a:gd name="T13" fmla="*/ 2147483647 h 65"/>
              <a:gd name="T14" fmla="*/ 2147483647 w 516"/>
              <a:gd name="T15" fmla="*/ 2147483647 h 65"/>
              <a:gd name="T16" fmla="*/ 2147483647 w 516"/>
              <a:gd name="T17" fmla="*/ 2147483647 h 65"/>
              <a:gd name="T18" fmla="*/ 2147483647 w 516"/>
              <a:gd name="T19" fmla="*/ 2147483647 h 65"/>
              <a:gd name="T20" fmla="*/ 2147483647 w 516"/>
              <a:gd name="T21" fmla="*/ 2147483647 h 65"/>
              <a:gd name="T22" fmla="*/ 2147483647 w 516"/>
              <a:gd name="T23" fmla="*/ 2147483647 h 65"/>
              <a:gd name="T24" fmla="*/ 2147483647 w 516"/>
              <a:gd name="T25" fmla="*/ 2147483647 h 65"/>
              <a:gd name="T26" fmla="*/ 2147483647 w 516"/>
              <a:gd name="T27" fmla="*/ 2147483647 h 65"/>
              <a:gd name="T28" fmla="*/ 2147483647 w 516"/>
              <a:gd name="T29" fmla="*/ 2147483647 h 65"/>
              <a:gd name="T30" fmla="*/ 2147483647 w 516"/>
              <a:gd name="T31" fmla="*/ 2147483647 h 65"/>
              <a:gd name="T32" fmla="*/ 2147483647 w 516"/>
              <a:gd name="T33" fmla="*/ 2147483647 h 65"/>
              <a:gd name="T34" fmla="*/ 2147483647 w 516"/>
              <a:gd name="T35" fmla="*/ 2147483647 h 65"/>
              <a:gd name="T36" fmla="*/ 2147483647 w 516"/>
              <a:gd name="T37" fmla="*/ 2147483647 h 65"/>
              <a:gd name="T38" fmla="*/ 2147483647 w 516"/>
              <a:gd name="T39" fmla="*/ 2147483647 h 65"/>
              <a:gd name="T40" fmla="*/ 2147483647 w 516"/>
              <a:gd name="T41" fmla="*/ 2147483647 h 65"/>
              <a:gd name="T42" fmla="*/ 2147483647 w 516"/>
              <a:gd name="T43" fmla="*/ 2147483647 h 65"/>
              <a:gd name="T44" fmla="*/ 2147483647 w 516"/>
              <a:gd name="T45" fmla="*/ 2147483647 h 65"/>
              <a:gd name="T46" fmla="*/ 2147483647 w 516"/>
              <a:gd name="T47" fmla="*/ 2147483647 h 65"/>
              <a:gd name="T48" fmla="*/ 2147483647 w 516"/>
              <a:gd name="T49" fmla="*/ 2147483647 h 65"/>
              <a:gd name="T50" fmla="*/ 2147483647 w 516"/>
              <a:gd name="T51" fmla="*/ 2147483647 h 65"/>
              <a:gd name="T52" fmla="*/ 2147483647 w 516"/>
              <a:gd name="T53" fmla="*/ 2147483647 h 65"/>
              <a:gd name="T54" fmla="*/ 2147483647 w 516"/>
              <a:gd name="T55" fmla="*/ 2147483647 h 65"/>
              <a:gd name="T56" fmla="*/ 2147483647 w 516"/>
              <a:gd name="T57" fmla="*/ 2147483647 h 65"/>
              <a:gd name="T58" fmla="*/ 2147483647 w 516"/>
              <a:gd name="T59" fmla="*/ 2147483647 h 65"/>
              <a:gd name="T60" fmla="*/ 2147483647 w 516"/>
              <a:gd name="T61" fmla="*/ 2147483647 h 65"/>
              <a:gd name="T62" fmla="*/ 2147483647 w 516"/>
              <a:gd name="T63" fmla="*/ 2147483647 h 65"/>
              <a:gd name="T64" fmla="*/ 2147483647 w 516"/>
              <a:gd name="T65" fmla="*/ 2147483647 h 65"/>
              <a:gd name="T66" fmla="*/ 2147483647 w 516"/>
              <a:gd name="T67" fmla="*/ 2147483647 h 65"/>
              <a:gd name="T68" fmla="*/ 2147483647 w 516"/>
              <a:gd name="T69" fmla="*/ 2147483647 h 65"/>
              <a:gd name="T70" fmla="*/ 2147483647 w 516"/>
              <a:gd name="T71" fmla="*/ 2147483647 h 65"/>
              <a:gd name="T72" fmla="*/ 2147483647 w 516"/>
              <a:gd name="T73" fmla="*/ 2147483647 h 65"/>
              <a:gd name="T74" fmla="*/ 2147483647 w 516"/>
              <a:gd name="T75" fmla="*/ 2147483647 h 65"/>
              <a:gd name="T76" fmla="*/ 2147483647 w 516"/>
              <a:gd name="T77" fmla="*/ 2147483647 h 65"/>
              <a:gd name="T78" fmla="*/ 2147483647 w 516"/>
              <a:gd name="T79" fmla="*/ 2147483647 h 65"/>
              <a:gd name="T80" fmla="*/ 2147483647 w 516"/>
              <a:gd name="T81" fmla="*/ 2147483647 h 65"/>
              <a:gd name="T82" fmla="*/ 2147483647 w 516"/>
              <a:gd name="T83" fmla="*/ 2147483647 h 65"/>
              <a:gd name="T84" fmla="*/ 2147483647 w 516"/>
              <a:gd name="T85" fmla="*/ 2147483647 h 65"/>
              <a:gd name="T86" fmla="*/ 2147483647 w 516"/>
              <a:gd name="T87" fmla="*/ 2147483647 h 65"/>
              <a:gd name="T88" fmla="*/ 2147483647 w 516"/>
              <a:gd name="T89" fmla="*/ 2147483647 h 65"/>
              <a:gd name="T90" fmla="*/ 2147483647 w 516"/>
              <a:gd name="T91" fmla="*/ 2147483647 h 65"/>
              <a:gd name="T92" fmla="*/ 2147483647 w 516"/>
              <a:gd name="T93" fmla="*/ 2147483647 h 65"/>
              <a:gd name="T94" fmla="*/ 2147483647 w 516"/>
              <a:gd name="T95" fmla="*/ 2147483647 h 65"/>
              <a:gd name="T96" fmla="*/ 2147483647 w 516"/>
              <a:gd name="T97" fmla="*/ 2147483647 h 65"/>
              <a:gd name="T98" fmla="*/ 2147483647 w 516"/>
              <a:gd name="T99" fmla="*/ 2147483647 h 65"/>
              <a:gd name="T100" fmla="*/ 2147483647 w 516"/>
              <a:gd name="T101" fmla="*/ 2147483647 h 65"/>
              <a:gd name="T102" fmla="*/ 2147483647 w 516"/>
              <a:gd name="T103" fmla="*/ 2147483647 h 65"/>
              <a:gd name="T104" fmla="*/ 2147483647 w 516"/>
              <a:gd name="T105" fmla="*/ 2147483647 h 65"/>
              <a:gd name="T106" fmla="*/ 2147483647 w 516"/>
              <a:gd name="T107" fmla="*/ 2147483647 h 65"/>
              <a:gd name="T108" fmla="*/ 2147483647 w 516"/>
              <a:gd name="T109" fmla="*/ 2147483647 h 65"/>
              <a:gd name="T110" fmla="*/ 2147483647 w 516"/>
              <a:gd name="T111" fmla="*/ 2147483647 h 65"/>
              <a:gd name="T112" fmla="*/ 2147483647 w 516"/>
              <a:gd name="T113" fmla="*/ 2147483647 h 65"/>
              <a:gd name="T114" fmla="*/ 2147483647 w 516"/>
              <a:gd name="T115" fmla="*/ 2147483647 h 65"/>
              <a:gd name="T116" fmla="*/ 0 w 516"/>
              <a:gd name="T117" fmla="*/ 0 h 65"/>
              <a:gd name="T118" fmla="*/ 516 w 516"/>
              <a:gd name="T1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16" h="65">
                <a:moveTo>
                  <a:pt x="0" y="0"/>
                </a:moveTo>
                <a:lnTo>
                  <a:pt x="16" y="0"/>
                </a:lnTo>
                <a:lnTo>
                  <a:pt x="24" y="0"/>
                </a:lnTo>
                <a:lnTo>
                  <a:pt x="24" y="1"/>
                </a:lnTo>
                <a:lnTo>
                  <a:pt x="35" y="1"/>
                </a:lnTo>
                <a:lnTo>
                  <a:pt x="37" y="1"/>
                </a:lnTo>
                <a:lnTo>
                  <a:pt x="37" y="2"/>
                </a:lnTo>
                <a:lnTo>
                  <a:pt x="40" y="2"/>
                </a:lnTo>
                <a:lnTo>
                  <a:pt x="44" y="2"/>
                </a:lnTo>
                <a:lnTo>
                  <a:pt x="50" y="2"/>
                </a:lnTo>
                <a:lnTo>
                  <a:pt x="50" y="3"/>
                </a:lnTo>
                <a:lnTo>
                  <a:pt x="59" y="3"/>
                </a:lnTo>
                <a:lnTo>
                  <a:pt x="63" y="3"/>
                </a:lnTo>
                <a:lnTo>
                  <a:pt x="66" y="3"/>
                </a:lnTo>
                <a:lnTo>
                  <a:pt x="68" y="3"/>
                </a:lnTo>
                <a:lnTo>
                  <a:pt x="68" y="4"/>
                </a:lnTo>
                <a:lnTo>
                  <a:pt x="69" y="4"/>
                </a:lnTo>
                <a:lnTo>
                  <a:pt x="74" y="4"/>
                </a:lnTo>
                <a:lnTo>
                  <a:pt x="75" y="4"/>
                </a:lnTo>
                <a:lnTo>
                  <a:pt x="75" y="5"/>
                </a:lnTo>
                <a:lnTo>
                  <a:pt x="76" y="5"/>
                </a:lnTo>
                <a:lnTo>
                  <a:pt x="78" y="5"/>
                </a:lnTo>
                <a:lnTo>
                  <a:pt x="78" y="6"/>
                </a:lnTo>
                <a:lnTo>
                  <a:pt x="79" y="6"/>
                </a:lnTo>
                <a:lnTo>
                  <a:pt x="80" y="6"/>
                </a:lnTo>
                <a:lnTo>
                  <a:pt x="80" y="7"/>
                </a:lnTo>
                <a:lnTo>
                  <a:pt x="81" y="7"/>
                </a:lnTo>
                <a:lnTo>
                  <a:pt x="82" y="7"/>
                </a:lnTo>
                <a:lnTo>
                  <a:pt x="83" y="7"/>
                </a:lnTo>
                <a:lnTo>
                  <a:pt x="83" y="8"/>
                </a:lnTo>
                <a:lnTo>
                  <a:pt x="87" y="8"/>
                </a:lnTo>
                <a:lnTo>
                  <a:pt x="89" y="8"/>
                </a:lnTo>
                <a:lnTo>
                  <a:pt x="89" y="9"/>
                </a:lnTo>
                <a:lnTo>
                  <a:pt x="97" y="9"/>
                </a:lnTo>
                <a:lnTo>
                  <a:pt x="98" y="9"/>
                </a:lnTo>
                <a:lnTo>
                  <a:pt x="101" y="9"/>
                </a:lnTo>
                <a:lnTo>
                  <a:pt x="103" y="9"/>
                </a:lnTo>
                <a:lnTo>
                  <a:pt x="103" y="10"/>
                </a:lnTo>
                <a:lnTo>
                  <a:pt x="107" y="10"/>
                </a:lnTo>
                <a:lnTo>
                  <a:pt x="109" y="10"/>
                </a:lnTo>
                <a:lnTo>
                  <a:pt x="109" y="11"/>
                </a:lnTo>
                <a:lnTo>
                  <a:pt x="110" y="11"/>
                </a:lnTo>
                <a:lnTo>
                  <a:pt x="111" y="11"/>
                </a:lnTo>
                <a:lnTo>
                  <a:pt x="112" y="11"/>
                </a:lnTo>
                <a:lnTo>
                  <a:pt x="114" y="11"/>
                </a:lnTo>
                <a:lnTo>
                  <a:pt x="114" y="12"/>
                </a:lnTo>
                <a:lnTo>
                  <a:pt x="119" y="12"/>
                </a:lnTo>
                <a:lnTo>
                  <a:pt x="120" y="12"/>
                </a:lnTo>
                <a:lnTo>
                  <a:pt x="121" y="12"/>
                </a:lnTo>
                <a:lnTo>
                  <a:pt x="121" y="13"/>
                </a:lnTo>
                <a:lnTo>
                  <a:pt x="123" y="13"/>
                </a:lnTo>
                <a:lnTo>
                  <a:pt x="125" y="13"/>
                </a:lnTo>
                <a:lnTo>
                  <a:pt x="128" y="13"/>
                </a:lnTo>
                <a:lnTo>
                  <a:pt x="128" y="14"/>
                </a:lnTo>
                <a:lnTo>
                  <a:pt x="129" y="14"/>
                </a:lnTo>
                <a:lnTo>
                  <a:pt x="132" y="14"/>
                </a:lnTo>
                <a:lnTo>
                  <a:pt x="136" y="14"/>
                </a:lnTo>
                <a:lnTo>
                  <a:pt x="137" y="14"/>
                </a:lnTo>
                <a:lnTo>
                  <a:pt x="137" y="15"/>
                </a:lnTo>
                <a:lnTo>
                  <a:pt x="139" y="15"/>
                </a:lnTo>
                <a:lnTo>
                  <a:pt x="140" y="15"/>
                </a:lnTo>
                <a:lnTo>
                  <a:pt x="144" y="15"/>
                </a:lnTo>
                <a:lnTo>
                  <a:pt x="144" y="16"/>
                </a:lnTo>
                <a:lnTo>
                  <a:pt x="145" y="16"/>
                </a:lnTo>
                <a:lnTo>
                  <a:pt x="148" y="16"/>
                </a:lnTo>
                <a:lnTo>
                  <a:pt x="148" y="17"/>
                </a:lnTo>
                <a:lnTo>
                  <a:pt x="150" y="17"/>
                </a:lnTo>
                <a:lnTo>
                  <a:pt x="152" y="17"/>
                </a:lnTo>
                <a:lnTo>
                  <a:pt x="156" y="17"/>
                </a:lnTo>
                <a:lnTo>
                  <a:pt x="156" y="18"/>
                </a:lnTo>
                <a:lnTo>
                  <a:pt x="157" y="18"/>
                </a:lnTo>
                <a:lnTo>
                  <a:pt x="160" y="18"/>
                </a:lnTo>
                <a:lnTo>
                  <a:pt x="161" y="18"/>
                </a:lnTo>
                <a:lnTo>
                  <a:pt x="161" y="19"/>
                </a:lnTo>
                <a:lnTo>
                  <a:pt x="162" y="19"/>
                </a:lnTo>
                <a:lnTo>
                  <a:pt x="163" y="19"/>
                </a:lnTo>
                <a:lnTo>
                  <a:pt x="165" y="19"/>
                </a:lnTo>
                <a:lnTo>
                  <a:pt x="165" y="20"/>
                </a:lnTo>
                <a:lnTo>
                  <a:pt x="171" y="20"/>
                </a:lnTo>
                <a:lnTo>
                  <a:pt x="172" y="20"/>
                </a:lnTo>
                <a:lnTo>
                  <a:pt x="172" y="21"/>
                </a:lnTo>
                <a:lnTo>
                  <a:pt x="173" y="21"/>
                </a:lnTo>
                <a:lnTo>
                  <a:pt x="176" y="21"/>
                </a:lnTo>
                <a:lnTo>
                  <a:pt x="177" y="21"/>
                </a:lnTo>
                <a:lnTo>
                  <a:pt x="177" y="22"/>
                </a:lnTo>
                <a:lnTo>
                  <a:pt x="184" y="22"/>
                </a:lnTo>
                <a:lnTo>
                  <a:pt x="186" y="22"/>
                </a:lnTo>
                <a:lnTo>
                  <a:pt x="190" y="22"/>
                </a:lnTo>
                <a:lnTo>
                  <a:pt x="190" y="23"/>
                </a:lnTo>
                <a:lnTo>
                  <a:pt x="191" y="23"/>
                </a:lnTo>
                <a:lnTo>
                  <a:pt x="195" y="23"/>
                </a:lnTo>
                <a:lnTo>
                  <a:pt x="195" y="24"/>
                </a:lnTo>
                <a:lnTo>
                  <a:pt x="200" y="24"/>
                </a:lnTo>
                <a:lnTo>
                  <a:pt x="203" y="24"/>
                </a:lnTo>
                <a:lnTo>
                  <a:pt x="204" y="24"/>
                </a:lnTo>
                <a:lnTo>
                  <a:pt x="204" y="25"/>
                </a:lnTo>
                <a:lnTo>
                  <a:pt x="216" y="25"/>
                </a:lnTo>
                <a:lnTo>
                  <a:pt x="217" y="25"/>
                </a:lnTo>
                <a:lnTo>
                  <a:pt x="218" y="25"/>
                </a:lnTo>
                <a:lnTo>
                  <a:pt x="218" y="26"/>
                </a:lnTo>
                <a:lnTo>
                  <a:pt x="219" y="26"/>
                </a:lnTo>
                <a:lnTo>
                  <a:pt x="219" y="27"/>
                </a:lnTo>
                <a:lnTo>
                  <a:pt x="220" y="27"/>
                </a:lnTo>
                <a:lnTo>
                  <a:pt x="222" y="27"/>
                </a:lnTo>
                <a:lnTo>
                  <a:pt x="222" y="28"/>
                </a:lnTo>
                <a:lnTo>
                  <a:pt x="223" y="28"/>
                </a:lnTo>
                <a:lnTo>
                  <a:pt x="224" y="28"/>
                </a:lnTo>
                <a:lnTo>
                  <a:pt x="224" y="29"/>
                </a:lnTo>
                <a:lnTo>
                  <a:pt x="226" y="29"/>
                </a:lnTo>
                <a:lnTo>
                  <a:pt x="227" y="29"/>
                </a:lnTo>
                <a:lnTo>
                  <a:pt x="227" y="30"/>
                </a:lnTo>
                <a:lnTo>
                  <a:pt x="228" y="30"/>
                </a:lnTo>
                <a:lnTo>
                  <a:pt x="228" y="31"/>
                </a:lnTo>
                <a:lnTo>
                  <a:pt x="237" y="31"/>
                </a:lnTo>
                <a:lnTo>
                  <a:pt x="238" y="31"/>
                </a:lnTo>
                <a:lnTo>
                  <a:pt x="238" y="32"/>
                </a:lnTo>
                <a:lnTo>
                  <a:pt x="241" y="32"/>
                </a:lnTo>
                <a:lnTo>
                  <a:pt x="242" y="32"/>
                </a:lnTo>
                <a:lnTo>
                  <a:pt x="245" y="32"/>
                </a:lnTo>
                <a:lnTo>
                  <a:pt x="245" y="33"/>
                </a:lnTo>
                <a:lnTo>
                  <a:pt x="246" y="33"/>
                </a:lnTo>
                <a:lnTo>
                  <a:pt x="251" y="33"/>
                </a:lnTo>
                <a:lnTo>
                  <a:pt x="251" y="34"/>
                </a:lnTo>
                <a:lnTo>
                  <a:pt x="254" y="34"/>
                </a:lnTo>
                <a:lnTo>
                  <a:pt x="255" y="34"/>
                </a:lnTo>
                <a:lnTo>
                  <a:pt x="257" y="34"/>
                </a:lnTo>
                <a:lnTo>
                  <a:pt x="257" y="35"/>
                </a:lnTo>
                <a:lnTo>
                  <a:pt x="259" y="35"/>
                </a:lnTo>
                <a:lnTo>
                  <a:pt x="260" y="35"/>
                </a:lnTo>
                <a:lnTo>
                  <a:pt x="260" y="36"/>
                </a:lnTo>
                <a:lnTo>
                  <a:pt x="264" y="36"/>
                </a:lnTo>
                <a:lnTo>
                  <a:pt x="271" y="36"/>
                </a:lnTo>
                <a:lnTo>
                  <a:pt x="271" y="37"/>
                </a:lnTo>
                <a:lnTo>
                  <a:pt x="272" y="37"/>
                </a:lnTo>
                <a:lnTo>
                  <a:pt x="272" y="38"/>
                </a:lnTo>
                <a:lnTo>
                  <a:pt x="278" y="38"/>
                </a:lnTo>
                <a:lnTo>
                  <a:pt x="279" y="38"/>
                </a:lnTo>
                <a:lnTo>
                  <a:pt x="279" y="39"/>
                </a:lnTo>
                <a:lnTo>
                  <a:pt x="281" y="39"/>
                </a:lnTo>
                <a:lnTo>
                  <a:pt x="289" y="39"/>
                </a:lnTo>
                <a:lnTo>
                  <a:pt x="290" y="39"/>
                </a:lnTo>
                <a:lnTo>
                  <a:pt x="290" y="40"/>
                </a:lnTo>
                <a:lnTo>
                  <a:pt x="292" y="40"/>
                </a:lnTo>
                <a:lnTo>
                  <a:pt x="294" y="40"/>
                </a:lnTo>
                <a:lnTo>
                  <a:pt x="294" y="41"/>
                </a:lnTo>
                <a:lnTo>
                  <a:pt x="295" y="41"/>
                </a:lnTo>
                <a:lnTo>
                  <a:pt x="295" y="42"/>
                </a:lnTo>
                <a:lnTo>
                  <a:pt x="298" y="42"/>
                </a:lnTo>
                <a:lnTo>
                  <a:pt x="299" y="42"/>
                </a:lnTo>
                <a:lnTo>
                  <a:pt x="299" y="43"/>
                </a:lnTo>
                <a:lnTo>
                  <a:pt x="302" y="43"/>
                </a:lnTo>
                <a:lnTo>
                  <a:pt x="304" y="43"/>
                </a:lnTo>
                <a:lnTo>
                  <a:pt x="304" y="44"/>
                </a:lnTo>
                <a:lnTo>
                  <a:pt x="306" y="44"/>
                </a:lnTo>
                <a:lnTo>
                  <a:pt x="311" y="44"/>
                </a:lnTo>
                <a:lnTo>
                  <a:pt x="311" y="45"/>
                </a:lnTo>
                <a:lnTo>
                  <a:pt x="314" y="45"/>
                </a:lnTo>
                <a:lnTo>
                  <a:pt x="317" y="45"/>
                </a:lnTo>
                <a:lnTo>
                  <a:pt x="317" y="46"/>
                </a:lnTo>
                <a:lnTo>
                  <a:pt x="322" y="46"/>
                </a:lnTo>
                <a:lnTo>
                  <a:pt x="323" y="46"/>
                </a:lnTo>
                <a:lnTo>
                  <a:pt x="323" y="47"/>
                </a:lnTo>
                <a:lnTo>
                  <a:pt x="325" y="47"/>
                </a:lnTo>
                <a:lnTo>
                  <a:pt x="327" y="47"/>
                </a:lnTo>
                <a:lnTo>
                  <a:pt x="327" y="48"/>
                </a:lnTo>
                <a:lnTo>
                  <a:pt x="336" y="48"/>
                </a:lnTo>
                <a:lnTo>
                  <a:pt x="346" y="48"/>
                </a:lnTo>
                <a:lnTo>
                  <a:pt x="346" y="49"/>
                </a:lnTo>
                <a:lnTo>
                  <a:pt x="348" y="49"/>
                </a:lnTo>
                <a:lnTo>
                  <a:pt x="348" y="50"/>
                </a:lnTo>
                <a:lnTo>
                  <a:pt x="350" y="50"/>
                </a:lnTo>
                <a:lnTo>
                  <a:pt x="359" y="50"/>
                </a:lnTo>
                <a:lnTo>
                  <a:pt x="359" y="51"/>
                </a:lnTo>
                <a:lnTo>
                  <a:pt x="381" y="51"/>
                </a:lnTo>
                <a:lnTo>
                  <a:pt x="381" y="52"/>
                </a:lnTo>
                <a:lnTo>
                  <a:pt x="389" y="52"/>
                </a:lnTo>
                <a:lnTo>
                  <a:pt x="389" y="53"/>
                </a:lnTo>
                <a:lnTo>
                  <a:pt x="390" y="53"/>
                </a:lnTo>
                <a:lnTo>
                  <a:pt x="390" y="54"/>
                </a:lnTo>
                <a:lnTo>
                  <a:pt x="403" y="54"/>
                </a:lnTo>
                <a:lnTo>
                  <a:pt x="403" y="55"/>
                </a:lnTo>
                <a:lnTo>
                  <a:pt x="427" y="55"/>
                </a:lnTo>
                <a:lnTo>
                  <a:pt x="427" y="57"/>
                </a:lnTo>
                <a:lnTo>
                  <a:pt x="448" y="57"/>
                </a:lnTo>
                <a:lnTo>
                  <a:pt x="448" y="61"/>
                </a:lnTo>
                <a:lnTo>
                  <a:pt x="455" y="61"/>
                </a:lnTo>
                <a:lnTo>
                  <a:pt x="455" y="65"/>
                </a:lnTo>
                <a:lnTo>
                  <a:pt x="516" y="65"/>
                </a:lnTo>
              </a:path>
            </a:pathLst>
          </a:custGeom>
          <a:noFill/>
          <a:ln w="20520">
            <a:solidFill>
              <a:srgbClr val="0099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2532" name="AutoShape 4"/>
          <p:cNvSpPr>
            <a:spLocks noChangeArrowheads="1"/>
          </p:cNvSpPr>
          <p:nvPr/>
        </p:nvSpPr>
        <p:spPr bwMode="auto">
          <a:xfrm>
            <a:off x="2228850" y="2286000"/>
            <a:ext cx="4779963" cy="1771650"/>
          </a:xfrm>
          <a:custGeom>
            <a:avLst/>
            <a:gdLst>
              <a:gd name="T0" fmla="*/ 2147483647 w 502"/>
              <a:gd name="T1" fmla="*/ 0 h 186"/>
              <a:gd name="T2" fmla="*/ 2147483647 w 502"/>
              <a:gd name="T3" fmla="*/ 2147483647 h 186"/>
              <a:gd name="T4" fmla="*/ 2147483647 w 502"/>
              <a:gd name="T5" fmla="*/ 2147483647 h 186"/>
              <a:gd name="T6" fmla="*/ 2147483647 w 502"/>
              <a:gd name="T7" fmla="*/ 2147483647 h 186"/>
              <a:gd name="T8" fmla="*/ 2147483647 w 502"/>
              <a:gd name="T9" fmla="*/ 2147483647 h 186"/>
              <a:gd name="T10" fmla="*/ 2147483647 w 502"/>
              <a:gd name="T11" fmla="*/ 2147483647 h 186"/>
              <a:gd name="T12" fmla="*/ 2147483647 w 502"/>
              <a:gd name="T13" fmla="*/ 2147483647 h 186"/>
              <a:gd name="T14" fmla="*/ 2147483647 w 502"/>
              <a:gd name="T15" fmla="*/ 2147483647 h 186"/>
              <a:gd name="T16" fmla="*/ 2147483647 w 502"/>
              <a:gd name="T17" fmla="*/ 2147483647 h 186"/>
              <a:gd name="T18" fmla="*/ 2147483647 w 502"/>
              <a:gd name="T19" fmla="*/ 2147483647 h 186"/>
              <a:gd name="T20" fmla="*/ 2147483647 w 502"/>
              <a:gd name="T21" fmla="*/ 2147483647 h 186"/>
              <a:gd name="T22" fmla="*/ 2147483647 w 502"/>
              <a:gd name="T23" fmla="*/ 2147483647 h 186"/>
              <a:gd name="T24" fmla="*/ 2147483647 w 502"/>
              <a:gd name="T25" fmla="*/ 2147483647 h 186"/>
              <a:gd name="T26" fmla="*/ 2147483647 w 502"/>
              <a:gd name="T27" fmla="*/ 2147483647 h 186"/>
              <a:gd name="T28" fmla="*/ 2147483647 w 502"/>
              <a:gd name="T29" fmla="*/ 2147483647 h 186"/>
              <a:gd name="T30" fmla="*/ 2147483647 w 502"/>
              <a:gd name="T31" fmla="*/ 2147483647 h 186"/>
              <a:gd name="T32" fmla="*/ 2147483647 w 502"/>
              <a:gd name="T33" fmla="*/ 2147483647 h 186"/>
              <a:gd name="T34" fmla="*/ 2147483647 w 502"/>
              <a:gd name="T35" fmla="*/ 2147483647 h 186"/>
              <a:gd name="T36" fmla="*/ 2147483647 w 502"/>
              <a:gd name="T37" fmla="*/ 2147483647 h 186"/>
              <a:gd name="T38" fmla="*/ 2147483647 w 502"/>
              <a:gd name="T39" fmla="*/ 2147483647 h 186"/>
              <a:gd name="T40" fmla="*/ 2147483647 w 502"/>
              <a:gd name="T41" fmla="*/ 2147483647 h 186"/>
              <a:gd name="T42" fmla="*/ 2147483647 w 502"/>
              <a:gd name="T43" fmla="*/ 2147483647 h 186"/>
              <a:gd name="T44" fmla="*/ 2147483647 w 502"/>
              <a:gd name="T45" fmla="*/ 2147483647 h 186"/>
              <a:gd name="T46" fmla="*/ 2147483647 w 502"/>
              <a:gd name="T47" fmla="*/ 2147483647 h 186"/>
              <a:gd name="T48" fmla="*/ 2147483647 w 502"/>
              <a:gd name="T49" fmla="*/ 2147483647 h 186"/>
              <a:gd name="T50" fmla="*/ 2147483647 w 502"/>
              <a:gd name="T51" fmla="*/ 2147483647 h 186"/>
              <a:gd name="T52" fmla="*/ 2147483647 w 502"/>
              <a:gd name="T53" fmla="*/ 2147483647 h 186"/>
              <a:gd name="T54" fmla="*/ 2147483647 w 502"/>
              <a:gd name="T55" fmla="*/ 2147483647 h 186"/>
              <a:gd name="T56" fmla="*/ 2147483647 w 502"/>
              <a:gd name="T57" fmla="*/ 2147483647 h 186"/>
              <a:gd name="T58" fmla="*/ 2147483647 w 502"/>
              <a:gd name="T59" fmla="*/ 2147483647 h 186"/>
              <a:gd name="T60" fmla="*/ 2147483647 w 502"/>
              <a:gd name="T61" fmla="*/ 2147483647 h 186"/>
              <a:gd name="T62" fmla="*/ 2147483647 w 502"/>
              <a:gd name="T63" fmla="*/ 2147483647 h 186"/>
              <a:gd name="T64" fmla="*/ 2147483647 w 502"/>
              <a:gd name="T65" fmla="*/ 2147483647 h 186"/>
              <a:gd name="T66" fmla="*/ 2147483647 w 502"/>
              <a:gd name="T67" fmla="*/ 2147483647 h 186"/>
              <a:gd name="T68" fmla="*/ 2147483647 w 502"/>
              <a:gd name="T69" fmla="*/ 2147483647 h 186"/>
              <a:gd name="T70" fmla="*/ 2147483647 w 502"/>
              <a:gd name="T71" fmla="*/ 2147483647 h 186"/>
              <a:gd name="T72" fmla="*/ 2147483647 w 502"/>
              <a:gd name="T73" fmla="*/ 2147483647 h 186"/>
              <a:gd name="T74" fmla="*/ 2147483647 w 502"/>
              <a:gd name="T75" fmla="*/ 2147483647 h 186"/>
              <a:gd name="T76" fmla="*/ 2147483647 w 502"/>
              <a:gd name="T77" fmla="*/ 2147483647 h 186"/>
              <a:gd name="T78" fmla="*/ 2147483647 w 502"/>
              <a:gd name="T79" fmla="*/ 2147483647 h 186"/>
              <a:gd name="T80" fmla="*/ 2147483647 w 502"/>
              <a:gd name="T81" fmla="*/ 2147483647 h 186"/>
              <a:gd name="T82" fmla="*/ 2147483647 w 502"/>
              <a:gd name="T83" fmla="*/ 2147483647 h 186"/>
              <a:gd name="T84" fmla="*/ 2147483647 w 502"/>
              <a:gd name="T85" fmla="*/ 2147483647 h 186"/>
              <a:gd name="T86" fmla="*/ 2147483647 w 502"/>
              <a:gd name="T87" fmla="*/ 2147483647 h 186"/>
              <a:gd name="T88" fmla="*/ 2147483647 w 502"/>
              <a:gd name="T89" fmla="*/ 2147483647 h 186"/>
              <a:gd name="T90" fmla="*/ 2147483647 w 502"/>
              <a:gd name="T91" fmla="*/ 2147483647 h 186"/>
              <a:gd name="T92" fmla="*/ 2147483647 w 502"/>
              <a:gd name="T93" fmla="*/ 2147483647 h 186"/>
              <a:gd name="T94" fmla="*/ 2147483647 w 502"/>
              <a:gd name="T95" fmla="*/ 2147483647 h 186"/>
              <a:gd name="T96" fmla="*/ 2147483647 w 502"/>
              <a:gd name="T97" fmla="*/ 2147483647 h 186"/>
              <a:gd name="T98" fmla="*/ 0 w 502"/>
              <a:gd name="T99" fmla="*/ 0 h 186"/>
              <a:gd name="T100" fmla="*/ 502 w 502"/>
              <a:gd name="T10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502" h="186">
                <a:moveTo>
                  <a:pt x="0" y="0"/>
                </a:moveTo>
                <a:lnTo>
                  <a:pt x="32" y="0"/>
                </a:lnTo>
                <a:lnTo>
                  <a:pt x="32" y="3"/>
                </a:lnTo>
                <a:lnTo>
                  <a:pt x="40" y="3"/>
                </a:lnTo>
                <a:lnTo>
                  <a:pt x="40" y="5"/>
                </a:lnTo>
                <a:lnTo>
                  <a:pt x="75" y="5"/>
                </a:lnTo>
                <a:lnTo>
                  <a:pt x="75" y="8"/>
                </a:lnTo>
                <a:lnTo>
                  <a:pt x="79" y="8"/>
                </a:lnTo>
                <a:lnTo>
                  <a:pt x="79" y="15"/>
                </a:lnTo>
                <a:lnTo>
                  <a:pt x="80" y="15"/>
                </a:lnTo>
                <a:lnTo>
                  <a:pt x="80" y="18"/>
                </a:lnTo>
                <a:lnTo>
                  <a:pt x="92" y="18"/>
                </a:lnTo>
                <a:lnTo>
                  <a:pt x="92" y="21"/>
                </a:lnTo>
                <a:lnTo>
                  <a:pt x="95" y="21"/>
                </a:lnTo>
                <a:lnTo>
                  <a:pt x="95" y="23"/>
                </a:lnTo>
                <a:lnTo>
                  <a:pt x="111" y="23"/>
                </a:lnTo>
                <a:lnTo>
                  <a:pt x="111" y="26"/>
                </a:lnTo>
                <a:lnTo>
                  <a:pt x="112" y="26"/>
                </a:lnTo>
                <a:lnTo>
                  <a:pt x="112" y="29"/>
                </a:lnTo>
                <a:lnTo>
                  <a:pt x="122" y="29"/>
                </a:lnTo>
                <a:lnTo>
                  <a:pt x="122" y="31"/>
                </a:lnTo>
                <a:lnTo>
                  <a:pt x="130" y="31"/>
                </a:lnTo>
                <a:lnTo>
                  <a:pt x="130" y="34"/>
                </a:lnTo>
                <a:lnTo>
                  <a:pt x="131" y="34"/>
                </a:lnTo>
                <a:lnTo>
                  <a:pt x="131" y="37"/>
                </a:lnTo>
                <a:lnTo>
                  <a:pt x="132" y="37"/>
                </a:lnTo>
                <a:lnTo>
                  <a:pt x="132" y="40"/>
                </a:lnTo>
                <a:lnTo>
                  <a:pt x="144" y="40"/>
                </a:lnTo>
                <a:lnTo>
                  <a:pt x="144" y="43"/>
                </a:lnTo>
                <a:lnTo>
                  <a:pt x="144" y="45"/>
                </a:lnTo>
                <a:lnTo>
                  <a:pt x="156" y="45"/>
                </a:lnTo>
                <a:lnTo>
                  <a:pt x="156" y="48"/>
                </a:lnTo>
                <a:lnTo>
                  <a:pt x="156" y="51"/>
                </a:lnTo>
                <a:lnTo>
                  <a:pt x="163" y="51"/>
                </a:lnTo>
                <a:lnTo>
                  <a:pt x="163" y="54"/>
                </a:lnTo>
                <a:lnTo>
                  <a:pt x="168" y="54"/>
                </a:lnTo>
                <a:lnTo>
                  <a:pt x="168" y="57"/>
                </a:lnTo>
                <a:lnTo>
                  <a:pt x="174" y="57"/>
                </a:lnTo>
                <a:lnTo>
                  <a:pt x="174" y="60"/>
                </a:lnTo>
                <a:lnTo>
                  <a:pt x="176" y="60"/>
                </a:lnTo>
                <a:lnTo>
                  <a:pt x="176" y="63"/>
                </a:lnTo>
                <a:lnTo>
                  <a:pt x="183" y="63"/>
                </a:lnTo>
                <a:lnTo>
                  <a:pt x="183" y="69"/>
                </a:lnTo>
                <a:lnTo>
                  <a:pt x="193" y="69"/>
                </a:lnTo>
                <a:lnTo>
                  <a:pt x="193" y="72"/>
                </a:lnTo>
                <a:lnTo>
                  <a:pt x="199" y="72"/>
                </a:lnTo>
                <a:lnTo>
                  <a:pt x="199" y="75"/>
                </a:lnTo>
                <a:lnTo>
                  <a:pt x="214" y="75"/>
                </a:lnTo>
                <a:lnTo>
                  <a:pt x="214" y="79"/>
                </a:lnTo>
                <a:lnTo>
                  <a:pt x="220" y="79"/>
                </a:lnTo>
                <a:lnTo>
                  <a:pt x="220" y="82"/>
                </a:lnTo>
                <a:lnTo>
                  <a:pt x="233" y="82"/>
                </a:lnTo>
                <a:lnTo>
                  <a:pt x="233" y="85"/>
                </a:lnTo>
                <a:lnTo>
                  <a:pt x="243" y="85"/>
                </a:lnTo>
                <a:lnTo>
                  <a:pt x="243" y="88"/>
                </a:lnTo>
                <a:lnTo>
                  <a:pt x="250" y="88"/>
                </a:lnTo>
                <a:lnTo>
                  <a:pt x="250" y="91"/>
                </a:lnTo>
                <a:lnTo>
                  <a:pt x="251" y="91"/>
                </a:lnTo>
                <a:lnTo>
                  <a:pt x="251" y="95"/>
                </a:lnTo>
                <a:lnTo>
                  <a:pt x="254" y="95"/>
                </a:lnTo>
                <a:lnTo>
                  <a:pt x="254" y="98"/>
                </a:lnTo>
                <a:lnTo>
                  <a:pt x="259" y="98"/>
                </a:lnTo>
                <a:lnTo>
                  <a:pt x="259" y="101"/>
                </a:lnTo>
                <a:lnTo>
                  <a:pt x="268" y="101"/>
                </a:lnTo>
                <a:lnTo>
                  <a:pt x="268" y="105"/>
                </a:lnTo>
                <a:lnTo>
                  <a:pt x="276" y="105"/>
                </a:lnTo>
                <a:lnTo>
                  <a:pt x="276" y="108"/>
                </a:lnTo>
                <a:lnTo>
                  <a:pt x="278" y="108"/>
                </a:lnTo>
                <a:lnTo>
                  <a:pt x="278" y="111"/>
                </a:lnTo>
                <a:lnTo>
                  <a:pt x="284" y="111"/>
                </a:lnTo>
                <a:lnTo>
                  <a:pt x="284" y="115"/>
                </a:lnTo>
                <a:lnTo>
                  <a:pt x="312" y="115"/>
                </a:lnTo>
                <a:lnTo>
                  <a:pt x="312" y="119"/>
                </a:lnTo>
                <a:lnTo>
                  <a:pt x="315" y="119"/>
                </a:lnTo>
                <a:lnTo>
                  <a:pt x="315" y="123"/>
                </a:lnTo>
                <a:lnTo>
                  <a:pt x="318" y="123"/>
                </a:lnTo>
                <a:lnTo>
                  <a:pt x="318" y="128"/>
                </a:lnTo>
                <a:lnTo>
                  <a:pt x="336" y="128"/>
                </a:lnTo>
                <a:lnTo>
                  <a:pt x="336" y="132"/>
                </a:lnTo>
                <a:lnTo>
                  <a:pt x="344" y="132"/>
                </a:lnTo>
                <a:lnTo>
                  <a:pt x="344" y="138"/>
                </a:lnTo>
                <a:lnTo>
                  <a:pt x="353" y="138"/>
                </a:lnTo>
                <a:lnTo>
                  <a:pt x="353" y="143"/>
                </a:lnTo>
                <a:lnTo>
                  <a:pt x="354" y="143"/>
                </a:lnTo>
                <a:lnTo>
                  <a:pt x="354" y="149"/>
                </a:lnTo>
                <a:lnTo>
                  <a:pt x="363" y="149"/>
                </a:lnTo>
                <a:lnTo>
                  <a:pt x="363" y="155"/>
                </a:lnTo>
                <a:lnTo>
                  <a:pt x="367" y="155"/>
                </a:lnTo>
                <a:lnTo>
                  <a:pt x="367" y="161"/>
                </a:lnTo>
                <a:lnTo>
                  <a:pt x="385" y="161"/>
                </a:lnTo>
                <a:lnTo>
                  <a:pt x="385" y="168"/>
                </a:lnTo>
                <a:lnTo>
                  <a:pt x="411" y="168"/>
                </a:lnTo>
                <a:lnTo>
                  <a:pt x="411" y="177"/>
                </a:lnTo>
                <a:lnTo>
                  <a:pt x="415" y="177"/>
                </a:lnTo>
                <a:lnTo>
                  <a:pt x="415" y="186"/>
                </a:lnTo>
                <a:lnTo>
                  <a:pt x="502" y="186"/>
                </a:lnTo>
              </a:path>
            </a:pathLst>
          </a:custGeom>
          <a:noFill/>
          <a:ln w="20880">
            <a:solidFill>
              <a:srgbClr val="0000FF"/>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2533" name="AutoShape 5"/>
          <p:cNvSpPr>
            <a:spLocks noChangeArrowheads="1"/>
          </p:cNvSpPr>
          <p:nvPr/>
        </p:nvSpPr>
        <p:spPr bwMode="auto">
          <a:xfrm>
            <a:off x="2228850" y="2286000"/>
            <a:ext cx="4638675" cy="2924175"/>
          </a:xfrm>
          <a:custGeom>
            <a:avLst/>
            <a:gdLst>
              <a:gd name="T0" fmla="*/ 2147483647 w 487"/>
              <a:gd name="T1" fmla="*/ 2147483647 h 307"/>
              <a:gd name="T2" fmla="*/ 2147483647 w 487"/>
              <a:gd name="T3" fmla="*/ 2147483647 h 307"/>
              <a:gd name="T4" fmla="*/ 2147483647 w 487"/>
              <a:gd name="T5" fmla="*/ 2147483647 h 307"/>
              <a:gd name="T6" fmla="*/ 2147483647 w 487"/>
              <a:gd name="T7" fmla="*/ 2147483647 h 307"/>
              <a:gd name="T8" fmla="*/ 2147483647 w 487"/>
              <a:gd name="T9" fmla="*/ 2147483647 h 307"/>
              <a:gd name="T10" fmla="*/ 2147483647 w 487"/>
              <a:gd name="T11" fmla="*/ 2147483647 h 307"/>
              <a:gd name="T12" fmla="*/ 2147483647 w 487"/>
              <a:gd name="T13" fmla="*/ 2147483647 h 307"/>
              <a:gd name="T14" fmla="*/ 2147483647 w 487"/>
              <a:gd name="T15" fmla="*/ 2147483647 h 307"/>
              <a:gd name="T16" fmla="*/ 2147483647 w 487"/>
              <a:gd name="T17" fmla="*/ 2147483647 h 307"/>
              <a:gd name="T18" fmla="*/ 2147483647 w 487"/>
              <a:gd name="T19" fmla="*/ 2147483647 h 307"/>
              <a:gd name="T20" fmla="*/ 2147483647 w 487"/>
              <a:gd name="T21" fmla="*/ 2147483647 h 307"/>
              <a:gd name="T22" fmla="*/ 2147483647 w 487"/>
              <a:gd name="T23" fmla="*/ 2147483647 h 307"/>
              <a:gd name="T24" fmla="*/ 2147483647 w 487"/>
              <a:gd name="T25" fmla="*/ 2147483647 h 307"/>
              <a:gd name="T26" fmla="*/ 2147483647 w 487"/>
              <a:gd name="T27" fmla="*/ 2147483647 h 307"/>
              <a:gd name="T28" fmla="*/ 2147483647 w 487"/>
              <a:gd name="T29" fmla="*/ 2147483647 h 307"/>
              <a:gd name="T30" fmla="*/ 2147483647 w 487"/>
              <a:gd name="T31" fmla="*/ 2147483647 h 307"/>
              <a:gd name="T32" fmla="*/ 2147483647 w 487"/>
              <a:gd name="T33" fmla="*/ 2147483647 h 307"/>
              <a:gd name="T34" fmla="*/ 2147483647 w 487"/>
              <a:gd name="T35" fmla="*/ 2147483647 h 307"/>
              <a:gd name="T36" fmla="*/ 2147483647 w 487"/>
              <a:gd name="T37" fmla="*/ 2147483647 h 307"/>
              <a:gd name="T38" fmla="*/ 2147483647 w 487"/>
              <a:gd name="T39" fmla="*/ 2147483647 h 307"/>
              <a:gd name="T40" fmla="*/ 2147483647 w 487"/>
              <a:gd name="T41" fmla="*/ 2147483647 h 307"/>
              <a:gd name="T42" fmla="*/ 2147483647 w 487"/>
              <a:gd name="T43" fmla="*/ 2147483647 h 307"/>
              <a:gd name="T44" fmla="*/ 2147483647 w 487"/>
              <a:gd name="T45" fmla="*/ 2147483647 h 307"/>
              <a:gd name="T46" fmla="*/ 2147483647 w 487"/>
              <a:gd name="T47" fmla="*/ 2147483647 h 307"/>
              <a:gd name="T48" fmla="*/ 2147483647 w 487"/>
              <a:gd name="T49" fmla="*/ 2147483647 h 307"/>
              <a:gd name="T50" fmla="*/ 2147483647 w 487"/>
              <a:gd name="T51" fmla="*/ 2147483647 h 307"/>
              <a:gd name="T52" fmla="*/ 2147483647 w 487"/>
              <a:gd name="T53" fmla="*/ 2147483647 h 307"/>
              <a:gd name="T54" fmla="*/ 2147483647 w 487"/>
              <a:gd name="T55" fmla="*/ 2147483647 h 307"/>
              <a:gd name="T56" fmla="*/ 2147483647 w 487"/>
              <a:gd name="T57" fmla="*/ 2147483647 h 307"/>
              <a:gd name="T58" fmla="*/ 2147483647 w 487"/>
              <a:gd name="T59" fmla="*/ 2147483647 h 307"/>
              <a:gd name="T60" fmla="*/ 2147483647 w 487"/>
              <a:gd name="T61" fmla="*/ 2147483647 h 307"/>
              <a:gd name="T62" fmla="*/ 2147483647 w 487"/>
              <a:gd name="T63" fmla="*/ 2147483647 h 307"/>
              <a:gd name="T64" fmla="*/ 2147483647 w 487"/>
              <a:gd name="T65" fmla="*/ 2147483647 h 307"/>
              <a:gd name="T66" fmla="*/ 2147483647 w 487"/>
              <a:gd name="T67" fmla="*/ 2147483647 h 307"/>
              <a:gd name="T68" fmla="*/ 2147483647 w 487"/>
              <a:gd name="T69" fmla="*/ 2147483647 h 307"/>
              <a:gd name="T70" fmla="*/ 2147483647 w 487"/>
              <a:gd name="T71" fmla="*/ 2147483647 h 307"/>
              <a:gd name="T72" fmla="*/ 2147483647 w 487"/>
              <a:gd name="T73" fmla="*/ 2147483647 h 307"/>
              <a:gd name="T74" fmla="*/ 2147483647 w 487"/>
              <a:gd name="T75" fmla="*/ 2147483647 h 307"/>
              <a:gd name="T76" fmla="*/ 2147483647 w 487"/>
              <a:gd name="T77" fmla="*/ 2147483647 h 307"/>
              <a:gd name="T78" fmla="*/ 2147483647 w 487"/>
              <a:gd name="T79" fmla="*/ 2147483647 h 307"/>
              <a:gd name="T80" fmla="*/ 2147483647 w 487"/>
              <a:gd name="T81" fmla="*/ 2147483647 h 307"/>
              <a:gd name="T82" fmla="*/ 2147483647 w 487"/>
              <a:gd name="T83" fmla="*/ 2147483647 h 307"/>
              <a:gd name="T84" fmla="*/ 2147483647 w 487"/>
              <a:gd name="T85" fmla="*/ 2147483647 h 307"/>
              <a:gd name="T86" fmla="*/ 2147483647 w 487"/>
              <a:gd name="T87" fmla="*/ 2147483647 h 307"/>
              <a:gd name="T88" fmla="*/ 2147483647 w 487"/>
              <a:gd name="T89" fmla="*/ 2147483647 h 307"/>
              <a:gd name="T90" fmla="*/ 2147483647 w 487"/>
              <a:gd name="T91" fmla="*/ 2147483647 h 307"/>
              <a:gd name="T92" fmla="*/ 2147483647 w 487"/>
              <a:gd name="T93" fmla="*/ 2147483647 h 307"/>
              <a:gd name="T94" fmla="*/ 2147483647 w 487"/>
              <a:gd name="T95" fmla="*/ 2147483647 h 307"/>
              <a:gd name="T96" fmla="*/ 2147483647 w 487"/>
              <a:gd name="T97" fmla="*/ 2147483647 h 307"/>
              <a:gd name="T98" fmla="*/ 2147483647 w 487"/>
              <a:gd name="T99" fmla="*/ 2147483647 h 307"/>
              <a:gd name="T100" fmla="*/ 2147483647 w 487"/>
              <a:gd name="T101" fmla="*/ 2147483647 h 307"/>
              <a:gd name="T102" fmla="*/ 2147483647 w 487"/>
              <a:gd name="T103" fmla="*/ 2147483647 h 307"/>
              <a:gd name="T104" fmla="*/ 2147483647 w 487"/>
              <a:gd name="T105" fmla="*/ 2147483647 h 307"/>
              <a:gd name="T106" fmla="*/ 2147483647 w 487"/>
              <a:gd name="T107" fmla="*/ 2147483647 h 307"/>
              <a:gd name="T108" fmla="*/ 2147483647 w 487"/>
              <a:gd name="T109" fmla="*/ 2147483647 h 307"/>
              <a:gd name="T110" fmla="*/ 2147483647 w 487"/>
              <a:gd name="T111" fmla="*/ 2147483647 h 307"/>
              <a:gd name="T112" fmla="*/ 2147483647 w 487"/>
              <a:gd name="T113" fmla="*/ 2147483647 h 307"/>
              <a:gd name="T114" fmla="*/ 2147483647 w 487"/>
              <a:gd name="T115" fmla="*/ 2147483647 h 307"/>
              <a:gd name="T116" fmla="*/ 2147483647 w 487"/>
              <a:gd name="T117" fmla="*/ 2147483647 h 307"/>
              <a:gd name="T118" fmla="*/ 2147483647 w 487"/>
              <a:gd name="T119" fmla="*/ 2147483647 h 307"/>
              <a:gd name="T120" fmla="*/ 2147483647 w 487"/>
              <a:gd name="T121" fmla="*/ 2147483647 h 307"/>
              <a:gd name="T122" fmla="*/ 0 w 487"/>
              <a:gd name="T123" fmla="*/ 0 h 307"/>
              <a:gd name="T124" fmla="*/ 487 w 487"/>
              <a:gd name="T125"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487" h="307">
                <a:moveTo>
                  <a:pt x="0" y="0"/>
                </a:moveTo>
                <a:lnTo>
                  <a:pt x="12" y="0"/>
                </a:lnTo>
                <a:lnTo>
                  <a:pt x="12" y="2"/>
                </a:lnTo>
                <a:lnTo>
                  <a:pt x="15" y="2"/>
                </a:lnTo>
                <a:lnTo>
                  <a:pt x="15" y="4"/>
                </a:lnTo>
                <a:lnTo>
                  <a:pt x="16" y="4"/>
                </a:lnTo>
                <a:lnTo>
                  <a:pt x="16" y="6"/>
                </a:lnTo>
                <a:lnTo>
                  <a:pt x="21" y="6"/>
                </a:lnTo>
                <a:lnTo>
                  <a:pt x="21" y="9"/>
                </a:lnTo>
                <a:lnTo>
                  <a:pt x="27" y="9"/>
                </a:lnTo>
                <a:lnTo>
                  <a:pt x="27" y="11"/>
                </a:lnTo>
                <a:lnTo>
                  <a:pt x="29" y="11"/>
                </a:lnTo>
                <a:lnTo>
                  <a:pt x="29" y="13"/>
                </a:lnTo>
                <a:lnTo>
                  <a:pt x="42" y="13"/>
                </a:lnTo>
                <a:lnTo>
                  <a:pt x="42" y="15"/>
                </a:lnTo>
                <a:lnTo>
                  <a:pt x="54" y="15"/>
                </a:lnTo>
                <a:lnTo>
                  <a:pt x="54" y="19"/>
                </a:lnTo>
                <a:lnTo>
                  <a:pt x="55" y="19"/>
                </a:lnTo>
                <a:lnTo>
                  <a:pt x="55" y="21"/>
                </a:lnTo>
                <a:lnTo>
                  <a:pt x="58" y="21"/>
                </a:lnTo>
                <a:lnTo>
                  <a:pt x="58" y="23"/>
                </a:lnTo>
                <a:lnTo>
                  <a:pt x="67" y="23"/>
                </a:lnTo>
                <a:lnTo>
                  <a:pt x="67" y="25"/>
                </a:lnTo>
                <a:lnTo>
                  <a:pt x="75" y="25"/>
                </a:lnTo>
                <a:lnTo>
                  <a:pt x="75" y="27"/>
                </a:lnTo>
                <a:lnTo>
                  <a:pt x="80" y="27"/>
                </a:lnTo>
                <a:lnTo>
                  <a:pt x="80" y="30"/>
                </a:lnTo>
                <a:lnTo>
                  <a:pt x="85" y="30"/>
                </a:lnTo>
                <a:lnTo>
                  <a:pt x="85" y="32"/>
                </a:lnTo>
                <a:lnTo>
                  <a:pt x="86" y="32"/>
                </a:lnTo>
                <a:lnTo>
                  <a:pt x="86" y="34"/>
                </a:lnTo>
                <a:lnTo>
                  <a:pt x="86" y="36"/>
                </a:lnTo>
                <a:lnTo>
                  <a:pt x="90" y="36"/>
                </a:lnTo>
                <a:lnTo>
                  <a:pt x="90" y="38"/>
                </a:lnTo>
                <a:lnTo>
                  <a:pt x="93" y="38"/>
                </a:lnTo>
                <a:lnTo>
                  <a:pt x="93" y="40"/>
                </a:lnTo>
                <a:lnTo>
                  <a:pt x="96" y="40"/>
                </a:lnTo>
                <a:lnTo>
                  <a:pt x="96" y="42"/>
                </a:lnTo>
                <a:lnTo>
                  <a:pt x="102" y="42"/>
                </a:lnTo>
                <a:lnTo>
                  <a:pt x="102" y="45"/>
                </a:lnTo>
                <a:lnTo>
                  <a:pt x="105" y="45"/>
                </a:lnTo>
                <a:lnTo>
                  <a:pt x="105" y="47"/>
                </a:lnTo>
                <a:lnTo>
                  <a:pt x="108" y="47"/>
                </a:lnTo>
                <a:lnTo>
                  <a:pt x="108" y="49"/>
                </a:lnTo>
                <a:lnTo>
                  <a:pt x="110" y="49"/>
                </a:lnTo>
                <a:lnTo>
                  <a:pt x="110" y="51"/>
                </a:lnTo>
                <a:lnTo>
                  <a:pt x="110" y="53"/>
                </a:lnTo>
                <a:lnTo>
                  <a:pt x="116" y="53"/>
                </a:lnTo>
                <a:lnTo>
                  <a:pt x="116" y="56"/>
                </a:lnTo>
                <a:lnTo>
                  <a:pt x="120" y="56"/>
                </a:lnTo>
                <a:lnTo>
                  <a:pt x="120" y="58"/>
                </a:lnTo>
                <a:lnTo>
                  <a:pt x="122" y="58"/>
                </a:lnTo>
                <a:lnTo>
                  <a:pt x="122" y="60"/>
                </a:lnTo>
                <a:lnTo>
                  <a:pt x="122" y="62"/>
                </a:lnTo>
                <a:lnTo>
                  <a:pt x="123" y="62"/>
                </a:lnTo>
                <a:lnTo>
                  <a:pt x="123" y="65"/>
                </a:lnTo>
                <a:lnTo>
                  <a:pt x="123" y="67"/>
                </a:lnTo>
                <a:lnTo>
                  <a:pt x="124" y="67"/>
                </a:lnTo>
                <a:lnTo>
                  <a:pt x="124" y="69"/>
                </a:lnTo>
                <a:lnTo>
                  <a:pt x="126" y="69"/>
                </a:lnTo>
                <a:lnTo>
                  <a:pt x="126" y="71"/>
                </a:lnTo>
                <a:lnTo>
                  <a:pt x="129" y="71"/>
                </a:lnTo>
                <a:lnTo>
                  <a:pt x="129" y="74"/>
                </a:lnTo>
                <a:lnTo>
                  <a:pt x="134" y="74"/>
                </a:lnTo>
                <a:lnTo>
                  <a:pt x="134" y="76"/>
                </a:lnTo>
                <a:lnTo>
                  <a:pt x="136" y="76"/>
                </a:lnTo>
                <a:lnTo>
                  <a:pt x="136" y="78"/>
                </a:lnTo>
                <a:lnTo>
                  <a:pt x="136" y="80"/>
                </a:lnTo>
                <a:lnTo>
                  <a:pt x="142" y="80"/>
                </a:lnTo>
                <a:lnTo>
                  <a:pt x="142" y="83"/>
                </a:lnTo>
                <a:lnTo>
                  <a:pt x="145" y="83"/>
                </a:lnTo>
                <a:lnTo>
                  <a:pt x="145" y="85"/>
                </a:lnTo>
                <a:lnTo>
                  <a:pt x="146" y="85"/>
                </a:lnTo>
                <a:lnTo>
                  <a:pt x="146" y="87"/>
                </a:lnTo>
                <a:lnTo>
                  <a:pt x="148" y="87"/>
                </a:lnTo>
                <a:lnTo>
                  <a:pt x="148" y="90"/>
                </a:lnTo>
                <a:lnTo>
                  <a:pt x="153" y="90"/>
                </a:lnTo>
                <a:lnTo>
                  <a:pt x="153" y="92"/>
                </a:lnTo>
                <a:lnTo>
                  <a:pt x="164" y="92"/>
                </a:lnTo>
                <a:lnTo>
                  <a:pt x="164" y="94"/>
                </a:lnTo>
                <a:lnTo>
                  <a:pt x="166" y="94"/>
                </a:lnTo>
                <a:lnTo>
                  <a:pt x="166" y="97"/>
                </a:lnTo>
                <a:lnTo>
                  <a:pt x="169" y="97"/>
                </a:lnTo>
                <a:lnTo>
                  <a:pt x="169" y="99"/>
                </a:lnTo>
                <a:lnTo>
                  <a:pt x="169" y="102"/>
                </a:lnTo>
                <a:lnTo>
                  <a:pt x="176" y="102"/>
                </a:lnTo>
                <a:lnTo>
                  <a:pt x="176" y="104"/>
                </a:lnTo>
                <a:lnTo>
                  <a:pt x="176" y="107"/>
                </a:lnTo>
                <a:lnTo>
                  <a:pt x="178" y="107"/>
                </a:lnTo>
                <a:lnTo>
                  <a:pt x="178" y="109"/>
                </a:lnTo>
                <a:lnTo>
                  <a:pt x="181" y="109"/>
                </a:lnTo>
                <a:lnTo>
                  <a:pt x="181" y="111"/>
                </a:lnTo>
                <a:lnTo>
                  <a:pt x="193" y="111"/>
                </a:lnTo>
                <a:lnTo>
                  <a:pt x="193" y="114"/>
                </a:lnTo>
                <a:lnTo>
                  <a:pt x="198" y="114"/>
                </a:lnTo>
                <a:lnTo>
                  <a:pt x="198" y="117"/>
                </a:lnTo>
                <a:lnTo>
                  <a:pt x="200" y="117"/>
                </a:lnTo>
                <a:lnTo>
                  <a:pt x="200" y="119"/>
                </a:lnTo>
                <a:lnTo>
                  <a:pt x="202" y="119"/>
                </a:lnTo>
                <a:lnTo>
                  <a:pt x="202" y="122"/>
                </a:lnTo>
                <a:lnTo>
                  <a:pt x="213" y="122"/>
                </a:lnTo>
                <a:lnTo>
                  <a:pt x="213" y="125"/>
                </a:lnTo>
                <a:lnTo>
                  <a:pt x="217" y="125"/>
                </a:lnTo>
                <a:lnTo>
                  <a:pt x="217" y="128"/>
                </a:lnTo>
                <a:lnTo>
                  <a:pt x="219" y="128"/>
                </a:lnTo>
                <a:lnTo>
                  <a:pt x="219" y="130"/>
                </a:lnTo>
                <a:lnTo>
                  <a:pt x="226" y="130"/>
                </a:lnTo>
                <a:lnTo>
                  <a:pt x="226" y="133"/>
                </a:lnTo>
                <a:lnTo>
                  <a:pt x="226" y="136"/>
                </a:lnTo>
                <a:lnTo>
                  <a:pt x="229" y="136"/>
                </a:lnTo>
                <a:lnTo>
                  <a:pt x="229" y="138"/>
                </a:lnTo>
                <a:lnTo>
                  <a:pt x="230" y="138"/>
                </a:lnTo>
                <a:lnTo>
                  <a:pt x="230" y="141"/>
                </a:lnTo>
                <a:lnTo>
                  <a:pt x="244" y="141"/>
                </a:lnTo>
                <a:lnTo>
                  <a:pt x="244" y="144"/>
                </a:lnTo>
                <a:lnTo>
                  <a:pt x="250" y="144"/>
                </a:lnTo>
                <a:lnTo>
                  <a:pt x="250" y="146"/>
                </a:lnTo>
                <a:lnTo>
                  <a:pt x="252" y="146"/>
                </a:lnTo>
                <a:lnTo>
                  <a:pt x="252" y="149"/>
                </a:lnTo>
                <a:lnTo>
                  <a:pt x="254" y="149"/>
                </a:lnTo>
                <a:lnTo>
                  <a:pt x="254" y="152"/>
                </a:lnTo>
                <a:lnTo>
                  <a:pt x="262" y="152"/>
                </a:lnTo>
                <a:lnTo>
                  <a:pt x="262" y="155"/>
                </a:lnTo>
                <a:lnTo>
                  <a:pt x="265" y="155"/>
                </a:lnTo>
                <a:lnTo>
                  <a:pt x="265" y="157"/>
                </a:lnTo>
                <a:lnTo>
                  <a:pt x="271" y="157"/>
                </a:lnTo>
                <a:lnTo>
                  <a:pt x="271" y="160"/>
                </a:lnTo>
                <a:lnTo>
                  <a:pt x="274" y="160"/>
                </a:lnTo>
                <a:lnTo>
                  <a:pt x="274" y="163"/>
                </a:lnTo>
                <a:lnTo>
                  <a:pt x="276" y="163"/>
                </a:lnTo>
                <a:lnTo>
                  <a:pt x="276" y="166"/>
                </a:lnTo>
                <a:lnTo>
                  <a:pt x="295" y="166"/>
                </a:lnTo>
                <a:lnTo>
                  <a:pt x="295" y="169"/>
                </a:lnTo>
                <a:lnTo>
                  <a:pt x="295" y="172"/>
                </a:lnTo>
                <a:lnTo>
                  <a:pt x="296" y="172"/>
                </a:lnTo>
                <a:lnTo>
                  <a:pt x="296" y="176"/>
                </a:lnTo>
                <a:lnTo>
                  <a:pt x="300" y="176"/>
                </a:lnTo>
                <a:lnTo>
                  <a:pt x="300" y="179"/>
                </a:lnTo>
                <a:lnTo>
                  <a:pt x="302" y="179"/>
                </a:lnTo>
                <a:lnTo>
                  <a:pt x="302" y="182"/>
                </a:lnTo>
                <a:lnTo>
                  <a:pt x="314" y="182"/>
                </a:lnTo>
                <a:lnTo>
                  <a:pt x="314" y="186"/>
                </a:lnTo>
                <a:lnTo>
                  <a:pt x="315" y="186"/>
                </a:lnTo>
                <a:lnTo>
                  <a:pt x="315" y="189"/>
                </a:lnTo>
                <a:lnTo>
                  <a:pt x="315" y="193"/>
                </a:lnTo>
                <a:lnTo>
                  <a:pt x="321" y="193"/>
                </a:lnTo>
                <a:lnTo>
                  <a:pt x="321" y="197"/>
                </a:lnTo>
                <a:lnTo>
                  <a:pt x="330" y="197"/>
                </a:lnTo>
                <a:lnTo>
                  <a:pt x="330" y="201"/>
                </a:lnTo>
                <a:lnTo>
                  <a:pt x="332" y="201"/>
                </a:lnTo>
                <a:lnTo>
                  <a:pt x="332" y="205"/>
                </a:lnTo>
                <a:lnTo>
                  <a:pt x="338" y="205"/>
                </a:lnTo>
                <a:lnTo>
                  <a:pt x="338" y="210"/>
                </a:lnTo>
                <a:lnTo>
                  <a:pt x="341" y="210"/>
                </a:lnTo>
                <a:lnTo>
                  <a:pt x="341" y="214"/>
                </a:lnTo>
                <a:lnTo>
                  <a:pt x="358" y="214"/>
                </a:lnTo>
                <a:lnTo>
                  <a:pt x="358" y="220"/>
                </a:lnTo>
                <a:lnTo>
                  <a:pt x="361" y="220"/>
                </a:lnTo>
                <a:lnTo>
                  <a:pt x="361" y="225"/>
                </a:lnTo>
                <a:lnTo>
                  <a:pt x="376" y="225"/>
                </a:lnTo>
                <a:lnTo>
                  <a:pt x="376" y="231"/>
                </a:lnTo>
                <a:lnTo>
                  <a:pt x="377" y="231"/>
                </a:lnTo>
                <a:lnTo>
                  <a:pt x="377" y="237"/>
                </a:lnTo>
                <a:lnTo>
                  <a:pt x="383" y="237"/>
                </a:lnTo>
                <a:lnTo>
                  <a:pt x="383" y="244"/>
                </a:lnTo>
                <a:lnTo>
                  <a:pt x="385" y="244"/>
                </a:lnTo>
                <a:lnTo>
                  <a:pt x="385" y="251"/>
                </a:lnTo>
                <a:lnTo>
                  <a:pt x="414" y="251"/>
                </a:lnTo>
                <a:lnTo>
                  <a:pt x="414" y="261"/>
                </a:lnTo>
                <a:lnTo>
                  <a:pt x="432" y="261"/>
                </a:lnTo>
                <a:lnTo>
                  <a:pt x="432" y="274"/>
                </a:lnTo>
                <a:lnTo>
                  <a:pt x="458" y="274"/>
                </a:lnTo>
                <a:lnTo>
                  <a:pt x="458" y="307"/>
                </a:lnTo>
                <a:lnTo>
                  <a:pt x="487" y="307"/>
                </a:lnTo>
              </a:path>
            </a:pathLst>
          </a:custGeom>
          <a:noFill/>
          <a:ln w="20520">
            <a:solidFill>
              <a:srgbClr val="FF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2534" name="Rectangle 6"/>
          <p:cNvSpPr>
            <a:spLocks noChangeArrowheads="1"/>
          </p:cNvSpPr>
          <p:nvPr/>
        </p:nvSpPr>
        <p:spPr bwMode="auto">
          <a:xfrm>
            <a:off x="2209800" y="1600200"/>
            <a:ext cx="5105400" cy="4475163"/>
          </a:xfrm>
          <a:prstGeom prst="rect">
            <a:avLst/>
          </a:prstGeom>
          <a:noFill/>
          <a:ln w="20880">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2535" name="Line 7"/>
          <p:cNvSpPr>
            <a:spLocks noChangeShapeType="1"/>
          </p:cNvSpPr>
          <p:nvPr/>
        </p:nvSpPr>
        <p:spPr bwMode="auto">
          <a:xfrm>
            <a:off x="2228850" y="5791200"/>
            <a:ext cx="5008563" cy="1588"/>
          </a:xfrm>
          <a:prstGeom prst="line">
            <a:avLst/>
          </a:prstGeom>
          <a:noFill/>
          <a:ln w="9360">
            <a:solidFill>
              <a:srgbClr val="FFFFFF"/>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536" name="Rectangle 8"/>
          <p:cNvSpPr>
            <a:spLocks noChangeArrowheads="1"/>
          </p:cNvSpPr>
          <p:nvPr/>
        </p:nvSpPr>
        <p:spPr bwMode="auto">
          <a:xfrm rot="16200000">
            <a:off x="-144463" y="4049713"/>
            <a:ext cx="33369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a:solidFill>
                  <a:srgbClr val="000000"/>
                </a:solidFill>
              </a:rPr>
              <a:t>Event-free survival probability</a:t>
            </a:r>
          </a:p>
        </p:txBody>
      </p:sp>
      <p:sp>
        <p:nvSpPr>
          <p:cNvPr id="22537" name="Rectangle 9"/>
          <p:cNvSpPr>
            <a:spLocks noChangeArrowheads="1"/>
          </p:cNvSpPr>
          <p:nvPr/>
        </p:nvSpPr>
        <p:spPr bwMode="auto">
          <a:xfrm rot="16200000">
            <a:off x="1802607" y="5738018"/>
            <a:ext cx="336550"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0.0</a:t>
            </a:r>
          </a:p>
        </p:txBody>
      </p:sp>
      <p:sp>
        <p:nvSpPr>
          <p:cNvPr id="22538" name="Rectangle 10"/>
          <p:cNvSpPr>
            <a:spLocks noChangeArrowheads="1"/>
          </p:cNvSpPr>
          <p:nvPr/>
        </p:nvSpPr>
        <p:spPr bwMode="auto">
          <a:xfrm>
            <a:off x="2130425" y="6186488"/>
            <a:ext cx="134938"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a:t>
            </a:r>
          </a:p>
        </p:txBody>
      </p:sp>
      <p:sp>
        <p:nvSpPr>
          <p:cNvPr id="22539" name="Rectangle 11"/>
          <p:cNvSpPr>
            <a:spLocks noChangeArrowheads="1"/>
          </p:cNvSpPr>
          <p:nvPr/>
        </p:nvSpPr>
        <p:spPr bwMode="auto">
          <a:xfrm>
            <a:off x="2989263" y="6186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1</a:t>
            </a:r>
          </a:p>
        </p:txBody>
      </p:sp>
      <p:sp>
        <p:nvSpPr>
          <p:cNvPr id="22540" name="Rectangle 12"/>
          <p:cNvSpPr>
            <a:spLocks noChangeArrowheads="1"/>
          </p:cNvSpPr>
          <p:nvPr/>
        </p:nvSpPr>
        <p:spPr bwMode="auto">
          <a:xfrm>
            <a:off x="3827463" y="6172200"/>
            <a:ext cx="134937"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2</a:t>
            </a:r>
          </a:p>
        </p:txBody>
      </p:sp>
      <p:sp>
        <p:nvSpPr>
          <p:cNvPr id="22541" name="Rectangle 13"/>
          <p:cNvSpPr>
            <a:spLocks noChangeArrowheads="1"/>
          </p:cNvSpPr>
          <p:nvPr/>
        </p:nvSpPr>
        <p:spPr bwMode="auto">
          <a:xfrm>
            <a:off x="4675188" y="6186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3</a:t>
            </a:r>
          </a:p>
        </p:txBody>
      </p:sp>
      <p:sp>
        <p:nvSpPr>
          <p:cNvPr id="22542" name="Text Box 14"/>
          <p:cNvSpPr txBox="1">
            <a:spLocks noChangeArrowheads="1"/>
          </p:cNvSpPr>
          <p:nvPr/>
        </p:nvSpPr>
        <p:spPr bwMode="auto">
          <a:xfrm>
            <a:off x="7421563" y="2514600"/>
            <a:ext cx="12636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600"/>
              </a:spcBef>
            </a:pPr>
            <a:r>
              <a:rPr lang="tr-TR" sz="2400"/>
              <a:t>4 y EFS</a:t>
            </a:r>
          </a:p>
        </p:txBody>
      </p:sp>
      <p:sp>
        <p:nvSpPr>
          <p:cNvPr id="22543" name="Rectangle 15"/>
          <p:cNvSpPr>
            <a:spLocks noChangeArrowheads="1"/>
          </p:cNvSpPr>
          <p:nvPr/>
        </p:nvSpPr>
        <p:spPr bwMode="auto">
          <a:xfrm>
            <a:off x="5513388" y="6186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4</a:t>
            </a:r>
          </a:p>
        </p:txBody>
      </p:sp>
      <p:sp>
        <p:nvSpPr>
          <p:cNvPr id="22544" name="Rectangle 16"/>
          <p:cNvSpPr>
            <a:spLocks noChangeArrowheads="1"/>
          </p:cNvSpPr>
          <p:nvPr/>
        </p:nvSpPr>
        <p:spPr bwMode="auto">
          <a:xfrm>
            <a:off x="6351588" y="6186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5</a:t>
            </a:r>
          </a:p>
        </p:txBody>
      </p:sp>
      <p:sp>
        <p:nvSpPr>
          <p:cNvPr id="22545" name="Rectangle 17"/>
          <p:cNvSpPr>
            <a:spLocks noChangeArrowheads="1"/>
          </p:cNvSpPr>
          <p:nvPr/>
        </p:nvSpPr>
        <p:spPr bwMode="auto">
          <a:xfrm>
            <a:off x="7180263" y="6186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6</a:t>
            </a:r>
          </a:p>
        </p:txBody>
      </p:sp>
      <p:sp>
        <p:nvSpPr>
          <p:cNvPr id="22546" name="Text Box 18"/>
          <p:cNvSpPr txBox="1">
            <a:spLocks noChangeArrowheads="1"/>
          </p:cNvSpPr>
          <p:nvPr/>
        </p:nvSpPr>
        <p:spPr bwMode="auto">
          <a:xfrm>
            <a:off x="4506913" y="2193925"/>
            <a:ext cx="2722562"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500"/>
              </a:spcBef>
            </a:pPr>
            <a:r>
              <a:rPr lang="tr-TR" sz="2000">
                <a:solidFill>
                  <a:srgbClr val="009900"/>
                </a:solidFill>
              </a:rPr>
              <a:t>88</a:t>
            </a:r>
            <a:r>
              <a:rPr lang="tr-TR" sz="2000">
                <a:solidFill>
                  <a:srgbClr val="009900"/>
                </a:solidFill>
                <a:latin typeface="Symbol" pitchFamily="18" charset="2"/>
              </a:rPr>
              <a:t></a:t>
            </a:r>
            <a:r>
              <a:rPr lang="tr-TR" sz="2000">
                <a:solidFill>
                  <a:srgbClr val="009900"/>
                </a:solidFill>
              </a:rPr>
              <a:t>1%  50% of events</a:t>
            </a:r>
          </a:p>
        </p:txBody>
      </p:sp>
      <p:sp>
        <p:nvSpPr>
          <p:cNvPr id="22547" name="Text Box 19"/>
          <p:cNvSpPr txBox="1">
            <a:spLocks noChangeArrowheads="1"/>
          </p:cNvSpPr>
          <p:nvPr/>
        </p:nvSpPr>
        <p:spPr bwMode="auto">
          <a:xfrm>
            <a:off x="5792788" y="3106738"/>
            <a:ext cx="971550" cy="3984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500"/>
              </a:spcBef>
            </a:pPr>
            <a:r>
              <a:rPr lang="tr-TR" sz="2000">
                <a:solidFill>
                  <a:srgbClr val="0033CC"/>
                </a:solidFill>
              </a:rPr>
              <a:t>68</a:t>
            </a:r>
            <a:r>
              <a:rPr lang="tr-TR" sz="2000">
                <a:solidFill>
                  <a:srgbClr val="0033CC"/>
                </a:solidFill>
                <a:latin typeface="Symbol" pitchFamily="18" charset="2"/>
              </a:rPr>
              <a:t></a:t>
            </a:r>
            <a:r>
              <a:rPr lang="tr-TR" sz="2000">
                <a:solidFill>
                  <a:srgbClr val="0033CC"/>
                </a:solidFill>
              </a:rPr>
              <a:t>5%</a:t>
            </a:r>
          </a:p>
        </p:txBody>
      </p:sp>
      <p:sp>
        <p:nvSpPr>
          <p:cNvPr id="22548" name="Text Box 20"/>
          <p:cNvSpPr txBox="1">
            <a:spLocks noChangeArrowheads="1"/>
          </p:cNvSpPr>
          <p:nvPr/>
        </p:nvSpPr>
        <p:spPr bwMode="auto">
          <a:xfrm>
            <a:off x="4114800" y="4021138"/>
            <a:ext cx="971550" cy="3984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500"/>
              </a:spcBef>
            </a:pPr>
            <a:r>
              <a:rPr lang="tr-TR" sz="2000">
                <a:solidFill>
                  <a:srgbClr val="FF0000"/>
                </a:solidFill>
              </a:rPr>
              <a:t>51</a:t>
            </a:r>
            <a:r>
              <a:rPr lang="tr-TR" sz="2000">
                <a:solidFill>
                  <a:srgbClr val="FF0000"/>
                </a:solidFill>
                <a:latin typeface="Symbol" pitchFamily="18" charset="2"/>
              </a:rPr>
              <a:t></a:t>
            </a:r>
            <a:r>
              <a:rPr lang="tr-TR" sz="2000">
                <a:solidFill>
                  <a:srgbClr val="FF0000"/>
                </a:solidFill>
              </a:rPr>
              <a:t>5%</a:t>
            </a:r>
          </a:p>
        </p:txBody>
      </p:sp>
      <p:sp>
        <p:nvSpPr>
          <p:cNvPr id="22549" name="Rectangle 21"/>
          <p:cNvSpPr>
            <a:spLocks noChangeArrowheads="1"/>
          </p:cNvSpPr>
          <p:nvPr/>
        </p:nvSpPr>
        <p:spPr bwMode="auto">
          <a:xfrm>
            <a:off x="3040063" y="4586288"/>
            <a:ext cx="1603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i="1">
                <a:solidFill>
                  <a:srgbClr val="000000"/>
                </a:solidFill>
              </a:rPr>
              <a:t>P</a:t>
            </a:r>
          </a:p>
        </p:txBody>
      </p:sp>
      <p:sp>
        <p:nvSpPr>
          <p:cNvPr id="22550" name="Rectangle 22"/>
          <p:cNvSpPr>
            <a:spLocks noChangeArrowheads="1"/>
          </p:cNvSpPr>
          <p:nvPr/>
        </p:nvSpPr>
        <p:spPr bwMode="auto">
          <a:xfrm>
            <a:off x="3351213" y="4511675"/>
            <a:ext cx="1587"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2551" name="Rectangle 23"/>
          <p:cNvSpPr>
            <a:spLocks noChangeArrowheads="1"/>
          </p:cNvSpPr>
          <p:nvPr/>
        </p:nvSpPr>
        <p:spPr bwMode="auto">
          <a:xfrm>
            <a:off x="3211513" y="4586288"/>
            <a:ext cx="14128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&lt;</a:t>
            </a:r>
          </a:p>
        </p:txBody>
      </p:sp>
      <p:sp>
        <p:nvSpPr>
          <p:cNvPr id="22552" name="Rectangle 24"/>
          <p:cNvSpPr>
            <a:spLocks noChangeArrowheads="1"/>
          </p:cNvSpPr>
          <p:nvPr/>
        </p:nvSpPr>
        <p:spPr bwMode="auto">
          <a:xfrm>
            <a:off x="3414713" y="4587875"/>
            <a:ext cx="738187"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0.0001</a:t>
            </a:r>
          </a:p>
        </p:txBody>
      </p:sp>
      <p:sp>
        <p:nvSpPr>
          <p:cNvPr id="22553" name="Line 25"/>
          <p:cNvSpPr>
            <a:spLocks noChangeShapeType="1"/>
          </p:cNvSpPr>
          <p:nvPr/>
        </p:nvSpPr>
        <p:spPr bwMode="auto">
          <a:xfrm>
            <a:off x="2371725" y="5257800"/>
            <a:ext cx="285750" cy="1588"/>
          </a:xfrm>
          <a:prstGeom prst="line">
            <a:avLst/>
          </a:prstGeom>
          <a:noFill/>
          <a:ln w="20520">
            <a:solidFill>
              <a:srgbClr val="00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554" name="Line 26"/>
          <p:cNvSpPr>
            <a:spLocks noChangeShapeType="1"/>
          </p:cNvSpPr>
          <p:nvPr/>
        </p:nvSpPr>
        <p:spPr bwMode="auto">
          <a:xfrm>
            <a:off x="2371725" y="5562600"/>
            <a:ext cx="285750" cy="1588"/>
          </a:xfrm>
          <a:prstGeom prst="line">
            <a:avLst/>
          </a:prstGeom>
          <a:noFill/>
          <a:ln w="20520">
            <a:solidFill>
              <a:srgbClr val="0033CC"/>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555" name="Line 27"/>
          <p:cNvSpPr>
            <a:spLocks noChangeShapeType="1"/>
          </p:cNvSpPr>
          <p:nvPr/>
        </p:nvSpPr>
        <p:spPr bwMode="auto">
          <a:xfrm>
            <a:off x="2371725" y="5867400"/>
            <a:ext cx="285750" cy="1588"/>
          </a:xfrm>
          <a:prstGeom prst="line">
            <a:avLst/>
          </a:prstGeom>
          <a:noFill/>
          <a:ln w="20520">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2556" name="Rectangle 28"/>
          <p:cNvSpPr>
            <a:spLocks noChangeArrowheads="1"/>
          </p:cNvSpPr>
          <p:nvPr/>
        </p:nvSpPr>
        <p:spPr bwMode="auto">
          <a:xfrm>
            <a:off x="2825750" y="5105400"/>
            <a:ext cx="2820988"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Day 29</a:t>
            </a:r>
            <a:r>
              <a:rPr lang="tr-TR" sz="1900">
                <a:solidFill>
                  <a:srgbClr val="FFFFFF"/>
                </a:solidFill>
              </a:rPr>
              <a:t> </a:t>
            </a:r>
            <a:r>
              <a:rPr lang="tr-TR" sz="1900">
                <a:solidFill>
                  <a:srgbClr val="009900"/>
                </a:solidFill>
              </a:rPr>
              <a:t>Negative </a:t>
            </a:r>
            <a:r>
              <a:rPr lang="tr-TR" sz="1900">
                <a:solidFill>
                  <a:srgbClr val="000000"/>
                </a:solidFill>
              </a:rPr>
              <a:t>(</a:t>
            </a:r>
            <a:r>
              <a:rPr lang="tr-TR" sz="1900" i="1">
                <a:solidFill>
                  <a:srgbClr val="000000"/>
                </a:solidFill>
              </a:rPr>
              <a:t>n</a:t>
            </a:r>
            <a:r>
              <a:rPr lang="tr-TR" sz="1900">
                <a:solidFill>
                  <a:srgbClr val="000000"/>
                </a:solidFill>
              </a:rPr>
              <a:t>=1579)</a:t>
            </a:r>
          </a:p>
        </p:txBody>
      </p:sp>
      <p:sp>
        <p:nvSpPr>
          <p:cNvPr id="22557" name="Rectangle 29"/>
          <p:cNvSpPr>
            <a:spLocks noChangeArrowheads="1"/>
          </p:cNvSpPr>
          <p:nvPr/>
        </p:nvSpPr>
        <p:spPr bwMode="auto">
          <a:xfrm>
            <a:off x="2847975" y="5373688"/>
            <a:ext cx="2835275"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Day 29</a:t>
            </a:r>
            <a:r>
              <a:rPr lang="tr-TR" sz="1900">
                <a:solidFill>
                  <a:srgbClr val="FFFFFF"/>
                </a:solidFill>
              </a:rPr>
              <a:t> </a:t>
            </a:r>
            <a:r>
              <a:rPr lang="tr-TR" sz="1900">
                <a:solidFill>
                  <a:srgbClr val="0033CC"/>
                </a:solidFill>
              </a:rPr>
              <a:t>0.01-0.1%</a:t>
            </a:r>
            <a:r>
              <a:rPr lang="tr-TR" sz="1900">
                <a:solidFill>
                  <a:srgbClr val="FFFFFF"/>
                </a:solidFill>
              </a:rPr>
              <a:t> </a:t>
            </a:r>
            <a:r>
              <a:rPr lang="tr-TR" sz="1900">
                <a:solidFill>
                  <a:srgbClr val="000000"/>
                </a:solidFill>
              </a:rPr>
              <a:t>(</a:t>
            </a:r>
            <a:r>
              <a:rPr lang="tr-TR" sz="1900" i="1">
                <a:solidFill>
                  <a:srgbClr val="000000"/>
                </a:solidFill>
              </a:rPr>
              <a:t>n</a:t>
            </a:r>
            <a:r>
              <a:rPr lang="tr-TR" sz="1900">
                <a:solidFill>
                  <a:srgbClr val="000000"/>
                </a:solidFill>
              </a:rPr>
              <a:t>=173)</a:t>
            </a:r>
          </a:p>
        </p:txBody>
      </p:sp>
      <p:sp>
        <p:nvSpPr>
          <p:cNvPr id="22558" name="Rectangle 30"/>
          <p:cNvSpPr>
            <a:spLocks noChangeArrowheads="1"/>
          </p:cNvSpPr>
          <p:nvPr/>
        </p:nvSpPr>
        <p:spPr bwMode="auto">
          <a:xfrm>
            <a:off x="2789238" y="5661025"/>
            <a:ext cx="2425700"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Day 29</a:t>
            </a:r>
            <a:r>
              <a:rPr lang="tr-TR" sz="1900">
                <a:solidFill>
                  <a:srgbClr val="FFFFFF"/>
                </a:solidFill>
              </a:rPr>
              <a:t> </a:t>
            </a:r>
            <a:r>
              <a:rPr lang="tr-TR" sz="1900">
                <a:solidFill>
                  <a:srgbClr val="FF0000"/>
                </a:solidFill>
              </a:rPr>
              <a:t>&gt;0.1%</a:t>
            </a:r>
            <a:r>
              <a:rPr lang="tr-TR" sz="1900">
                <a:solidFill>
                  <a:srgbClr val="FFFFFF"/>
                </a:solidFill>
              </a:rPr>
              <a:t> </a:t>
            </a:r>
            <a:r>
              <a:rPr lang="tr-TR" sz="1900">
                <a:solidFill>
                  <a:srgbClr val="000000"/>
                </a:solidFill>
              </a:rPr>
              <a:t>(</a:t>
            </a:r>
            <a:r>
              <a:rPr lang="tr-TR" sz="1900" i="1">
                <a:solidFill>
                  <a:srgbClr val="000000"/>
                </a:solidFill>
              </a:rPr>
              <a:t>n</a:t>
            </a:r>
            <a:r>
              <a:rPr lang="tr-TR" sz="1900">
                <a:solidFill>
                  <a:srgbClr val="000000"/>
                </a:solidFill>
              </a:rPr>
              <a:t>=208)</a:t>
            </a:r>
          </a:p>
        </p:txBody>
      </p:sp>
      <p:sp>
        <p:nvSpPr>
          <p:cNvPr id="22559" name="Rectangle 31"/>
          <p:cNvSpPr>
            <a:spLocks noChangeArrowheads="1"/>
          </p:cNvSpPr>
          <p:nvPr/>
        </p:nvSpPr>
        <p:spPr bwMode="auto">
          <a:xfrm rot="16200000">
            <a:off x="1802607" y="5036343"/>
            <a:ext cx="336550"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0.2</a:t>
            </a:r>
          </a:p>
        </p:txBody>
      </p:sp>
      <p:sp>
        <p:nvSpPr>
          <p:cNvPr id="22560" name="Rectangle 32"/>
          <p:cNvSpPr>
            <a:spLocks noChangeArrowheads="1"/>
          </p:cNvSpPr>
          <p:nvPr/>
        </p:nvSpPr>
        <p:spPr bwMode="auto">
          <a:xfrm rot="16200000">
            <a:off x="1802607" y="4339431"/>
            <a:ext cx="336550"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0.4</a:t>
            </a:r>
          </a:p>
        </p:txBody>
      </p:sp>
      <p:sp>
        <p:nvSpPr>
          <p:cNvPr id="22561" name="Rectangle 33"/>
          <p:cNvSpPr>
            <a:spLocks noChangeArrowheads="1"/>
          </p:cNvSpPr>
          <p:nvPr/>
        </p:nvSpPr>
        <p:spPr bwMode="auto">
          <a:xfrm rot="16200000">
            <a:off x="1801019" y="3547269"/>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0.6</a:t>
            </a:r>
          </a:p>
        </p:txBody>
      </p:sp>
      <p:sp>
        <p:nvSpPr>
          <p:cNvPr id="22562" name="Rectangle 34"/>
          <p:cNvSpPr>
            <a:spLocks noChangeArrowheads="1"/>
          </p:cNvSpPr>
          <p:nvPr/>
        </p:nvSpPr>
        <p:spPr bwMode="auto">
          <a:xfrm rot="16200000">
            <a:off x="1801019" y="2828132"/>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0.8</a:t>
            </a:r>
          </a:p>
        </p:txBody>
      </p:sp>
      <p:sp>
        <p:nvSpPr>
          <p:cNvPr id="22563" name="Rectangle 35"/>
          <p:cNvSpPr>
            <a:spLocks noChangeArrowheads="1"/>
          </p:cNvSpPr>
          <p:nvPr/>
        </p:nvSpPr>
        <p:spPr bwMode="auto">
          <a:xfrm rot="16200000">
            <a:off x="1801019" y="2107407"/>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1.0</a:t>
            </a:r>
          </a:p>
        </p:txBody>
      </p:sp>
    </p:spTree>
    <p:extLst>
      <p:ext uri="{BB962C8B-B14F-4D97-AF65-F5344CB8AC3E}">
        <p14:creationId xmlns="" xmlns:p14="http://schemas.microsoft.com/office/powerpoint/2010/main" val="1567323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400" dirty="0"/>
              <a:t>Moleküler biyolojinin tedavide kullanımı</a:t>
            </a:r>
            <a:endParaRPr lang="tr-TR" sz="4000" dirty="0"/>
          </a:p>
        </p:txBody>
      </p:sp>
      <p:sp>
        <p:nvSpPr>
          <p:cNvPr id="3" name="İçerik Yer Tutucusu 2"/>
          <p:cNvSpPr>
            <a:spLocks noGrp="1"/>
          </p:cNvSpPr>
          <p:nvPr>
            <p:ph idx="1"/>
          </p:nvPr>
        </p:nvSpPr>
        <p:spPr/>
        <p:txBody>
          <a:bodyPr>
            <a:normAutofit fontScale="92500"/>
          </a:bodyPr>
          <a:lstStyle/>
          <a:p>
            <a:r>
              <a:rPr lang="tr-TR" dirty="0" smtClean="0">
                <a:latin typeface="Arial" pitchFamily="34" charset="0"/>
                <a:cs typeface="Arial" pitchFamily="34" charset="0"/>
              </a:rPr>
              <a:t>Transkripsiyonun engellenmesi ve </a:t>
            </a:r>
            <a:r>
              <a:rPr lang="tr-TR" dirty="0" err="1" smtClean="0">
                <a:latin typeface="Arial" pitchFamily="34" charset="0"/>
                <a:cs typeface="Arial" pitchFamily="34" charset="0"/>
              </a:rPr>
              <a:t>lökomogenezdeki</a:t>
            </a:r>
            <a:r>
              <a:rPr lang="tr-TR" dirty="0" smtClean="0">
                <a:latin typeface="Arial" pitchFamily="34" charset="0"/>
                <a:cs typeface="Arial" pitchFamily="34" charset="0"/>
              </a:rPr>
              <a:t> genlerin sessizleştirilmesi için tek mekanizma </a:t>
            </a:r>
            <a:r>
              <a:rPr lang="tr-TR" dirty="0" err="1" smtClean="0">
                <a:latin typeface="Arial" pitchFamily="34" charset="0"/>
                <a:cs typeface="Arial" pitchFamily="34" charset="0"/>
              </a:rPr>
              <a:t>histon</a:t>
            </a:r>
            <a:r>
              <a:rPr lang="tr-TR" dirty="0" smtClean="0">
                <a:latin typeface="Arial" pitchFamily="34" charset="0"/>
                <a:cs typeface="Arial" pitchFamily="34" charset="0"/>
              </a:rPr>
              <a:t> </a:t>
            </a:r>
            <a:r>
              <a:rPr lang="tr-TR" dirty="0" err="1" smtClean="0">
                <a:latin typeface="Arial" pitchFamily="34" charset="0"/>
                <a:cs typeface="Arial" pitchFamily="34" charset="0"/>
              </a:rPr>
              <a:t>deasetilasyonu</a:t>
            </a:r>
            <a:r>
              <a:rPr lang="tr-TR" dirty="0" smtClean="0">
                <a:latin typeface="Arial" pitchFamily="34" charset="0"/>
                <a:cs typeface="Arial" pitchFamily="34" charset="0"/>
              </a:rPr>
              <a:t> değildir. Son yıllarda DNA </a:t>
            </a:r>
            <a:r>
              <a:rPr lang="tr-TR" dirty="0" err="1" smtClean="0">
                <a:latin typeface="Arial" pitchFamily="34" charset="0"/>
                <a:cs typeface="Arial" pitchFamily="34" charset="0"/>
              </a:rPr>
              <a:t>metilasyonu</a:t>
            </a:r>
            <a:r>
              <a:rPr lang="tr-TR" dirty="0" smtClean="0">
                <a:latin typeface="Arial" pitchFamily="34" charset="0"/>
                <a:cs typeface="Arial" pitchFamily="34" charset="0"/>
              </a:rPr>
              <a:t> ve bunun </a:t>
            </a:r>
            <a:r>
              <a:rPr lang="tr-TR" dirty="0" err="1" smtClean="0">
                <a:latin typeface="Arial" pitchFamily="34" charset="0"/>
                <a:cs typeface="Arial" pitchFamily="34" charset="0"/>
              </a:rPr>
              <a:t>lökomogenez</a:t>
            </a:r>
            <a:r>
              <a:rPr lang="tr-TR" dirty="0" smtClean="0">
                <a:latin typeface="Arial" pitchFamily="34" charset="0"/>
                <a:cs typeface="Arial" pitchFamily="34" charset="0"/>
              </a:rPr>
              <a:t> ve </a:t>
            </a:r>
            <a:r>
              <a:rPr lang="tr-TR" dirty="0" err="1" smtClean="0">
                <a:latin typeface="Arial" pitchFamily="34" charset="0"/>
                <a:cs typeface="Arial" pitchFamily="34" charset="0"/>
              </a:rPr>
              <a:t>solid</a:t>
            </a:r>
            <a:r>
              <a:rPr lang="tr-TR" dirty="0" smtClean="0">
                <a:latin typeface="Arial" pitchFamily="34" charset="0"/>
                <a:cs typeface="Arial" pitchFamily="34" charset="0"/>
              </a:rPr>
              <a:t> tümörlerdeki etkisi de ortaya çıkmıştır</a:t>
            </a:r>
          </a:p>
          <a:p>
            <a:r>
              <a:rPr lang="tr-TR" b="1" dirty="0" smtClean="0">
                <a:latin typeface="Arial" pitchFamily="34" charset="0"/>
                <a:cs typeface="Arial" pitchFamily="34" charset="0"/>
              </a:rPr>
              <a:t>5-azasitidin ve deoksi-5-azasitidin </a:t>
            </a:r>
            <a:r>
              <a:rPr lang="tr-TR" dirty="0" smtClean="0">
                <a:latin typeface="Arial" pitchFamily="34" charset="0"/>
                <a:cs typeface="Arial" pitchFamily="34" charset="0"/>
              </a:rPr>
              <a:t>antineoplastik özellikleri nedeniyle kanser tedavisinde kullanılmaktadırlar  ama son yıllarda demetile edici ilaçlar olarak gündemdedirler.  DNA’ ya girerek </a:t>
            </a:r>
            <a:r>
              <a:rPr lang="tr-TR" dirty="0" err="1" smtClean="0">
                <a:latin typeface="Arial" pitchFamily="34" charset="0"/>
                <a:cs typeface="Arial" pitchFamily="34" charset="0"/>
              </a:rPr>
              <a:t>Metiltransferaz</a:t>
            </a:r>
            <a:r>
              <a:rPr lang="tr-TR" dirty="0" smtClean="0">
                <a:latin typeface="Arial" pitchFamily="34" charset="0"/>
                <a:cs typeface="Arial" pitchFamily="34" charset="0"/>
              </a:rPr>
              <a:t> enzimlerini bloke ederler ve DNA sentezini engellerler.  5- </a:t>
            </a:r>
            <a:r>
              <a:rPr lang="tr-TR" dirty="0" err="1" smtClean="0">
                <a:latin typeface="Arial" pitchFamily="34" charset="0"/>
                <a:cs typeface="Arial" pitchFamily="34" charset="0"/>
              </a:rPr>
              <a:t>azasitidin</a:t>
            </a:r>
            <a:r>
              <a:rPr lang="tr-TR" dirty="0" smtClean="0">
                <a:latin typeface="Arial" pitchFamily="34" charset="0"/>
                <a:cs typeface="Arial" pitchFamily="34" charset="0"/>
              </a:rPr>
              <a:t> erişkinlerde MDS tedavisinde kullanılmaktadır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2892544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370416"/>
          </a:xfrm>
        </p:spPr>
        <p:txBody>
          <a:bodyPr>
            <a:noAutofit/>
          </a:bodyPr>
          <a:lstStyle/>
          <a:p>
            <a:pPr algn="ctr"/>
            <a:r>
              <a:rPr lang="tr-TR" sz="4400" dirty="0"/>
              <a:t>Moleküler biyolojinin tedavide kullanımı</a:t>
            </a:r>
            <a:endParaRPr lang="tr-TR" sz="4000" dirty="0"/>
          </a:p>
        </p:txBody>
      </p:sp>
      <p:sp>
        <p:nvSpPr>
          <p:cNvPr id="3" name="İçerik Yer Tutucusu 2"/>
          <p:cNvSpPr>
            <a:spLocks noGrp="1"/>
          </p:cNvSpPr>
          <p:nvPr>
            <p:ph idx="1"/>
          </p:nvPr>
        </p:nvSpPr>
        <p:spPr/>
        <p:txBody>
          <a:bodyPr>
            <a:normAutofit fontScale="85000" lnSpcReduction="20000"/>
          </a:bodyPr>
          <a:lstStyle/>
          <a:p>
            <a:r>
              <a:rPr lang="tr-TR" dirty="0" smtClean="0">
                <a:latin typeface="Arial" pitchFamily="34" charset="0"/>
                <a:cs typeface="Arial" pitchFamily="34" charset="0"/>
              </a:rPr>
              <a:t>Son </a:t>
            </a:r>
            <a:r>
              <a:rPr lang="tr-TR" dirty="0">
                <a:latin typeface="Arial" pitchFamily="34" charset="0"/>
                <a:cs typeface="Arial" pitchFamily="34" charset="0"/>
              </a:rPr>
              <a:t>yıllarda </a:t>
            </a:r>
            <a:r>
              <a:rPr lang="tr-TR" dirty="0" smtClean="0">
                <a:latin typeface="Arial" pitchFamily="34" charset="0"/>
                <a:cs typeface="Arial" pitchFamily="34" charset="0"/>
              </a:rPr>
              <a:t>T-ALL hastalarında NOTCH 1 geninde aktive edici mutasyonlar olduğu gösterilmiştir.  NOTCH yolu inhibitörlerinin de bulunacağı klinik protokoller oluşturularak T hücreli ALL tedavisinde başarıyı artırmak için çalışılmaktadır</a:t>
            </a:r>
          </a:p>
          <a:p>
            <a:r>
              <a:rPr lang="tr-TR" dirty="0" smtClean="0">
                <a:latin typeface="Arial" pitchFamily="34" charset="0"/>
                <a:cs typeface="Arial" pitchFamily="34" charset="0"/>
              </a:rPr>
              <a:t>C/EBP proteinleri </a:t>
            </a:r>
            <a:r>
              <a:rPr lang="tr-TR" dirty="0" err="1" smtClean="0">
                <a:latin typeface="Arial" pitchFamily="34" charset="0"/>
                <a:cs typeface="Arial" pitchFamily="34" charset="0"/>
              </a:rPr>
              <a:t>myeloid</a:t>
            </a:r>
            <a:r>
              <a:rPr lang="tr-TR" dirty="0" smtClean="0">
                <a:latin typeface="Arial" pitchFamily="34" charset="0"/>
                <a:cs typeface="Arial" pitchFamily="34" charset="0"/>
              </a:rPr>
              <a:t> hücre farklılaşmasında önemli rol oynayan transkripsiyon faktörleridir. İnsan MDS ve AML hücrelerinde CEBP alfa da mutasyonlar olduğu gösterilmiştir. Bu transkripsiyon faktörlerinin uğradığı değişiklik sonucu meydana gelen farklılaşma durmasının CEBP genlerinin artmış ekspresyonu ile aşılıp aşılamayacağı araştırmacıların ilgi odağı olmuştur. </a:t>
            </a:r>
            <a:r>
              <a:rPr lang="tr-TR" dirty="0" err="1" smtClean="0">
                <a:latin typeface="Arial" pitchFamily="34" charset="0"/>
                <a:cs typeface="Arial" pitchFamily="34" charset="0"/>
              </a:rPr>
              <a:t>ATRA’nın</a:t>
            </a:r>
            <a:r>
              <a:rPr lang="tr-TR" dirty="0" smtClean="0">
                <a:latin typeface="Arial" pitchFamily="34" charset="0"/>
                <a:cs typeface="Arial" pitchFamily="34" charset="0"/>
              </a:rPr>
              <a:t> APL tedavisinde bu mekanizma ile de etki ettiği gösterilmiştir. Gelecekte AML tedavisinde ATRA ile birlikte CEBP geninin  artmış ekspresyonunu sağlayan ilaçların tedavi protokollerine gireceği düşünülmektedir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3448831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endParaRPr lang="en-US"/>
          </a:p>
        </p:txBody>
      </p:sp>
      <p:sp>
        <p:nvSpPr>
          <p:cNvPr id="196611" name="Rectangle 3"/>
          <p:cNvSpPr>
            <a:spLocks noGrp="1" noChangeArrowheads="1"/>
          </p:cNvSpPr>
          <p:nvPr>
            <p:ph type="body" idx="1"/>
          </p:nvPr>
        </p:nvSpPr>
        <p:spPr>
          <a:xfrm>
            <a:off x="684213" y="2017713"/>
            <a:ext cx="8269287" cy="4233862"/>
          </a:xfrm>
        </p:spPr>
        <p:txBody>
          <a:bodyPr/>
          <a:lstStyle/>
          <a:p>
            <a:pPr algn="ctr"/>
            <a:endParaRPr lang="tr-TR" sz="4400" dirty="0" smtClean="0">
              <a:latin typeface="Arial" pitchFamily="34" charset="0"/>
              <a:cs typeface="Arial" pitchFamily="34" charset="0"/>
            </a:endParaRPr>
          </a:p>
          <a:p>
            <a:pPr algn="ctr">
              <a:buNone/>
            </a:pPr>
            <a:r>
              <a:rPr lang="tr-TR" sz="4400" dirty="0" smtClean="0">
                <a:latin typeface="Arial" pitchFamily="34" charset="0"/>
                <a:cs typeface="Arial" pitchFamily="34" charset="0"/>
              </a:rPr>
              <a:t>Akut myeloid lösemi</a:t>
            </a:r>
            <a:endParaRPr lang="en-US" sz="4400" dirty="0" smtClean="0">
              <a:latin typeface="Arial" pitchFamily="34" charset="0"/>
              <a:cs typeface="Arial" pitchFamily="34" charset="0"/>
            </a:endParaRPr>
          </a:p>
          <a:p>
            <a:pPr algn="ctr">
              <a:buNone/>
            </a:pPr>
            <a:endParaRPr lang="tr-TR" sz="4400" dirty="0">
              <a:latin typeface="Arial" pitchFamily="34" charset="0"/>
              <a:cs typeface="Arial" pitchFamily="34" charset="0"/>
            </a:endParaRPr>
          </a:p>
        </p:txBody>
      </p:sp>
    </p:spTree>
    <p:extLst>
      <p:ext uri="{BB962C8B-B14F-4D97-AF65-F5344CB8AC3E}">
        <p14:creationId xmlns="" xmlns:p14="http://schemas.microsoft.com/office/powerpoint/2010/main" val="921201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68313" y="2017713"/>
            <a:ext cx="8486775" cy="457993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a:bodyPr>
          <a:lstStyle/>
          <a:p>
            <a:pPr marL="0" indent="0">
              <a:lnSpc>
                <a:spcPct val="90000"/>
              </a:lnSpc>
              <a:spcBef>
                <a:spcPts val="500"/>
              </a:spcBef>
              <a:buClr>
                <a:srgbClr val="3333CC"/>
              </a:buClr>
              <a:buSzPct val="60000"/>
              <a:buNone/>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solidFill>
                  <a:srgbClr val="FF0000"/>
                </a:solidFill>
                <a:latin typeface="Arial" pitchFamily="34" charset="0"/>
                <a:cs typeface="Arial" pitchFamily="34" charset="0"/>
              </a:rPr>
              <a:t>	</a:t>
            </a:r>
            <a:r>
              <a:rPr lang="tr-TR" sz="2000" dirty="0" err="1" smtClean="0">
                <a:solidFill>
                  <a:srgbClr val="FF0000"/>
                </a:solidFill>
                <a:latin typeface="Arial" pitchFamily="34" charset="0"/>
                <a:cs typeface="Arial" pitchFamily="34" charset="0"/>
              </a:rPr>
              <a:t>Prognostik</a:t>
            </a:r>
            <a:r>
              <a:rPr lang="tr-TR" sz="2000" dirty="0" smtClean="0">
                <a:solidFill>
                  <a:srgbClr val="FF0000"/>
                </a:solidFill>
                <a:latin typeface="Arial" pitchFamily="34" charset="0"/>
                <a:cs typeface="Arial" pitchFamily="34" charset="0"/>
              </a:rPr>
              <a:t> faktörler: </a:t>
            </a:r>
            <a:endParaRPr lang="tr-TR" sz="2000" dirty="0">
              <a:solidFill>
                <a:srgbClr val="FF0000"/>
              </a:solidFill>
              <a:latin typeface="Arial" pitchFamily="34" charset="0"/>
              <a:cs typeface="Arial" pitchFamily="34" charset="0"/>
            </a:endParaRPr>
          </a:p>
          <a:p>
            <a:pPr marL="0" indent="0">
              <a:lnSpc>
                <a:spcPct val="90000"/>
              </a:lnSpc>
              <a:spcBef>
                <a:spcPts val="500"/>
              </a:spcBef>
              <a:buClr>
                <a:srgbClr val="3333CC"/>
              </a:buClr>
              <a:buSzPct val="60000"/>
              <a:buNone/>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solidFill>
                  <a:srgbClr val="FF0000"/>
                </a:solidFill>
                <a:latin typeface="Arial" pitchFamily="34" charset="0"/>
                <a:cs typeface="Arial" pitchFamily="34" charset="0"/>
              </a:rPr>
              <a:t>      1-kabul edilmiş olumsuz faktörler</a:t>
            </a:r>
            <a:endParaRPr lang="tr-TR" sz="2000" dirty="0">
              <a:solidFill>
                <a:srgbClr val="FF0000"/>
              </a:solidFill>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WBC&gt; </a:t>
            </a:r>
            <a:r>
              <a:rPr lang="tr-TR" sz="2000" dirty="0">
                <a:latin typeface="Arial" pitchFamily="34" charset="0"/>
                <a:cs typeface="Arial" pitchFamily="34" charset="0"/>
              </a:rPr>
              <a:t>100.000</a:t>
            </a: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Sekonder AML veya MDS ye bağlı AML</a:t>
            </a:r>
            <a:endParaRPr lang="tr-TR" sz="2000" dirty="0">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Monozomi 7 </a:t>
            </a:r>
            <a:endParaRPr lang="tr-TR" sz="2000" dirty="0">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a:latin typeface="Arial" pitchFamily="34" charset="0"/>
                <a:cs typeface="Arial" pitchFamily="34" charset="0"/>
              </a:rPr>
              <a:t>FLIT3 ITD</a:t>
            </a: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İndüksiyon sonu + MRD</a:t>
            </a:r>
            <a:endParaRPr lang="tr-TR" sz="2000" dirty="0">
              <a:latin typeface="Arial" pitchFamily="34" charset="0"/>
              <a:cs typeface="Arial" pitchFamily="34" charset="0"/>
            </a:endParaRPr>
          </a:p>
          <a:p>
            <a:pPr marL="339725" indent="-339725">
              <a:lnSpc>
                <a:spcPct val="90000"/>
              </a:lnSpc>
              <a:spcBef>
                <a:spcPts val="500"/>
              </a:spcBef>
              <a:buClrTx/>
              <a:buSzTx/>
              <a:buFontTx/>
              <a:buNone/>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a:solidFill>
                  <a:srgbClr val="FF0000"/>
                </a:solidFill>
                <a:latin typeface="Arial" pitchFamily="34" charset="0"/>
                <a:cs typeface="Arial" pitchFamily="34" charset="0"/>
              </a:rPr>
              <a:t>	</a:t>
            </a:r>
            <a:r>
              <a:rPr lang="tr-TR" sz="2000" dirty="0" smtClean="0">
                <a:solidFill>
                  <a:srgbClr val="FF0000"/>
                </a:solidFill>
                <a:latin typeface="Arial" pitchFamily="34" charset="0"/>
                <a:cs typeface="Arial" pitchFamily="34" charset="0"/>
              </a:rPr>
              <a:t>2-olası olumsuz faktörler:</a:t>
            </a:r>
            <a:endParaRPr lang="tr-TR" sz="2000" dirty="0">
              <a:solidFill>
                <a:srgbClr val="FF0000"/>
              </a:solidFill>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Splenomegali</a:t>
            </a:r>
            <a:endParaRPr lang="tr-TR" sz="2000" dirty="0">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a:latin typeface="Arial" pitchFamily="34" charset="0"/>
                <a:cs typeface="Arial" pitchFamily="34" charset="0"/>
              </a:rPr>
              <a:t>FAB M4 </a:t>
            </a:r>
            <a:r>
              <a:rPr lang="tr-TR" sz="2000" dirty="0" smtClean="0">
                <a:latin typeface="Arial" pitchFamily="34" charset="0"/>
                <a:cs typeface="Arial" pitchFamily="34" charset="0"/>
              </a:rPr>
              <a:t>veya </a:t>
            </a:r>
            <a:r>
              <a:rPr lang="tr-TR" sz="2000" dirty="0">
                <a:latin typeface="Arial" pitchFamily="34" charset="0"/>
                <a:cs typeface="Arial" pitchFamily="34" charset="0"/>
              </a:rPr>
              <a:t>M5</a:t>
            </a: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Remisyon için birden fazla kürün gerekmesi</a:t>
            </a:r>
            <a:endParaRPr lang="tr-TR" sz="2000" dirty="0">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smtClean="0">
                <a:latin typeface="Arial" pitchFamily="34" charset="0"/>
                <a:cs typeface="Arial" pitchFamily="34" charset="0"/>
              </a:rPr>
              <a:t>Yaş </a:t>
            </a:r>
            <a:endParaRPr lang="tr-TR" sz="2000" dirty="0">
              <a:latin typeface="Arial" pitchFamily="34" charset="0"/>
              <a:cs typeface="Arial" pitchFamily="34" charset="0"/>
            </a:endParaRPr>
          </a:p>
          <a:p>
            <a:pPr marL="339725" indent="-339725">
              <a:lnSpc>
                <a:spcPct val="90000"/>
              </a:lnSpc>
              <a:spcBef>
                <a:spcPts val="5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000" dirty="0">
                <a:latin typeface="Arial" pitchFamily="34" charset="0"/>
                <a:cs typeface="Arial" pitchFamily="34" charset="0"/>
              </a:rPr>
              <a:t>M1 </a:t>
            </a:r>
            <a:r>
              <a:rPr lang="tr-TR" sz="2000" dirty="0" smtClean="0">
                <a:latin typeface="Arial" pitchFamily="34" charset="0"/>
                <a:cs typeface="Arial" pitchFamily="34" charset="0"/>
              </a:rPr>
              <a:t> ve auer cisimciği</a:t>
            </a:r>
            <a:endParaRPr lang="tr-TR" sz="2000" dirty="0">
              <a:latin typeface="Arial" pitchFamily="34" charset="0"/>
              <a:cs typeface="Arial" pitchFamily="34" charset="0"/>
            </a:endParaRPr>
          </a:p>
        </p:txBody>
      </p:sp>
      <p:sp>
        <p:nvSpPr>
          <p:cNvPr id="2" name="Başlık 1"/>
          <p:cNvSpPr>
            <a:spLocks noGrp="1"/>
          </p:cNvSpPr>
          <p:nvPr>
            <p:ph type="title"/>
          </p:nvPr>
        </p:nvSpPr>
        <p:spPr>
          <a:xfrm>
            <a:off x="457200" y="404664"/>
            <a:ext cx="8229600" cy="1442424"/>
          </a:xfrm>
        </p:spPr>
        <p:txBody>
          <a:bodyPr>
            <a:normAutofit fontScale="90000"/>
          </a:bodyPr>
          <a:lstStyle/>
          <a:p>
            <a:pPr algn="ctr"/>
            <a:r>
              <a:rPr lang="tr-TR" sz="5400" dirty="0"/>
              <a:t>Akut </a:t>
            </a:r>
            <a:r>
              <a:rPr lang="tr-TR" sz="5400" dirty="0" err="1"/>
              <a:t>myeloid</a:t>
            </a:r>
            <a:r>
              <a:rPr lang="tr-TR" sz="5400" dirty="0"/>
              <a:t> lösemi</a:t>
            </a:r>
            <a:r>
              <a:rPr lang="en-US" sz="5400" dirty="0"/>
              <a:t/>
            </a:r>
            <a:br>
              <a:rPr lang="en-US" sz="5400" dirty="0"/>
            </a:br>
            <a:endParaRPr lang="tr-TR" dirty="0"/>
          </a:p>
        </p:txBody>
      </p:sp>
    </p:spTree>
    <p:extLst>
      <p:ext uri="{BB962C8B-B14F-4D97-AF65-F5344CB8AC3E}">
        <p14:creationId xmlns="" xmlns:p14="http://schemas.microsoft.com/office/powerpoint/2010/main" val="21909422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1150938" y="260648"/>
            <a:ext cx="7794625" cy="201622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800" dirty="0" smtClean="0"/>
              <a:t/>
            </a:r>
            <a:br>
              <a:rPr lang="tr-TR" sz="4800" dirty="0" smtClean="0"/>
            </a:br>
            <a:r>
              <a:rPr lang="tr-TR" sz="4800" dirty="0"/>
              <a:t/>
            </a:r>
            <a:br>
              <a:rPr lang="tr-TR" sz="4800" dirty="0"/>
            </a:br>
            <a:r>
              <a:rPr lang="tr-TR" sz="4800" dirty="0" smtClean="0"/>
              <a:t/>
            </a:r>
            <a:br>
              <a:rPr lang="tr-TR" sz="4800" dirty="0" smtClean="0"/>
            </a:br>
            <a:r>
              <a:rPr lang="tr-TR" sz="4800" dirty="0" smtClean="0"/>
              <a:t>Akut </a:t>
            </a:r>
            <a:r>
              <a:rPr lang="tr-TR" sz="4800" dirty="0" err="1"/>
              <a:t>myeloid</a:t>
            </a:r>
            <a:r>
              <a:rPr lang="tr-TR" sz="4800" dirty="0"/>
              <a:t> lösemi</a:t>
            </a:r>
            <a:r>
              <a:rPr lang="en-US" sz="4800" dirty="0"/>
              <a:t/>
            </a:r>
            <a:br>
              <a:rPr lang="en-US" sz="4800" dirty="0"/>
            </a:br>
            <a:endParaRPr lang="tr-TR" sz="4800" dirty="0">
              <a:latin typeface="Comic Sans MS" pitchFamily="66" charset="0"/>
            </a:endParaRPr>
          </a:p>
        </p:txBody>
      </p:sp>
      <p:sp>
        <p:nvSpPr>
          <p:cNvPr id="73730" name="Rectangle 2"/>
          <p:cNvSpPr>
            <a:spLocks noGrp="1" noChangeArrowheads="1"/>
          </p:cNvSpPr>
          <p:nvPr>
            <p:ph type="body" idx="1"/>
          </p:nvPr>
        </p:nvSpPr>
        <p:spPr>
          <a:xfrm>
            <a:off x="827088" y="2133600"/>
            <a:ext cx="7772400" cy="4114800"/>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0" indent="0">
              <a:spcBef>
                <a:spcPts val="600"/>
              </a:spcBef>
              <a:buClr>
                <a:srgbClr val="3333CC"/>
              </a:buClr>
              <a:buSzPct val="60000"/>
              <a:buNone/>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olası olumlu faktörler</a:t>
            </a:r>
            <a:endParaRPr lang="tr-TR" sz="2400" dirty="0">
              <a:solidFill>
                <a:srgbClr val="FF0000"/>
              </a:solidFill>
              <a:latin typeface="Arial" pitchFamily="34" charset="0"/>
              <a:cs typeface="Arial" pitchFamily="34" charset="0"/>
            </a:endParaRP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a:latin typeface="Arial" pitchFamily="34" charset="0"/>
                <a:cs typeface="Arial" pitchFamily="34" charset="0"/>
              </a:rPr>
              <a:t>t(8;21)</a:t>
            </a: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a:latin typeface="Arial" pitchFamily="34" charset="0"/>
                <a:cs typeface="Arial" pitchFamily="34" charset="0"/>
              </a:rPr>
              <a:t>t(15;17)		      </a:t>
            </a:r>
            <a:r>
              <a:rPr lang="tr-TR" sz="2400" dirty="0" smtClean="0">
                <a:latin typeface="Arial" pitchFamily="34" charset="0"/>
                <a:cs typeface="Arial" pitchFamily="34" charset="0"/>
              </a:rPr>
              <a:t>sağkalım </a:t>
            </a:r>
            <a:r>
              <a:rPr lang="tr-TR" sz="2400" dirty="0">
                <a:latin typeface="Arial" pitchFamily="34" charset="0"/>
                <a:cs typeface="Arial" pitchFamily="34" charset="0"/>
              </a:rPr>
              <a:t>72%</a:t>
            </a: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a:latin typeface="Arial" pitchFamily="34" charset="0"/>
                <a:cs typeface="Arial" pitchFamily="34" charset="0"/>
              </a:rPr>
              <a:t>t(9;11/M3 </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err="1">
                <a:latin typeface="Arial" pitchFamily="34" charset="0"/>
                <a:cs typeface="Arial" pitchFamily="34" charset="0"/>
              </a:rPr>
              <a:t>Inv</a:t>
            </a:r>
            <a:r>
              <a:rPr lang="tr-TR" sz="2400" dirty="0">
                <a:latin typeface="Arial" pitchFamily="34" charset="0"/>
                <a:cs typeface="Arial" pitchFamily="34" charset="0"/>
              </a:rPr>
              <a:t> 16/M4eo</a:t>
            </a: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a:latin typeface="Arial" pitchFamily="34" charset="0"/>
                <a:cs typeface="Arial" pitchFamily="34" charset="0"/>
              </a:rPr>
              <a:t>Intermediate </a:t>
            </a:r>
            <a:r>
              <a:rPr lang="tr-TR" sz="2400" dirty="0" smtClean="0">
                <a:latin typeface="Arial" pitchFamily="34" charset="0"/>
                <a:cs typeface="Arial" pitchFamily="34" charset="0"/>
              </a:rPr>
              <a:t>karyotip-sağkalım </a:t>
            </a:r>
            <a:r>
              <a:rPr lang="tr-TR" sz="2400" dirty="0">
                <a:latin typeface="Arial" pitchFamily="34" charset="0"/>
                <a:cs typeface="Arial" pitchFamily="34" charset="0"/>
              </a:rPr>
              <a:t>43%</a:t>
            </a:r>
          </a:p>
          <a:p>
            <a:pPr marL="339725" indent="-339725">
              <a:spcBef>
                <a:spcPts val="600"/>
              </a:spcBef>
              <a:buClr>
                <a:srgbClr val="3333CC"/>
              </a:buClr>
              <a:buSzPct val="60000"/>
              <a:buFont typeface="Wingdings" pitchFamily="2" charset="2"/>
              <a:buChar char=""/>
              <a:tabLst>
                <a:tab pos="339725"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tr-TR" sz="2400" dirty="0" smtClean="0">
                <a:latin typeface="Arial" pitchFamily="34" charset="0"/>
                <a:cs typeface="Arial" pitchFamily="34" charset="0"/>
              </a:rPr>
              <a:t>Olumsuz karyotip: </a:t>
            </a:r>
            <a:r>
              <a:rPr lang="tr-TR" sz="2400" dirty="0">
                <a:latin typeface="Arial" pitchFamily="34" charset="0"/>
                <a:cs typeface="Arial" pitchFamily="34" charset="0"/>
              </a:rPr>
              <a:t>monosomy 5, monosomy 7, del(5q), and del(3q), </a:t>
            </a:r>
            <a:r>
              <a:rPr lang="tr-TR" sz="2400" dirty="0" smtClean="0">
                <a:latin typeface="Arial" pitchFamily="34" charset="0"/>
                <a:cs typeface="Arial" pitchFamily="34" charset="0"/>
              </a:rPr>
              <a:t>diğer kompleks karyotipler-sağkalım </a:t>
            </a:r>
            <a:r>
              <a:rPr lang="tr-TR" sz="2400" dirty="0">
                <a:latin typeface="Arial" pitchFamily="34" charset="0"/>
                <a:cs typeface="Arial" pitchFamily="34" charset="0"/>
              </a:rPr>
              <a:t>17%</a:t>
            </a:r>
          </a:p>
        </p:txBody>
      </p:sp>
      <p:sp>
        <p:nvSpPr>
          <p:cNvPr id="73731" name="AutoShape 3"/>
          <p:cNvSpPr>
            <a:spLocks/>
          </p:cNvSpPr>
          <p:nvPr/>
        </p:nvSpPr>
        <p:spPr bwMode="auto">
          <a:xfrm>
            <a:off x="3995738" y="2708275"/>
            <a:ext cx="71437" cy="1727200"/>
          </a:xfrm>
          <a:prstGeom prst="rightBrace">
            <a:avLst>
              <a:gd name="adj1" fmla="val 201483"/>
              <a:gd name="adj2" fmla="val 50000"/>
            </a:avLst>
          </a:pr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 xmlns:p14="http://schemas.microsoft.com/office/powerpoint/2010/main" val="3449747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539750" y="333375"/>
            <a:ext cx="8116888" cy="935038"/>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t>Potansiyel risk faktörleri</a:t>
            </a:r>
            <a:endParaRPr lang="tr-TR" dirty="0"/>
          </a:p>
        </p:txBody>
      </p:sp>
      <p:graphicFrame>
        <p:nvGraphicFramePr>
          <p:cNvPr id="66562" name="Group 2"/>
          <p:cNvGraphicFramePr>
            <a:graphicFrameLocks noGrp="1"/>
          </p:cNvGraphicFramePr>
          <p:nvPr>
            <p:extLst>
              <p:ext uri="{D42A27DB-BD31-4B8C-83A1-F6EECF244321}">
                <p14:modId xmlns="" xmlns:p14="http://schemas.microsoft.com/office/powerpoint/2010/main" val="1162472187"/>
              </p:ext>
            </p:extLst>
          </p:nvPr>
        </p:nvGraphicFramePr>
        <p:xfrm>
          <a:off x="419100" y="1476375"/>
          <a:ext cx="8307388" cy="3822574"/>
        </p:xfrm>
        <a:graphic>
          <a:graphicData uri="http://schemas.openxmlformats.org/drawingml/2006/table">
            <a:tbl>
              <a:tblPr/>
              <a:tblGrid>
                <a:gridCol w="3505200"/>
                <a:gridCol w="2401888"/>
                <a:gridCol w="2400300"/>
              </a:tblGrid>
              <a:tr h="617538">
                <a:tc>
                  <a:txBody>
                    <a:bodyPr/>
                    <a:lstStyle/>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err="1" smtClean="0">
                          <a:ln>
                            <a:noFill/>
                          </a:ln>
                          <a:solidFill>
                            <a:srgbClr val="333399"/>
                          </a:solidFill>
                          <a:effectLst/>
                          <a:latin typeface="Tahoma" pitchFamily="34" charset="0"/>
                          <a:cs typeface="Arial" charset="0"/>
                        </a:rPr>
                        <a:t>Prognostik</a:t>
                      </a:r>
                      <a:r>
                        <a:rPr kumimoji="0" lang="tr-TR" sz="2200" b="1" i="0" u="none" strike="noStrike" cap="none" normalizeH="0" baseline="0" dirty="0" smtClean="0">
                          <a:ln>
                            <a:noFill/>
                          </a:ln>
                          <a:solidFill>
                            <a:srgbClr val="333399"/>
                          </a:solidFill>
                          <a:effectLst/>
                          <a:latin typeface="Tahoma" pitchFamily="34" charset="0"/>
                          <a:cs typeface="Arial" charset="0"/>
                        </a:rPr>
                        <a:t> faktör</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smtClean="0">
                          <a:ln>
                            <a:noFill/>
                          </a:ln>
                          <a:solidFill>
                            <a:srgbClr val="333399"/>
                          </a:solidFill>
                          <a:effectLst/>
                          <a:latin typeface="Tahoma" pitchFamily="34" charset="0"/>
                          <a:cs typeface="Arial" charset="0"/>
                        </a:rPr>
                        <a:t>Yüksek  Risk</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smtClean="0">
                          <a:ln>
                            <a:noFill/>
                          </a:ln>
                          <a:solidFill>
                            <a:srgbClr val="333399"/>
                          </a:solidFill>
                          <a:effectLst/>
                          <a:latin typeface="Tahoma" pitchFamily="34" charset="0"/>
                          <a:cs typeface="Arial" charset="0"/>
                        </a:rPr>
                        <a:t>Olumlu  Risk</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r>
              <a:tr h="1228725">
                <a:tc>
                  <a:txBody>
                    <a:bodyPr/>
                    <a:lstStyle/>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err="1" smtClean="0">
                          <a:ln>
                            <a:noFill/>
                          </a:ln>
                          <a:solidFill>
                            <a:srgbClr val="000000"/>
                          </a:solidFill>
                          <a:effectLst/>
                          <a:latin typeface="Tahoma" pitchFamily="34" charset="0"/>
                          <a:cs typeface="Arial" charset="0"/>
                        </a:rPr>
                        <a:t>sitogenetik</a:t>
                      </a:r>
                      <a:endParaRPr kumimoji="0" lang="tr-TR" sz="2200" b="1" i="0" u="none" strike="noStrike" cap="none" normalizeH="0" baseline="0" dirty="0" smtClean="0">
                        <a:ln>
                          <a:noFill/>
                        </a:ln>
                        <a:solidFill>
                          <a:srgbClr val="000000"/>
                        </a:solidFill>
                        <a:effectLst/>
                        <a:latin typeface="Tahoma" pitchFamily="34" charset="0"/>
                        <a:cs typeface="Arial"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200" b="1" i="0" u="none" strike="noStrike" cap="none" normalizeH="0" baseline="0" dirty="0" smtClean="0">
                          <a:ln>
                            <a:noFill/>
                          </a:ln>
                          <a:solidFill>
                            <a:srgbClr val="000000"/>
                          </a:solidFill>
                          <a:effectLst/>
                          <a:latin typeface="Tahoma" pitchFamily="34" charset="0"/>
                          <a:cs typeface="Arial" charset="0"/>
                        </a:rPr>
                        <a:t>Dele</a:t>
                      </a:r>
                      <a:r>
                        <a:rPr kumimoji="0" lang="tr-TR" sz="2200" b="1" i="0" u="none" strike="noStrike" cap="none" normalizeH="0" baseline="0" dirty="0" err="1" smtClean="0">
                          <a:ln>
                            <a:noFill/>
                          </a:ln>
                          <a:solidFill>
                            <a:srgbClr val="000000"/>
                          </a:solidFill>
                          <a:effectLst/>
                          <a:latin typeface="Tahoma" pitchFamily="34" charset="0"/>
                          <a:cs typeface="Arial" charset="0"/>
                        </a:rPr>
                        <a:t>syon</a:t>
                      </a:r>
                      <a:r>
                        <a:rPr kumimoji="0" lang="en-US" sz="2200" b="1" i="0" u="none" strike="noStrike" cap="none" normalizeH="0" baseline="0" dirty="0" smtClean="0">
                          <a:ln>
                            <a:noFill/>
                          </a:ln>
                          <a:solidFill>
                            <a:srgbClr val="000000"/>
                          </a:solidFill>
                          <a:effectLst/>
                          <a:latin typeface="Tahoma" pitchFamily="34" charset="0"/>
                          <a:cs typeface="Arial" charset="0"/>
                        </a:rPr>
                        <a:t> 5q</a:t>
                      </a:r>
                    </a:p>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200" b="1" i="0" u="none" strike="noStrike" cap="none" normalizeH="0" baseline="0" dirty="0" smtClean="0">
                          <a:ln>
                            <a:noFill/>
                          </a:ln>
                          <a:solidFill>
                            <a:srgbClr val="000000"/>
                          </a:solidFill>
                          <a:effectLst/>
                          <a:latin typeface="Tahoma" pitchFamily="34" charset="0"/>
                          <a:cs typeface="Arial" charset="0"/>
                        </a:rPr>
                        <a:t>Mon</a:t>
                      </a:r>
                      <a:r>
                        <a:rPr kumimoji="0" lang="tr-TR" sz="2200" b="1" i="0" u="none" strike="noStrike" cap="none" normalizeH="0" baseline="0" dirty="0" err="1" smtClean="0">
                          <a:ln>
                            <a:noFill/>
                          </a:ln>
                          <a:solidFill>
                            <a:srgbClr val="000000"/>
                          </a:solidFill>
                          <a:effectLst/>
                          <a:latin typeface="Tahoma" pitchFamily="34" charset="0"/>
                          <a:cs typeface="Arial" charset="0"/>
                        </a:rPr>
                        <a:t>ozomi</a:t>
                      </a:r>
                      <a:r>
                        <a:rPr kumimoji="0" lang="en-US" sz="2200" b="1" i="0" u="none" strike="noStrike" cap="none" normalizeH="0" baseline="0" dirty="0" smtClean="0">
                          <a:ln>
                            <a:noFill/>
                          </a:ln>
                          <a:solidFill>
                            <a:srgbClr val="000000"/>
                          </a:solidFill>
                          <a:effectLst/>
                          <a:latin typeface="Tahoma" pitchFamily="34" charset="0"/>
                          <a:cs typeface="Arial" charset="0"/>
                        </a:rPr>
                        <a:t> 5 </a:t>
                      </a:r>
                      <a:r>
                        <a:rPr kumimoji="0" lang="tr-TR" sz="2200" b="1" i="0" u="none" strike="noStrike" cap="none" normalizeH="0" baseline="0" dirty="0" smtClean="0">
                          <a:ln>
                            <a:noFill/>
                          </a:ln>
                          <a:solidFill>
                            <a:srgbClr val="000000"/>
                          </a:solidFill>
                          <a:effectLst/>
                          <a:latin typeface="Tahoma" pitchFamily="34" charset="0"/>
                          <a:cs typeface="Arial" charset="0"/>
                        </a:rPr>
                        <a:t>veya</a:t>
                      </a:r>
                      <a:r>
                        <a:rPr kumimoji="0" lang="en-US" sz="2200" b="1" i="0" u="none" strike="noStrike" cap="none" normalizeH="0" baseline="0" dirty="0" smtClean="0">
                          <a:ln>
                            <a:noFill/>
                          </a:ln>
                          <a:solidFill>
                            <a:srgbClr val="000000"/>
                          </a:solidFill>
                          <a:effectLst/>
                          <a:latin typeface="Tahoma" pitchFamily="34" charset="0"/>
                          <a:cs typeface="Arial" charset="0"/>
                        </a:rPr>
                        <a:t> 7</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smtClean="0">
                          <a:ln>
                            <a:noFill/>
                          </a:ln>
                          <a:solidFill>
                            <a:srgbClr val="000000"/>
                          </a:solidFill>
                          <a:effectLst/>
                          <a:latin typeface="Tahoma" pitchFamily="34" charset="0"/>
                          <a:cs typeface="Arial" charset="0"/>
                        </a:rPr>
                        <a:t>t(15;17)</a:t>
                      </a:r>
                    </a:p>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smtClean="0">
                          <a:ln>
                            <a:noFill/>
                          </a:ln>
                          <a:solidFill>
                            <a:srgbClr val="000000"/>
                          </a:solidFill>
                          <a:effectLst/>
                          <a:latin typeface="Tahoma" pitchFamily="34" charset="0"/>
                          <a:cs typeface="Arial" charset="0"/>
                        </a:rPr>
                        <a:t>inv (16)</a:t>
                      </a:r>
                    </a:p>
                    <a:p>
                      <a:pPr marL="0" marR="0" lvl="0" indent="0" algn="l" defTabSz="449263" rtl="0" eaLnBrk="1" fontAlgn="base" latinLnBrk="0" hangingPunct="1">
                        <a:lnSpc>
                          <a:spcPct val="102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smtClean="0">
                          <a:ln>
                            <a:noFill/>
                          </a:ln>
                          <a:solidFill>
                            <a:srgbClr val="000000"/>
                          </a:solidFill>
                          <a:effectLst/>
                          <a:latin typeface="Tahoma" pitchFamily="34" charset="0"/>
                          <a:cs typeface="Arial" charset="0"/>
                        </a:rPr>
                        <a:t>t(8;21)</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1028700">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906463">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06" name="Text Box 46"/>
          <p:cNvSpPr txBox="1">
            <a:spLocks noChangeArrowheads="1"/>
          </p:cNvSpPr>
          <p:nvPr/>
        </p:nvSpPr>
        <p:spPr bwMode="auto">
          <a:xfrm>
            <a:off x="152400" y="6172200"/>
            <a:ext cx="66294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125"/>
              </a:spcBef>
            </a:pPr>
            <a:r>
              <a:rPr lang="en-US" b="1">
                <a:solidFill>
                  <a:srgbClr val="FF0000"/>
                </a:solidFill>
              </a:rPr>
              <a:t>Meschinchi, Arceci. </a:t>
            </a:r>
            <a:r>
              <a:rPr lang="en-US" b="1" i="1">
                <a:solidFill>
                  <a:srgbClr val="FF0000"/>
                </a:solidFill>
              </a:rPr>
              <a:t>Oncologist</a:t>
            </a:r>
            <a:r>
              <a:rPr lang="en-US" b="1">
                <a:solidFill>
                  <a:srgbClr val="FF0000"/>
                </a:solidFill>
              </a:rPr>
              <a:t>. 2007;21:341-355</a:t>
            </a:r>
          </a:p>
        </p:txBody>
      </p:sp>
      <p:graphicFrame>
        <p:nvGraphicFramePr>
          <p:cNvPr id="66607" name="Group 47"/>
          <p:cNvGraphicFramePr>
            <a:graphicFrameLocks noGrp="1"/>
          </p:cNvGraphicFramePr>
          <p:nvPr>
            <p:extLst>
              <p:ext uri="{D42A27DB-BD31-4B8C-83A1-F6EECF244321}">
                <p14:modId xmlns="" xmlns:p14="http://schemas.microsoft.com/office/powerpoint/2010/main" val="4239986015"/>
              </p:ext>
            </p:extLst>
          </p:nvPr>
        </p:nvGraphicFramePr>
        <p:xfrm>
          <a:off x="395288" y="3284538"/>
          <a:ext cx="5946775" cy="1578832"/>
        </p:xfrm>
        <a:graphic>
          <a:graphicData uri="http://schemas.openxmlformats.org/drawingml/2006/table">
            <a:tbl>
              <a:tblPr/>
              <a:tblGrid>
                <a:gridCol w="3463925"/>
                <a:gridCol w="2482850"/>
              </a:tblGrid>
              <a:tr h="1243013">
                <a:tc>
                  <a:txBody>
                    <a:bodyPr/>
                    <a:lstStyle/>
                    <a:p>
                      <a:pPr marL="0" marR="0" lvl="0" indent="0" algn="l" defTabSz="449263" rtl="0" eaLnBrk="1" fontAlgn="base" latinLnBrk="0" hangingPunct="1">
                        <a:lnSpc>
                          <a:spcPct val="87000"/>
                        </a:lnSpc>
                        <a:spcBef>
                          <a:spcPts val="1375"/>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smtClean="0">
                          <a:ln>
                            <a:noFill/>
                          </a:ln>
                          <a:solidFill>
                            <a:srgbClr val="FF0000"/>
                          </a:solidFill>
                          <a:effectLst/>
                          <a:latin typeface="Arial" charset="0"/>
                          <a:cs typeface="Arial" charset="0"/>
                        </a:rPr>
                        <a:t>Sinyal ileti yolunda mutasyon</a:t>
                      </a:r>
                    </a:p>
                  </a:txBody>
                  <a:tcPr marT="36036"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449263" rtl="0" eaLnBrk="1" fontAlgn="base" latinLnBrk="0" hangingPunct="1">
                        <a:lnSpc>
                          <a:spcPct val="87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tr-TR" sz="2200" b="1" i="1" u="none" strike="noStrike" cap="none" normalizeH="0" baseline="0" dirty="0" smtClean="0">
                        <a:ln>
                          <a:noFill/>
                        </a:ln>
                        <a:solidFill>
                          <a:srgbClr val="931638"/>
                        </a:solidFill>
                        <a:effectLst/>
                        <a:latin typeface="Arial" charset="0"/>
                        <a:cs typeface="Arial" charset="0"/>
                      </a:endParaRPr>
                    </a:p>
                    <a:p>
                      <a:pPr marL="0" marR="0" lvl="0" indent="0" algn="l" defTabSz="449263" rtl="0" eaLnBrk="1" fontAlgn="base" latinLnBrk="0" hangingPunct="1">
                        <a:lnSpc>
                          <a:spcPct val="87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1" u="none" strike="noStrike" cap="none" normalizeH="0" baseline="0" dirty="0" smtClean="0">
                          <a:ln>
                            <a:noFill/>
                          </a:ln>
                          <a:solidFill>
                            <a:srgbClr val="931638"/>
                          </a:solidFill>
                          <a:effectLst/>
                          <a:latin typeface="Arial" charset="0"/>
                          <a:cs typeface="Arial" charset="0"/>
                        </a:rPr>
                        <a:t>FLT3-ITD</a:t>
                      </a:r>
                      <a:r>
                        <a:rPr kumimoji="0" lang="tr-TR" sz="2200" b="1" i="0" u="none" strike="noStrike" cap="none" normalizeH="0" baseline="0" dirty="0" smtClean="0">
                          <a:ln>
                            <a:noFill/>
                          </a:ln>
                          <a:solidFill>
                            <a:srgbClr val="931638"/>
                          </a:solidFill>
                          <a:effectLst/>
                          <a:latin typeface="Arial" charset="0"/>
                          <a:cs typeface="Arial" charset="0"/>
                        </a:rPr>
                        <a:t>, </a:t>
                      </a:r>
                    </a:p>
                    <a:p>
                      <a:pPr marL="0" marR="0" lvl="0" indent="0" algn="l" defTabSz="449263" rtl="0" eaLnBrk="1" fontAlgn="base" latinLnBrk="0" hangingPunct="1">
                        <a:lnSpc>
                          <a:spcPct val="87000"/>
                        </a:lnSpc>
                        <a:spcBef>
                          <a:spcPts val="55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200" b="1" i="0" u="none" strike="noStrike" cap="none" normalizeH="0" baseline="0" dirty="0" smtClean="0">
                          <a:ln>
                            <a:noFill/>
                          </a:ln>
                          <a:solidFill>
                            <a:srgbClr val="931638"/>
                          </a:solidFill>
                          <a:effectLst/>
                          <a:latin typeface="Arial" charset="0"/>
                          <a:cs typeface="Arial" charset="0"/>
                        </a:rPr>
                        <a:t>Yüksek  ITD-AR</a:t>
                      </a:r>
                    </a:p>
                    <a:p>
                      <a:pPr marL="0" marR="0" lvl="0" indent="0" algn="l" defTabSz="449263" rtl="0" eaLnBrk="1" fontAlgn="base" latinLnBrk="0" hangingPunct="1">
                        <a:lnSpc>
                          <a:spcPct val="87000"/>
                        </a:lnSpc>
                        <a:spcBef>
                          <a:spcPts val="1375"/>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tr-TR" sz="2200" b="1" i="0" u="none" strike="noStrike" cap="none" normalizeH="0" baseline="0" dirty="0" smtClean="0">
                        <a:ln>
                          <a:noFill/>
                        </a:ln>
                        <a:solidFill>
                          <a:srgbClr val="931638"/>
                        </a:solidFill>
                        <a:effectLst/>
                        <a:latin typeface="Arial" charset="0"/>
                        <a:cs typeface="Arial" charset="0"/>
                      </a:endParaRPr>
                    </a:p>
                  </a:txBody>
                  <a:tcPr marT="36036" anchor="ctr" horzOverflow="overflow">
                    <a:lnL cap="flat">
                      <a:noFill/>
                    </a:lnL>
                    <a:lnR cap="flat">
                      <a:noFill/>
                    </a:lnR>
                    <a:lnT cap="flat">
                      <a:noFill/>
                    </a:lnT>
                    <a:lnB cap="flat">
                      <a:noFill/>
                    </a:lnB>
                    <a:lnTlToBr>
                      <a:noFill/>
                    </a:lnTlToBr>
                    <a:lnBlToTr>
                      <a:noFill/>
                    </a:lnBlToTr>
                    <a:noFill/>
                  </a:tcPr>
                </a:tc>
              </a:tr>
            </a:tbl>
          </a:graphicData>
        </a:graphic>
      </p:graphicFrame>
      <p:grpSp>
        <p:nvGrpSpPr>
          <p:cNvPr id="66617" name="Group 57"/>
          <p:cNvGrpSpPr>
            <a:grpSpLocks/>
          </p:cNvGrpSpPr>
          <p:nvPr/>
        </p:nvGrpSpPr>
        <p:grpSpPr bwMode="auto">
          <a:xfrm>
            <a:off x="533400" y="4462466"/>
            <a:ext cx="8305801" cy="950913"/>
            <a:chOff x="336" y="2811"/>
            <a:chExt cx="5232" cy="599"/>
          </a:xfrm>
        </p:grpSpPr>
        <p:sp>
          <p:nvSpPr>
            <p:cNvPr id="66618" name="Text Box 58"/>
            <p:cNvSpPr txBox="1">
              <a:spLocks noChangeArrowheads="1"/>
            </p:cNvSpPr>
            <p:nvPr/>
          </p:nvSpPr>
          <p:spPr bwMode="auto">
            <a:xfrm>
              <a:off x="336" y="2811"/>
              <a:ext cx="2016" cy="2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375"/>
                </a:spcBef>
              </a:pPr>
              <a:r>
                <a:rPr lang="tr-TR" sz="2200" b="1" dirty="0" smtClean="0">
                  <a:solidFill>
                    <a:srgbClr val="931638"/>
                  </a:solidFill>
                </a:rPr>
                <a:t>Tedaviye yanıt</a:t>
              </a:r>
              <a:endParaRPr lang="tr-TR" sz="2200" b="1" dirty="0">
                <a:solidFill>
                  <a:srgbClr val="931638"/>
                </a:solidFill>
              </a:endParaRPr>
            </a:p>
          </p:txBody>
        </p:sp>
        <p:sp>
          <p:nvSpPr>
            <p:cNvPr id="66619" name="Text Box 59"/>
            <p:cNvSpPr txBox="1">
              <a:spLocks noChangeArrowheads="1"/>
            </p:cNvSpPr>
            <p:nvPr/>
          </p:nvSpPr>
          <p:spPr bwMode="auto">
            <a:xfrm>
              <a:off x="2496" y="2811"/>
              <a:ext cx="1536" cy="5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550"/>
                </a:spcBef>
              </a:pPr>
              <a:r>
                <a:rPr lang="tr-TR" sz="2200" b="1" dirty="0" smtClean="0">
                  <a:solidFill>
                    <a:srgbClr val="931638"/>
                  </a:solidFill>
                </a:rPr>
                <a:t>Kötü yanıt</a:t>
              </a:r>
              <a:endParaRPr lang="tr-TR" sz="2200" b="1" dirty="0">
                <a:solidFill>
                  <a:srgbClr val="931638"/>
                </a:solidFill>
              </a:endParaRPr>
            </a:p>
            <a:p>
              <a:pPr>
                <a:spcBef>
                  <a:spcPts val="1375"/>
                </a:spcBef>
              </a:pPr>
              <a:endParaRPr lang="tr-TR" sz="2200" b="1" dirty="0">
                <a:solidFill>
                  <a:srgbClr val="931638"/>
                </a:solidFill>
              </a:endParaRPr>
            </a:p>
          </p:txBody>
        </p:sp>
        <p:sp>
          <p:nvSpPr>
            <p:cNvPr id="66620" name="Text Box 60"/>
            <p:cNvSpPr txBox="1">
              <a:spLocks noChangeArrowheads="1"/>
            </p:cNvSpPr>
            <p:nvPr/>
          </p:nvSpPr>
          <p:spPr bwMode="auto">
            <a:xfrm>
              <a:off x="3984" y="2811"/>
              <a:ext cx="1584" cy="5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550"/>
                </a:spcBef>
              </a:pPr>
              <a:r>
                <a:rPr lang="tr-TR" sz="2200" b="1" dirty="0" smtClean="0">
                  <a:solidFill>
                    <a:srgbClr val="931638"/>
                  </a:solidFill>
                </a:rPr>
                <a:t>Hızlı yanıt</a:t>
              </a:r>
              <a:endParaRPr lang="tr-TR" sz="2200" b="1" dirty="0">
                <a:solidFill>
                  <a:srgbClr val="931638"/>
                </a:solidFill>
              </a:endParaRPr>
            </a:p>
            <a:p>
              <a:pPr>
                <a:spcBef>
                  <a:spcPts val="1375"/>
                </a:spcBef>
              </a:pPr>
              <a:endParaRPr lang="tr-TR" sz="2200" b="1" dirty="0">
                <a:solidFill>
                  <a:srgbClr val="931638"/>
                </a:solidFill>
              </a:endParaRPr>
            </a:p>
          </p:txBody>
        </p:sp>
      </p:grpSp>
    </p:spTree>
    <p:extLst>
      <p:ext uri="{BB962C8B-B14F-4D97-AF65-F5344CB8AC3E}">
        <p14:creationId xmlns="" xmlns:p14="http://schemas.microsoft.com/office/powerpoint/2010/main" val="8753665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66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6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idx="4294967295"/>
          </p:nvPr>
        </p:nvSpPr>
        <p:spPr>
          <a:xfrm>
            <a:off x="827088" y="150813"/>
            <a:ext cx="8316912" cy="11430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200" dirty="0" smtClean="0"/>
              <a:t>Moleküler değişiklikler</a:t>
            </a:r>
            <a:r>
              <a:rPr lang="tr-TR" sz="3200" dirty="0"/>
              <a:t/>
            </a:r>
            <a:br>
              <a:rPr lang="tr-TR" sz="3200" dirty="0"/>
            </a:br>
            <a:r>
              <a:rPr lang="tr-TR" sz="3200" i="1" dirty="0"/>
              <a:t>FLT3</a:t>
            </a:r>
            <a:r>
              <a:rPr lang="tr-TR" sz="3200" dirty="0"/>
              <a:t> </a:t>
            </a:r>
            <a:r>
              <a:rPr lang="tr-TR" sz="3200" dirty="0" err="1" smtClean="0"/>
              <a:t>İnternal</a:t>
            </a:r>
            <a:r>
              <a:rPr lang="tr-TR" sz="3200" dirty="0" smtClean="0"/>
              <a:t> </a:t>
            </a:r>
            <a:r>
              <a:rPr lang="tr-TR" sz="3200" dirty="0"/>
              <a:t>Tandem </a:t>
            </a:r>
            <a:r>
              <a:rPr lang="tr-TR" sz="3200" dirty="0" err="1" smtClean="0"/>
              <a:t>Duplikasyonu</a:t>
            </a:r>
            <a:r>
              <a:rPr lang="tr-TR" sz="3200" dirty="0" smtClean="0"/>
              <a:t> </a:t>
            </a:r>
            <a:r>
              <a:rPr lang="tr-TR" sz="3200" dirty="0"/>
              <a:t>(ITD)</a:t>
            </a:r>
          </a:p>
        </p:txBody>
      </p:sp>
      <p:sp>
        <p:nvSpPr>
          <p:cNvPr id="67586" name="Rectangle 2"/>
          <p:cNvSpPr>
            <a:spLocks noGrp="1" noChangeArrowheads="1"/>
          </p:cNvSpPr>
          <p:nvPr>
            <p:ph type="body" idx="4294967295"/>
          </p:nvPr>
        </p:nvSpPr>
        <p:spPr>
          <a:xfrm>
            <a:off x="533400" y="1447800"/>
            <a:ext cx="8305800" cy="4648200"/>
          </a:xfrm>
          <a:ln/>
        </p:spPr>
        <p:txBody>
          <a:bodyPr>
            <a:normAutofit/>
          </a:bodyPr>
          <a:lstStyle/>
          <a:p>
            <a:pPr marL="339725" indent="-339725">
              <a:lnSpc>
                <a:spcPct val="80000"/>
              </a:lnSpc>
              <a:spcBef>
                <a:spcPts val="600"/>
              </a:spcBef>
              <a:buClr>
                <a:srgbClr val="3333CC"/>
              </a:buClr>
              <a:buSzPct val="6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tr-TR" sz="2400" b="1" dirty="0" smtClean="0">
                <a:latin typeface="Arial" pitchFamily="34" charset="0"/>
                <a:cs typeface="Arial" pitchFamily="34" charset="0"/>
              </a:rPr>
              <a:t>Gendeki aktive edici mutasyon otonom, </a:t>
            </a:r>
            <a:r>
              <a:rPr lang="tr-TR" sz="2400" b="1" dirty="0" err="1" smtClean="0">
                <a:latin typeface="Arial" pitchFamily="34" charset="0"/>
                <a:cs typeface="Arial" pitchFamily="34" charset="0"/>
              </a:rPr>
              <a:t>sitokinden</a:t>
            </a:r>
            <a:r>
              <a:rPr lang="tr-TR" sz="2400" b="1" dirty="0" smtClean="0">
                <a:latin typeface="Arial" pitchFamily="34" charset="0"/>
                <a:cs typeface="Arial" pitchFamily="34" charset="0"/>
              </a:rPr>
              <a:t> bağımsız hücre çoğalmasına neden olur</a:t>
            </a:r>
            <a:endParaRPr lang="tr-TR" sz="2400" b="1" dirty="0">
              <a:latin typeface="Arial" pitchFamily="34" charset="0"/>
              <a:cs typeface="Arial" pitchFamily="34" charset="0"/>
            </a:endParaRPr>
          </a:p>
          <a:p>
            <a:pPr marL="339725" indent="-339725">
              <a:lnSpc>
                <a:spcPct val="80000"/>
              </a:lnSpc>
              <a:spcBef>
                <a:spcPts val="600"/>
              </a:spcBef>
              <a:buClrTx/>
              <a:buSzTx/>
              <a:buFontTx/>
              <a:buNone/>
              <a:tabLst>
                <a:tab pos="909638" algn="l"/>
                <a:tab pos="1824038" algn="l"/>
                <a:tab pos="2738438" algn="l"/>
                <a:tab pos="3652838" algn="l"/>
                <a:tab pos="4567238" algn="l"/>
                <a:tab pos="5481638" algn="l"/>
                <a:tab pos="6396038" algn="l"/>
                <a:tab pos="7310438" algn="l"/>
                <a:tab pos="8224838" algn="l"/>
                <a:tab pos="9139238" algn="l"/>
                <a:tab pos="10053638" algn="l"/>
              </a:tabLst>
            </a:pPr>
            <a:endParaRPr lang="tr-TR" sz="2400" b="1" dirty="0">
              <a:latin typeface="Arial" pitchFamily="34" charset="0"/>
              <a:cs typeface="Arial" pitchFamily="34" charset="0"/>
            </a:endParaRPr>
          </a:p>
          <a:p>
            <a:pPr marL="339725" indent="-339725">
              <a:lnSpc>
                <a:spcPct val="80000"/>
              </a:lnSpc>
              <a:spcBef>
                <a:spcPts val="600"/>
              </a:spcBef>
              <a:buClr>
                <a:srgbClr val="3333CC"/>
              </a:buClr>
              <a:buSzPct val="6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tr-TR" sz="2400" b="1" dirty="0" err="1" smtClean="0">
                <a:latin typeface="Arial" pitchFamily="34" charset="0"/>
                <a:cs typeface="Arial" pitchFamily="34" charset="0"/>
              </a:rPr>
              <a:t>Prevalansı</a:t>
            </a:r>
            <a:r>
              <a:rPr lang="tr-TR" sz="2400" b="1" dirty="0" smtClean="0">
                <a:latin typeface="Arial" pitchFamily="34" charset="0"/>
                <a:cs typeface="Arial" pitchFamily="34" charset="0"/>
              </a:rPr>
              <a:t> yaşa bağlı olarak artar</a:t>
            </a:r>
          </a:p>
          <a:p>
            <a:pPr marL="0" indent="0">
              <a:lnSpc>
                <a:spcPct val="80000"/>
              </a:lnSpc>
              <a:spcBef>
                <a:spcPts val="600"/>
              </a:spcBef>
              <a:buClr>
                <a:srgbClr val="3333CC"/>
              </a:buClr>
              <a:buSzPct val="60000"/>
              <a:buNone/>
              <a:tabLst>
                <a:tab pos="909638" algn="l"/>
                <a:tab pos="1824038" algn="l"/>
                <a:tab pos="2738438" algn="l"/>
                <a:tab pos="3652838" algn="l"/>
                <a:tab pos="4567238" algn="l"/>
                <a:tab pos="5481638" algn="l"/>
                <a:tab pos="6396038" algn="l"/>
                <a:tab pos="7310438" algn="l"/>
                <a:tab pos="8224838" algn="l"/>
                <a:tab pos="9139238" algn="l"/>
                <a:tab pos="10053638" algn="l"/>
              </a:tabLst>
            </a:pPr>
            <a:r>
              <a:rPr lang="tr-TR" sz="2400" b="1" dirty="0">
                <a:latin typeface="Arial" pitchFamily="34" charset="0"/>
                <a:cs typeface="Arial" pitchFamily="34" charset="0"/>
              </a:rPr>
              <a:t> </a:t>
            </a:r>
            <a:r>
              <a:rPr lang="tr-TR" sz="2400" b="1" dirty="0" smtClean="0">
                <a:latin typeface="Arial" pitchFamily="34" charset="0"/>
                <a:cs typeface="Arial" pitchFamily="34" charset="0"/>
              </a:rPr>
              <a:t>    Pediatrik AML hastalarının %12sinde </a:t>
            </a:r>
            <a:r>
              <a:rPr lang="tr-TR" sz="2400" b="1" i="1" dirty="0" smtClean="0">
                <a:latin typeface="Arial" pitchFamily="34" charset="0"/>
                <a:cs typeface="Arial" pitchFamily="34" charset="0"/>
              </a:rPr>
              <a:t>FLT3</a:t>
            </a:r>
            <a:r>
              <a:rPr lang="tr-TR" sz="2400" b="1" dirty="0" smtClean="0">
                <a:latin typeface="Arial" pitchFamily="34" charset="0"/>
                <a:cs typeface="Arial" pitchFamily="34" charset="0"/>
              </a:rPr>
              <a:t>-ITD var</a:t>
            </a:r>
            <a:endParaRPr lang="tr-TR" sz="2400" b="1" dirty="0">
              <a:latin typeface="Arial" pitchFamily="34" charset="0"/>
              <a:cs typeface="Arial" pitchFamily="34" charset="0"/>
            </a:endParaRPr>
          </a:p>
          <a:p>
            <a:pPr marL="339725" indent="-339725">
              <a:lnSpc>
                <a:spcPct val="80000"/>
              </a:lnSpc>
              <a:spcBef>
                <a:spcPts val="600"/>
              </a:spcBef>
              <a:buClrTx/>
              <a:buSzTx/>
              <a:buFontTx/>
              <a:buNone/>
              <a:tabLst>
                <a:tab pos="909638" algn="l"/>
                <a:tab pos="1824038" algn="l"/>
                <a:tab pos="2738438" algn="l"/>
                <a:tab pos="3652838" algn="l"/>
                <a:tab pos="4567238" algn="l"/>
                <a:tab pos="5481638" algn="l"/>
                <a:tab pos="6396038" algn="l"/>
                <a:tab pos="7310438" algn="l"/>
                <a:tab pos="8224838" algn="l"/>
                <a:tab pos="9139238" algn="l"/>
                <a:tab pos="10053638" algn="l"/>
              </a:tabLst>
            </a:pPr>
            <a:endParaRPr lang="tr-TR" sz="2400" b="1" dirty="0">
              <a:latin typeface="Arial" pitchFamily="34" charset="0"/>
              <a:cs typeface="Arial" pitchFamily="34" charset="0"/>
            </a:endParaRPr>
          </a:p>
          <a:p>
            <a:pPr marL="339725" indent="-339725">
              <a:lnSpc>
                <a:spcPct val="80000"/>
              </a:lnSpc>
              <a:spcBef>
                <a:spcPts val="600"/>
              </a:spcBef>
              <a:buClr>
                <a:srgbClr val="3333CC"/>
              </a:buClr>
              <a:buSzPct val="6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tr-TR" sz="2400" b="1" dirty="0" smtClean="0">
                <a:latin typeface="Arial" pitchFamily="34" charset="0"/>
                <a:cs typeface="Arial" pitchFamily="34" charset="0"/>
              </a:rPr>
              <a:t>Büyük yaş , Yüksek lökosit sayısı ve düşük sağ kalım ile arasında kuvvetli bir ilişki var </a:t>
            </a:r>
            <a:endParaRPr lang="tr-TR" sz="2400" b="1" dirty="0">
              <a:latin typeface="Arial" pitchFamily="34" charset="0"/>
              <a:cs typeface="Arial" pitchFamily="34" charset="0"/>
            </a:endParaRPr>
          </a:p>
          <a:p>
            <a:pPr marL="339725" indent="-339725">
              <a:lnSpc>
                <a:spcPct val="80000"/>
              </a:lnSpc>
              <a:spcBef>
                <a:spcPts val="600"/>
              </a:spcBef>
              <a:buClrTx/>
              <a:buSzTx/>
              <a:buFontTx/>
              <a:buNone/>
              <a:tabLst>
                <a:tab pos="909638" algn="l"/>
                <a:tab pos="1824038" algn="l"/>
                <a:tab pos="2738438" algn="l"/>
                <a:tab pos="3652838" algn="l"/>
                <a:tab pos="4567238" algn="l"/>
                <a:tab pos="5481638" algn="l"/>
                <a:tab pos="6396038" algn="l"/>
                <a:tab pos="7310438" algn="l"/>
                <a:tab pos="8224838" algn="l"/>
                <a:tab pos="9139238" algn="l"/>
                <a:tab pos="10053638" algn="l"/>
              </a:tabLst>
            </a:pPr>
            <a:endParaRPr lang="tr-TR" sz="2400" b="1" dirty="0">
              <a:latin typeface="Arial" pitchFamily="34" charset="0"/>
              <a:cs typeface="Arial" pitchFamily="34" charset="0"/>
            </a:endParaRPr>
          </a:p>
          <a:p>
            <a:pPr marL="339725" indent="-339725">
              <a:lnSpc>
                <a:spcPct val="80000"/>
              </a:lnSpc>
              <a:spcBef>
                <a:spcPts val="600"/>
              </a:spcBef>
              <a:buClr>
                <a:srgbClr val="3333CC"/>
              </a:buClr>
              <a:buSzPct val="6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tr-TR" sz="2400" b="1" dirty="0" smtClean="0">
                <a:latin typeface="Arial" pitchFamily="34" charset="0"/>
                <a:cs typeface="Arial" pitchFamily="34" charset="0"/>
              </a:rPr>
              <a:t>ITD ile </a:t>
            </a:r>
            <a:r>
              <a:rPr lang="tr-TR" sz="2400" b="1" dirty="0" err="1">
                <a:latin typeface="Arial" pitchFamily="34" charset="0"/>
                <a:cs typeface="Arial" pitchFamily="34" charset="0"/>
              </a:rPr>
              <a:t>wild-type</a:t>
            </a:r>
            <a:r>
              <a:rPr lang="tr-TR" sz="2400" b="1" dirty="0">
                <a:latin typeface="Arial" pitchFamily="34" charset="0"/>
                <a:cs typeface="Arial" pitchFamily="34" charset="0"/>
              </a:rPr>
              <a:t> </a:t>
            </a:r>
            <a:r>
              <a:rPr lang="tr-TR" sz="2400" b="1" dirty="0" err="1" smtClean="0">
                <a:latin typeface="Arial" pitchFamily="34" charset="0"/>
                <a:cs typeface="Arial" pitchFamily="34" charset="0"/>
              </a:rPr>
              <a:t>alelin</a:t>
            </a:r>
            <a:r>
              <a:rPr lang="tr-TR" sz="2400" b="1" dirty="0" smtClean="0">
                <a:latin typeface="Arial" pitchFamily="34" charset="0"/>
                <a:cs typeface="Arial" pitchFamily="34" charset="0"/>
              </a:rPr>
              <a:t>  </a:t>
            </a:r>
            <a:r>
              <a:rPr lang="tr-TR" sz="2400" b="1" dirty="0">
                <a:latin typeface="Arial" pitchFamily="34" charset="0"/>
                <a:cs typeface="Arial" pitchFamily="34" charset="0"/>
              </a:rPr>
              <a:t>(ITD-AR) </a:t>
            </a:r>
            <a:r>
              <a:rPr lang="tr-TR" sz="2400" b="1" dirty="0" smtClean="0">
                <a:latin typeface="Arial" pitchFamily="34" charset="0"/>
                <a:cs typeface="Arial" pitchFamily="34" charset="0"/>
              </a:rPr>
              <a:t>oranının &gt;0.4  olması </a:t>
            </a:r>
            <a:r>
              <a:rPr lang="tr-TR" sz="2400" b="1" dirty="0" err="1" smtClean="0">
                <a:latin typeface="Arial" pitchFamily="34" charset="0"/>
                <a:cs typeface="Arial" pitchFamily="34" charset="0"/>
              </a:rPr>
              <a:t>relaps</a:t>
            </a:r>
            <a:r>
              <a:rPr lang="tr-TR" sz="2400" b="1" dirty="0" smtClean="0">
                <a:latin typeface="Arial" pitchFamily="34" charset="0"/>
                <a:cs typeface="Arial" pitchFamily="34" charset="0"/>
              </a:rPr>
              <a:t> riskini artırıp sağ kalımı %20’nin altına düşürür</a:t>
            </a:r>
            <a:endParaRPr lang="tr-TR" sz="2400" b="1" dirty="0">
              <a:latin typeface="Arial" pitchFamily="34" charset="0"/>
              <a:cs typeface="Arial" pitchFamily="34" charset="0"/>
            </a:endParaRPr>
          </a:p>
        </p:txBody>
      </p:sp>
      <p:sp>
        <p:nvSpPr>
          <p:cNvPr id="67587" name="Text Box 3"/>
          <p:cNvSpPr txBox="1">
            <a:spLocks noChangeArrowheads="1"/>
          </p:cNvSpPr>
          <p:nvPr/>
        </p:nvSpPr>
        <p:spPr bwMode="auto">
          <a:xfrm>
            <a:off x="304800" y="5899150"/>
            <a:ext cx="8382000"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750"/>
              </a:spcBef>
            </a:pPr>
            <a:r>
              <a:rPr lang="en-US" sz="1200" b="1">
                <a:solidFill>
                  <a:srgbClr val="FF0000"/>
                </a:solidFill>
              </a:rPr>
              <a:t>Meshinchi S, et al. </a:t>
            </a:r>
            <a:r>
              <a:rPr lang="en-US" sz="1200" b="1" i="1">
                <a:solidFill>
                  <a:srgbClr val="FF0000"/>
                </a:solidFill>
              </a:rPr>
              <a:t>Blood</a:t>
            </a:r>
            <a:r>
              <a:rPr lang="en-US" sz="1200" b="1">
                <a:solidFill>
                  <a:srgbClr val="FF0000"/>
                </a:solidFill>
              </a:rPr>
              <a:t>. 2006;108(12):3654-3661; Golub TR, Arceci RJ. Acute Myelogenous Leukemia. In: Pizzo PA, Poplack DG, eds. </a:t>
            </a:r>
            <a:r>
              <a:rPr lang="en-US" sz="1200" b="1" i="1">
                <a:solidFill>
                  <a:srgbClr val="FF0000"/>
                </a:solidFill>
              </a:rPr>
              <a:t>Principles and Practice of Pediatric Oncology</a:t>
            </a:r>
            <a:r>
              <a:rPr lang="en-US" sz="1200" b="1">
                <a:solidFill>
                  <a:srgbClr val="FF0000"/>
                </a:solidFill>
              </a:rPr>
              <a:t>. 5</a:t>
            </a:r>
            <a:r>
              <a:rPr lang="en-US" sz="1200" b="1">
                <a:solidFill>
                  <a:srgbClr val="FFFFFF"/>
                </a:solidFill>
              </a:rPr>
              <a:t>th</a:t>
            </a:r>
            <a:r>
              <a:rPr lang="en-US" sz="1200" b="1">
                <a:solidFill>
                  <a:srgbClr val="FF0000"/>
                </a:solidFill>
              </a:rPr>
              <a:t> edition. Philadelphia, PA: Lippincott Williams &amp; Wilkins. 2006;591-644</a:t>
            </a:r>
          </a:p>
        </p:txBody>
      </p:sp>
    </p:spTree>
    <p:extLst>
      <p:ext uri="{BB962C8B-B14F-4D97-AF65-F5344CB8AC3E}">
        <p14:creationId xmlns="" xmlns:p14="http://schemas.microsoft.com/office/powerpoint/2010/main" val="10952729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idx="4294967295"/>
          </p:nvPr>
        </p:nvSpPr>
        <p:spPr>
          <a:xfrm>
            <a:off x="539750" y="260350"/>
            <a:ext cx="7939088" cy="1143000"/>
          </a:xfrm>
          <a:ln/>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600" dirty="0" smtClean="0"/>
              <a:t>Tedaviye yanıtın </a:t>
            </a:r>
            <a:r>
              <a:rPr lang="tr-TR" sz="3600" dirty="0" err="1" smtClean="0"/>
              <a:t>prognostik</a:t>
            </a:r>
            <a:r>
              <a:rPr lang="tr-TR" sz="3600" dirty="0" smtClean="0"/>
              <a:t> önemi</a:t>
            </a:r>
            <a:r>
              <a:rPr lang="tr-TR" sz="3600" dirty="0"/>
              <a:t/>
            </a:r>
            <a:br>
              <a:rPr lang="tr-TR" sz="3600" dirty="0"/>
            </a:br>
            <a:endParaRPr lang="tr-TR" sz="3600" dirty="0"/>
          </a:p>
        </p:txBody>
      </p:sp>
      <p:sp>
        <p:nvSpPr>
          <p:cNvPr id="69634" name="Text Box 2"/>
          <p:cNvSpPr txBox="1">
            <a:spLocks noChangeArrowheads="1"/>
          </p:cNvSpPr>
          <p:nvPr/>
        </p:nvSpPr>
        <p:spPr bwMode="auto">
          <a:xfrm>
            <a:off x="533400" y="4495800"/>
            <a:ext cx="807720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250"/>
              </a:spcBef>
              <a:buClr>
                <a:srgbClr val="FF0000"/>
              </a:buClr>
              <a:buFont typeface="Arial" charset="0"/>
              <a:buChar char="•"/>
            </a:pPr>
            <a:r>
              <a:rPr lang="tr-TR" sz="2000" b="1" dirty="0">
                <a:solidFill>
                  <a:srgbClr val="FF0000"/>
                </a:solidFill>
              </a:rPr>
              <a:t>  </a:t>
            </a:r>
            <a:r>
              <a:rPr lang="tr-TR" sz="2000" b="1" dirty="0" smtClean="0">
                <a:solidFill>
                  <a:srgbClr val="FF0000"/>
                </a:solidFill>
              </a:rPr>
              <a:t>28. gün Kİ </a:t>
            </a:r>
            <a:r>
              <a:rPr lang="tr-TR" sz="2000" b="1" dirty="0" err="1" smtClean="0">
                <a:solidFill>
                  <a:srgbClr val="FF0000"/>
                </a:solidFill>
              </a:rPr>
              <a:t>blast</a:t>
            </a:r>
            <a:r>
              <a:rPr lang="tr-TR" sz="2000" b="1" dirty="0" smtClean="0">
                <a:solidFill>
                  <a:srgbClr val="FF0000"/>
                </a:solidFill>
              </a:rPr>
              <a:t>  </a:t>
            </a:r>
            <a:r>
              <a:rPr lang="tr-TR" sz="2000" b="1" dirty="0">
                <a:solidFill>
                  <a:srgbClr val="FF0000"/>
                </a:solidFill>
              </a:rPr>
              <a:t>≥ %</a:t>
            </a:r>
            <a:r>
              <a:rPr lang="tr-TR" sz="2000" b="1" dirty="0" smtClean="0">
                <a:solidFill>
                  <a:srgbClr val="FF0000"/>
                </a:solidFill>
              </a:rPr>
              <a:t>20 </a:t>
            </a:r>
            <a:r>
              <a:rPr lang="tr-TR" sz="2000" b="1" dirty="0">
                <a:solidFill>
                  <a:srgbClr val="FF0000"/>
                </a:solidFill>
              </a:rPr>
              <a:t>(RR 2.8, 95% CI 1.7-4.7, </a:t>
            </a:r>
            <a:r>
              <a:rPr lang="tr-TR" sz="2000" b="1" i="1" dirty="0">
                <a:solidFill>
                  <a:srgbClr val="FF0000"/>
                </a:solidFill>
              </a:rPr>
              <a:t>P</a:t>
            </a:r>
            <a:r>
              <a:rPr lang="tr-TR" sz="2000" b="1" dirty="0">
                <a:solidFill>
                  <a:srgbClr val="FF0000"/>
                </a:solidFill>
              </a:rPr>
              <a:t> &lt;0.001)</a:t>
            </a:r>
          </a:p>
        </p:txBody>
      </p:sp>
      <p:sp>
        <p:nvSpPr>
          <p:cNvPr id="69635" name="Text Box 3"/>
          <p:cNvSpPr txBox="1">
            <a:spLocks noChangeArrowheads="1"/>
          </p:cNvSpPr>
          <p:nvPr/>
        </p:nvSpPr>
        <p:spPr bwMode="auto">
          <a:xfrm>
            <a:off x="228600" y="5257800"/>
            <a:ext cx="89154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125"/>
              </a:spcBef>
            </a:pPr>
            <a:r>
              <a:rPr lang="en-US" b="1" dirty="0" smtClean="0">
                <a:solidFill>
                  <a:srgbClr val="FF0000"/>
                </a:solidFill>
              </a:rPr>
              <a:t>*</a:t>
            </a:r>
            <a:r>
              <a:rPr lang="tr-TR" b="1" dirty="0" smtClean="0">
                <a:solidFill>
                  <a:srgbClr val="FF0000"/>
                </a:solidFill>
              </a:rPr>
              <a:t>28. gün Kİ ilk kürden sonra 28. ile 42. gün arasında alınır</a:t>
            </a:r>
            <a:r>
              <a:rPr lang="en-US" b="1" dirty="0" smtClean="0">
                <a:solidFill>
                  <a:srgbClr val="FF0000"/>
                </a:solidFill>
              </a:rPr>
              <a:t>.  </a:t>
            </a:r>
            <a:r>
              <a:rPr lang="en-US" b="1" dirty="0" err="1">
                <a:solidFill>
                  <a:srgbClr val="FF0000"/>
                </a:solidFill>
              </a:rPr>
              <a:t>pEFS</a:t>
            </a:r>
            <a:r>
              <a:rPr lang="en-US" b="1" dirty="0">
                <a:solidFill>
                  <a:srgbClr val="FF0000"/>
                </a:solidFill>
              </a:rPr>
              <a:t> = probability of event free survival; </a:t>
            </a:r>
            <a:r>
              <a:rPr lang="en-US" b="1" dirty="0" err="1">
                <a:solidFill>
                  <a:srgbClr val="FF0000"/>
                </a:solidFill>
              </a:rPr>
              <a:t>pOS</a:t>
            </a:r>
            <a:r>
              <a:rPr lang="en-US" b="1" dirty="0">
                <a:solidFill>
                  <a:srgbClr val="FF0000"/>
                </a:solidFill>
              </a:rPr>
              <a:t> = probability of overall survival</a:t>
            </a:r>
          </a:p>
        </p:txBody>
      </p:sp>
      <p:sp>
        <p:nvSpPr>
          <p:cNvPr id="69636" name="Text Box 4"/>
          <p:cNvSpPr txBox="1">
            <a:spLocks noChangeArrowheads="1"/>
          </p:cNvSpPr>
          <p:nvPr/>
        </p:nvSpPr>
        <p:spPr bwMode="auto">
          <a:xfrm>
            <a:off x="228600" y="6400800"/>
            <a:ext cx="5562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125"/>
              </a:spcBef>
            </a:pPr>
            <a:r>
              <a:rPr lang="en-US">
                <a:solidFill>
                  <a:srgbClr val="FF0000"/>
                </a:solidFill>
              </a:rPr>
              <a:t>Kaspers GJ, et al. </a:t>
            </a:r>
            <a:r>
              <a:rPr lang="en-US" i="1">
                <a:solidFill>
                  <a:srgbClr val="FF0000"/>
                </a:solidFill>
              </a:rPr>
              <a:t>Blood</a:t>
            </a:r>
            <a:r>
              <a:rPr lang="en-US">
                <a:solidFill>
                  <a:srgbClr val="FF0000"/>
                </a:solidFill>
              </a:rPr>
              <a:t>. 2007;110. Abstract 1843.</a:t>
            </a:r>
          </a:p>
        </p:txBody>
      </p:sp>
      <p:graphicFrame>
        <p:nvGraphicFramePr>
          <p:cNvPr id="69637" name="Group 5"/>
          <p:cNvGraphicFramePr>
            <a:graphicFrameLocks noGrp="1"/>
          </p:cNvGraphicFramePr>
          <p:nvPr>
            <p:extLst>
              <p:ext uri="{D42A27DB-BD31-4B8C-83A1-F6EECF244321}">
                <p14:modId xmlns="" xmlns:p14="http://schemas.microsoft.com/office/powerpoint/2010/main" val="2357530344"/>
              </p:ext>
            </p:extLst>
          </p:nvPr>
        </p:nvGraphicFramePr>
        <p:xfrm>
          <a:off x="533400" y="1447800"/>
          <a:ext cx="8154988" cy="2756536"/>
        </p:xfrm>
        <a:graphic>
          <a:graphicData uri="http://schemas.openxmlformats.org/drawingml/2006/table">
            <a:tbl>
              <a:tblPr/>
              <a:tblGrid>
                <a:gridCol w="2057400"/>
                <a:gridCol w="2058988"/>
                <a:gridCol w="2133600"/>
                <a:gridCol w="1905000"/>
              </a:tblGrid>
              <a:tr h="457200">
                <a:tc>
                  <a:txBody>
                    <a:bodyPr/>
                    <a:lstStyle/>
                    <a:p>
                      <a:endParaRPr lang="tr-TR" dirty="0"/>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endParaRPr lang="tr-T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dirty="0" smtClean="0">
                          <a:ln>
                            <a:noFill/>
                          </a:ln>
                          <a:solidFill>
                            <a:srgbClr val="FFFFFF"/>
                          </a:solidFill>
                          <a:effectLst/>
                          <a:latin typeface="Tahoma" pitchFamily="34" charset="0"/>
                          <a:cs typeface="Arial" charset="0"/>
                        </a:rPr>
                        <a:t>28. Gün Kİ</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tr-TR"/>
                    </a:p>
                  </a:txBody>
                  <a:tcPr/>
                </a:tc>
              </a:tr>
              <a:tr h="455613">
                <a:tc>
                  <a:txBody>
                    <a:bodyPr/>
                    <a:lstStyle/>
                    <a:p>
                      <a:pPr marL="0" marR="0" lvl="0" indent="0" algn="l"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dirty="0" smtClean="0">
                          <a:ln>
                            <a:noFill/>
                          </a:ln>
                          <a:solidFill>
                            <a:srgbClr val="FFFFFF"/>
                          </a:solidFill>
                          <a:effectLst/>
                          <a:latin typeface="Tahoma" pitchFamily="34" charset="0"/>
                          <a:cs typeface="Arial" charset="0"/>
                        </a:rPr>
                        <a:t>2 yıl</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dirty="0" err="1" smtClean="0">
                          <a:ln>
                            <a:noFill/>
                          </a:ln>
                          <a:solidFill>
                            <a:srgbClr val="FFFFFF"/>
                          </a:solidFill>
                          <a:effectLst/>
                          <a:latin typeface="Tahoma" pitchFamily="34" charset="0"/>
                          <a:cs typeface="Arial" charset="0"/>
                        </a:rPr>
                        <a:t>overall</a:t>
                      </a:r>
                      <a:endParaRPr kumimoji="0" lang="tr-TR" sz="2400" b="1" i="0" u="none" strike="noStrike" cap="none" normalizeH="0" baseline="0" dirty="0" smtClean="0">
                        <a:ln>
                          <a:noFill/>
                        </a:ln>
                        <a:solidFill>
                          <a:srgbClr val="FFFFFF"/>
                        </a:solidFill>
                        <a:effectLst/>
                        <a:latin typeface="Tahoma" pitchFamily="34" charset="0"/>
                        <a:cs typeface="Arial"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tr-TR" sz="2400" b="1" i="0" u="none" strike="noStrike" cap="none" normalizeH="0" baseline="0" dirty="0" smtClean="0">
                          <a:ln>
                            <a:noFill/>
                          </a:ln>
                          <a:solidFill>
                            <a:srgbClr val="FFFFFF"/>
                          </a:solidFill>
                          <a:effectLst/>
                          <a:latin typeface="Tahoma" pitchFamily="34" charset="0"/>
                          <a:cs typeface="Arial" charset="0"/>
                        </a:rPr>
                        <a:t>&lt;%20</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tr-TR" sz="2400" b="1" i="0" u="none" strike="noStrike" cap="none" normalizeH="0" baseline="0" dirty="0" smtClean="0">
                          <a:ln>
                            <a:noFill/>
                          </a:ln>
                          <a:solidFill>
                            <a:srgbClr val="FFFFFF"/>
                          </a:solidFill>
                          <a:effectLst/>
                          <a:latin typeface="Tahoma" pitchFamily="34" charset="0"/>
                          <a:cs typeface="Arial" charset="0"/>
                        </a:rPr>
                        <a:t>&gt;%20</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r>
              <a:tr h="893763">
                <a:tc>
                  <a:txBody>
                    <a:bodyPr/>
                    <a:lstStyle/>
                    <a:p>
                      <a:pPr marL="0" marR="0" lvl="0" indent="0" algn="l"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err="1" smtClean="0">
                          <a:ln>
                            <a:noFill/>
                          </a:ln>
                          <a:solidFill>
                            <a:srgbClr val="FFFFFF"/>
                          </a:solidFill>
                          <a:effectLst/>
                          <a:latin typeface="Tahoma" pitchFamily="34" charset="0"/>
                          <a:cs typeface="Arial" charset="0"/>
                        </a:rPr>
                        <a:t>pEFS</a:t>
                      </a:r>
                      <a:r>
                        <a:rPr kumimoji="0" lang="en-US" sz="2400" b="1" i="0" u="none" strike="noStrike" cap="none" normalizeH="0" baseline="0" dirty="0" smtClean="0">
                          <a:ln>
                            <a:noFill/>
                          </a:ln>
                          <a:solidFill>
                            <a:srgbClr val="FFFFFF"/>
                          </a:solidFill>
                          <a:effectLst/>
                          <a:latin typeface="Tahoma" pitchFamily="34" charset="0"/>
                          <a:cs typeface="Arial" charset="0"/>
                        </a:rPr>
                        <a:t> (%)</a:t>
                      </a:r>
                    </a:p>
                    <a:p>
                      <a:pPr marL="0" marR="0" lvl="0" indent="0" algn="l"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rgbClr val="FFFFFF"/>
                          </a:solidFill>
                          <a:effectLst/>
                          <a:latin typeface="Tahoma" pitchFamily="34" charset="0"/>
                          <a:cs typeface="Arial" charset="0"/>
                        </a:rPr>
                        <a:t>(%95 CI)</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dirty="0" smtClean="0">
                          <a:ln>
                            <a:noFill/>
                          </a:ln>
                          <a:solidFill>
                            <a:srgbClr val="000000"/>
                          </a:solidFill>
                          <a:effectLst/>
                          <a:latin typeface="Tahoma" pitchFamily="34" charset="0"/>
                          <a:cs typeface="Arial" charset="0"/>
                        </a:rPr>
                        <a:t>28</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dirty="0" smtClean="0">
                          <a:ln>
                            <a:noFill/>
                          </a:ln>
                          <a:solidFill>
                            <a:srgbClr val="000000"/>
                          </a:solidFill>
                          <a:effectLst/>
                          <a:latin typeface="Tahoma" pitchFamily="34" charset="0"/>
                          <a:cs typeface="Arial" charset="0"/>
                        </a:rPr>
                        <a:t>(23-34)</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38</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(31-45)</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2</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(0-5)</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893763">
                <a:tc>
                  <a:txBody>
                    <a:bodyPr/>
                    <a:lstStyle/>
                    <a:p>
                      <a:pPr marL="0" marR="0" lvl="0" indent="0" algn="l"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err="1" smtClean="0">
                          <a:ln>
                            <a:noFill/>
                          </a:ln>
                          <a:solidFill>
                            <a:srgbClr val="FFFFFF"/>
                          </a:solidFill>
                          <a:effectLst/>
                          <a:latin typeface="Tahoma" pitchFamily="34" charset="0"/>
                          <a:cs typeface="Arial" charset="0"/>
                        </a:rPr>
                        <a:t>pOS</a:t>
                      </a:r>
                      <a:r>
                        <a:rPr kumimoji="0" lang="en-US" sz="2400" b="1" i="0" u="none" strike="noStrike" cap="none" normalizeH="0" baseline="0" dirty="0" smtClean="0">
                          <a:ln>
                            <a:noFill/>
                          </a:ln>
                          <a:solidFill>
                            <a:srgbClr val="FFFFFF"/>
                          </a:solidFill>
                          <a:effectLst/>
                          <a:latin typeface="Tahoma" pitchFamily="34" charset="0"/>
                          <a:cs typeface="Arial" charset="0"/>
                        </a:rPr>
                        <a:t> (%)</a:t>
                      </a:r>
                    </a:p>
                    <a:p>
                      <a:pPr marL="0" marR="0" lvl="0" indent="0" algn="l"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dirty="0" smtClean="0">
                          <a:ln>
                            <a:noFill/>
                          </a:ln>
                          <a:solidFill>
                            <a:srgbClr val="FFFFFF"/>
                          </a:solidFill>
                          <a:effectLst/>
                          <a:latin typeface="Tahoma" pitchFamily="34" charset="0"/>
                          <a:cs typeface="Arial" charset="0"/>
                        </a:rPr>
                        <a:t>(%95 CI)</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39</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(34-45)</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49</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(42-56)</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14</a:t>
                      </a:r>
                    </a:p>
                    <a:p>
                      <a:pPr marL="0" marR="0" lvl="0" indent="0" algn="ctr" defTabSz="449263" rtl="0" eaLnBrk="1" fontAlgn="base" latinLnBrk="0" hangingPunct="1">
                        <a:lnSpc>
                          <a:spcPct val="102000"/>
                        </a:lnSpc>
                        <a:spcBef>
                          <a:spcPts val="6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tr-TR" sz="2400" b="1" i="0" u="none" strike="noStrike" cap="none" normalizeH="0" baseline="0" smtClean="0">
                          <a:ln>
                            <a:noFill/>
                          </a:ln>
                          <a:solidFill>
                            <a:srgbClr val="000000"/>
                          </a:solidFill>
                          <a:effectLst/>
                          <a:latin typeface="Tahoma" pitchFamily="34" charset="0"/>
                          <a:cs typeface="Arial" charset="0"/>
                        </a:rPr>
                        <a:t>(6-23)</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6687465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idx="4294967295"/>
          </p:nvPr>
        </p:nvSpPr>
        <p:spPr>
          <a:xfrm>
            <a:off x="1150938" y="222250"/>
            <a:ext cx="7794625" cy="10287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t>Sonuçlar: MRD </a:t>
            </a:r>
            <a:r>
              <a:rPr lang="tr-TR" dirty="0" err="1" smtClean="0"/>
              <a:t>nin</a:t>
            </a:r>
            <a:r>
              <a:rPr lang="tr-TR" dirty="0" smtClean="0"/>
              <a:t> etkisi</a:t>
            </a:r>
            <a:endParaRPr lang="tr-TR" dirty="0"/>
          </a:p>
        </p:txBody>
      </p:sp>
      <p:pic>
        <p:nvPicPr>
          <p:cNvPr id="7065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0113" y="1844675"/>
            <a:ext cx="7696200" cy="46196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0659" name="Text Box 3"/>
          <p:cNvSpPr txBox="1">
            <a:spLocks noChangeArrowheads="1"/>
          </p:cNvSpPr>
          <p:nvPr/>
        </p:nvSpPr>
        <p:spPr bwMode="auto">
          <a:xfrm>
            <a:off x="685800" y="6381750"/>
            <a:ext cx="65532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spcBef>
                <a:spcPts val="1125"/>
              </a:spcBef>
            </a:pPr>
            <a:r>
              <a:rPr lang="en-US" b="1">
                <a:solidFill>
                  <a:srgbClr val="FF0000"/>
                </a:solidFill>
              </a:rPr>
              <a:t>Sievers EL, et al. </a:t>
            </a:r>
            <a:r>
              <a:rPr lang="en-US" b="1" i="1">
                <a:solidFill>
                  <a:srgbClr val="FF0000"/>
                </a:solidFill>
              </a:rPr>
              <a:t>Blood</a:t>
            </a:r>
            <a:r>
              <a:rPr lang="en-US" b="1">
                <a:solidFill>
                  <a:srgbClr val="FF0000"/>
                </a:solidFill>
              </a:rPr>
              <a:t>. 2003;101(9):3398-3406</a:t>
            </a:r>
          </a:p>
        </p:txBody>
      </p:sp>
    </p:spTree>
    <p:extLst>
      <p:ext uri="{BB962C8B-B14F-4D97-AF65-F5344CB8AC3E}">
        <p14:creationId xmlns="" xmlns:p14="http://schemas.microsoft.com/office/powerpoint/2010/main" val="4253621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0" y="1781175"/>
            <a:ext cx="9144000" cy="2105025"/>
          </a:xfrm>
          <a:ln/>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solidFill>
                  <a:srgbClr val="FF0000"/>
                </a:solidFill>
              </a:rPr>
              <a:t>Güncel tedavi ve sonuçlar</a:t>
            </a:r>
            <a:endParaRPr lang="tr-TR" dirty="0">
              <a:solidFill>
                <a:srgbClr val="FF0000"/>
              </a:solidFill>
            </a:endParaRPr>
          </a:p>
        </p:txBody>
      </p:sp>
    </p:spTree>
    <p:extLst>
      <p:ext uri="{BB962C8B-B14F-4D97-AF65-F5344CB8AC3E}">
        <p14:creationId xmlns="" xmlns:p14="http://schemas.microsoft.com/office/powerpoint/2010/main" val="1585715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476375" y="-320675"/>
            <a:ext cx="7467600" cy="1373188"/>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a:effectLst>
                  <a:outerShdw blurRad="38100" dist="38100" dir="2700000" algn="tl">
                    <a:srgbClr val="C0C0C0"/>
                  </a:outerShdw>
                </a:effectLst>
              </a:rPr>
              <a:t/>
            </a:r>
            <a:br>
              <a:rPr lang="tr-TR" sz="2800">
                <a:effectLst>
                  <a:outerShdw blurRad="38100" dist="38100" dir="2700000" algn="tl">
                    <a:srgbClr val="C0C0C0"/>
                  </a:outerShdw>
                </a:effectLst>
              </a:rPr>
            </a:br>
            <a:r>
              <a:rPr lang="tr-TR" sz="2800">
                <a:effectLst>
                  <a:outerShdw blurRad="38100" dist="38100" dir="2700000" algn="tl">
                    <a:srgbClr val="C0C0C0"/>
                  </a:outerShdw>
                </a:effectLst>
              </a:rPr>
              <a:t>Day 8 Blood Flow MRD P9904/5/6 (n=1933)</a:t>
            </a:r>
            <a:br>
              <a:rPr lang="tr-TR" sz="2800">
                <a:effectLst>
                  <a:outerShdw blurRad="38100" dist="38100" dir="2700000" algn="tl">
                    <a:srgbClr val="C0C0C0"/>
                  </a:outerShdw>
                </a:effectLst>
              </a:rPr>
            </a:br>
            <a:endParaRPr lang="tr-TR" sz="2800">
              <a:effectLst>
                <a:outerShdw blurRad="38100" dist="38100" dir="2700000" algn="tl">
                  <a:srgbClr val="C0C0C0"/>
                </a:outerShdw>
              </a:effectLst>
            </a:endParaRPr>
          </a:p>
        </p:txBody>
      </p:sp>
      <p:sp>
        <p:nvSpPr>
          <p:cNvPr id="23554" name="Rectangle 2"/>
          <p:cNvSpPr>
            <a:spLocks noChangeArrowheads="1"/>
          </p:cNvSpPr>
          <p:nvPr/>
        </p:nvSpPr>
        <p:spPr bwMode="auto">
          <a:xfrm>
            <a:off x="2124075" y="1317625"/>
            <a:ext cx="5210175" cy="4473575"/>
          </a:xfrm>
          <a:prstGeom prst="rect">
            <a:avLst/>
          </a:prstGeom>
          <a:noFill/>
          <a:ln w="20520">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55" name="AutoShape 3"/>
          <p:cNvSpPr>
            <a:spLocks noChangeArrowheads="1"/>
          </p:cNvSpPr>
          <p:nvPr/>
        </p:nvSpPr>
        <p:spPr bwMode="auto">
          <a:xfrm>
            <a:off x="2230438" y="1400175"/>
            <a:ext cx="4884737" cy="2103438"/>
          </a:xfrm>
          <a:custGeom>
            <a:avLst/>
            <a:gdLst>
              <a:gd name="T0" fmla="*/ 2147483647 w 513"/>
              <a:gd name="T1" fmla="*/ 0 h 221"/>
              <a:gd name="T2" fmla="*/ 2147483647 w 513"/>
              <a:gd name="T3" fmla="*/ 2147483647 h 221"/>
              <a:gd name="T4" fmla="*/ 2147483647 w 513"/>
              <a:gd name="T5" fmla="*/ 2147483647 h 221"/>
              <a:gd name="T6" fmla="*/ 2147483647 w 513"/>
              <a:gd name="T7" fmla="*/ 2147483647 h 221"/>
              <a:gd name="T8" fmla="*/ 2147483647 w 513"/>
              <a:gd name="T9" fmla="*/ 2147483647 h 221"/>
              <a:gd name="T10" fmla="*/ 2147483647 w 513"/>
              <a:gd name="T11" fmla="*/ 2147483647 h 221"/>
              <a:gd name="T12" fmla="*/ 2147483647 w 513"/>
              <a:gd name="T13" fmla="*/ 2147483647 h 221"/>
              <a:gd name="T14" fmla="*/ 2147483647 w 513"/>
              <a:gd name="T15" fmla="*/ 2147483647 h 221"/>
              <a:gd name="T16" fmla="*/ 2147483647 w 513"/>
              <a:gd name="T17" fmla="*/ 2147483647 h 221"/>
              <a:gd name="T18" fmla="*/ 2147483647 w 513"/>
              <a:gd name="T19" fmla="*/ 2147483647 h 221"/>
              <a:gd name="T20" fmla="*/ 2147483647 w 513"/>
              <a:gd name="T21" fmla="*/ 2147483647 h 221"/>
              <a:gd name="T22" fmla="*/ 2147483647 w 513"/>
              <a:gd name="T23" fmla="*/ 2147483647 h 221"/>
              <a:gd name="T24" fmla="*/ 2147483647 w 513"/>
              <a:gd name="T25" fmla="*/ 2147483647 h 221"/>
              <a:gd name="T26" fmla="*/ 2147483647 w 513"/>
              <a:gd name="T27" fmla="*/ 2147483647 h 221"/>
              <a:gd name="T28" fmla="*/ 2147483647 w 513"/>
              <a:gd name="T29" fmla="*/ 2147483647 h 221"/>
              <a:gd name="T30" fmla="*/ 2147483647 w 513"/>
              <a:gd name="T31" fmla="*/ 2147483647 h 221"/>
              <a:gd name="T32" fmla="*/ 2147483647 w 513"/>
              <a:gd name="T33" fmla="*/ 2147483647 h 221"/>
              <a:gd name="T34" fmla="*/ 2147483647 w 513"/>
              <a:gd name="T35" fmla="*/ 2147483647 h 221"/>
              <a:gd name="T36" fmla="*/ 2147483647 w 513"/>
              <a:gd name="T37" fmla="*/ 2147483647 h 221"/>
              <a:gd name="T38" fmla="*/ 2147483647 w 513"/>
              <a:gd name="T39" fmla="*/ 2147483647 h 221"/>
              <a:gd name="T40" fmla="*/ 2147483647 w 513"/>
              <a:gd name="T41" fmla="*/ 2147483647 h 221"/>
              <a:gd name="T42" fmla="*/ 2147483647 w 513"/>
              <a:gd name="T43" fmla="*/ 2147483647 h 221"/>
              <a:gd name="T44" fmla="*/ 2147483647 w 513"/>
              <a:gd name="T45" fmla="*/ 2147483647 h 221"/>
              <a:gd name="T46" fmla="*/ 2147483647 w 513"/>
              <a:gd name="T47" fmla="*/ 2147483647 h 221"/>
              <a:gd name="T48" fmla="*/ 2147483647 w 513"/>
              <a:gd name="T49" fmla="*/ 2147483647 h 221"/>
              <a:gd name="T50" fmla="*/ 2147483647 w 513"/>
              <a:gd name="T51" fmla="*/ 2147483647 h 221"/>
              <a:gd name="T52" fmla="*/ 2147483647 w 513"/>
              <a:gd name="T53" fmla="*/ 2147483647 h 221"/>
              <a:gd name="T54" fmla="*/ 2147483647 w 513"/>
              <a:gd name="T55" fmla="*/ 2147483647 h 221"/>
              <a:gd name="T56" fmla="*/ 2147483647 w 513"/>
              <a:gd name="T57" fmla="*/ 2147483647 h 221"/>
              <a:gd name="T58" fmla="*/ 2147483647 w 513"/>
              <a:gd name="T59" fmla="*/ 2147483647 h 221"/>
              <a:gd name="T60" fmla="*/ 2147483647 w 513"/>
              <a:gd name="T61" fmla="*/ 2147483647 h 221"/>
              <a:gd name="T62" fmla="*/ 2147483647 w 513"/>
              <a:gd name="T63" fmla="*/ 2147483647 h 221"/>
              <a:gd name="T64" fmla="*/ 2147483647 w 513"/>
              <a:gd name="T65" fmla="*/ 2147483647 h 221"/>
              <a:gd name="T66" fmla="*/ 2147483647 w 513"/>
              <a:gd name="T67" fmla="*/ 2147483647 h 221"/>
              <a:gd name="T68" fmla="*/ 2147483647 w 513"/>
              <a:gd name="T69" fmla="*/ 2147483647 h 221"/>
              <a:gd name="T70" fmla="*/ 2147483647 w 513"/>
              <a:gd name="T71" fmla="*/ 2147483647 h 221"/>
              <a:gd name="T72" fmla="*/ 2147483647 w 513"/>
              <a:gd name="T73" fmla="*/ 2147483647 h 221"/>
              <a:gd name="T74" fmla="*/ 2147483647 w 513"/>
              <a:gd name="T75" fmla="*/ 2147483647 h 221"/>
              <a:gd name="T76" fmla="*/ 2147483647 w 513"/>
              <a:gd name="T77" fmla="*/ 2147483647 h 221"/>
              <a:gd name="T78" fmla="*/ 2147483647 w 513"/>
              <a:gd name="T79" fmla="*/ 2147483647 h 221"/>
              <a:gd name="T80" fmla="*/ 2147483647 w 513"/>
              <a:gd name="T81" fmla="*/ 2147483647 h 221"/>
              <a:gd name="T82" fmla="*/ 0 w 513"/>
              <a:gd name="T83" fmla="*/ 0 h 221"/>
              <a:gd name="T84" fmla="*/ 513 w 513"/>
              <a:gd name="T8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T82" t="T83" r="T84" b="T85"/>
            <a:pathLst>
              <a:path w="513" h="221">
                <a:moveTo>
                  <a:pt x="0" y="0"/>
                </a:moveTo>
                <a:lnTo>
                  <a:pt x="15" y="0"/>
                </a:lnTo>
                <a:lnTo>
                  <a:pt x="15" y="4"/>
                </a:lnTo>
                <a:lnTo>
                  <a:pt x="21" y="4"/>
                </a:lnTo>
                <a:lnTo>
                  <a:pt x="21" y="8"/>
                </a:lnTo>
                <a:lnTo>
                  <a:pt x="29" y="8"/>
                </a:lnTo>
                <a:lnTo>
                  <a:pt x="29" y="11"/>
                </a:lnTo>
                <a:lnTo>
                  <a:pt x="42" y="11"/>
                </a:lnTo>
                <a:lnTo>
                  <a:pt x="42" y="15"/>
                </a:lnTo>
                <a:lnTo>
                  <a:pt x="50" y="15"/>
                </a:lnTo>
                <a:lnTo>
                  <a:pt x="50" y="19"/>
                </a:lnTo>
                <a:lnTo>
                  <a:pt x="72" y="19"/>
                </a:lnTo>
                <a:lnTo>
                  <a:pt x="72" y="23"/>
                </a:lnTo>
                <a:lnTo>
                  <a:pt x="85" y="23"/>
                </a:lnTo>
                <a:lnTo>
                  <a:pt x="85" y="27"/>
                </a:lnTo>
                <a:lnTo>
                  <a:pt x="86" y="27"/>
                </a:lnTo>
                <a:lnTo>
                  <a:pt x="86" y="31"/>
                </a:lnTo>
                <a:lnTo>
                  <a:pt x="90" y="31"/>
                </a:lnTo>
                <a:lnTo>
                  <a:pt x="90" y="34"/>
                </a:lnTo>
                <a:lnTo>
                  <a:pt x="108" y="34"/>
                </a:lnTo>
                <a:lnTo>
                  <a:pt x="108" y="38"/>
                </a:lnTo>
                <a:lnTo>
                  <a:pt x="109" y="38"/>
                </a:lnTo>
                <a:lnTo>
                  <a:pt x="109" y="42"/>
                </a:lnTo>
                <a:lnTo>
                  <a:pt x="110" y="42"/>
                </a:lnTo>
                <a:lnTo>
                  <a:pt x="110" y="46"/>
                </a:lnTo>
                <a:lnTo>
                  <a:pt x="112" y="46"/>
                </a:lnTo>
                <a:lnTo>
                  <a:pt x="112" y="50"/>
                </a:lnTo>
                <a:lnTo>
                  <a:pt x="116" y="50"/>
                </a:lnTo>
                <a:lnTo>
                  <a:pt x="116" y="54"/>
                </a:lnTo>
                <a:lnTo>
                  <a:pt x="120" y="54"/>
                </a:lnTo>
                <a:lnTo>
                  <a:pt x="120" y="58"/>
                </a:lnTo>
                <a:lnTo>
                  <a:pt x="120" y="62"/>
                </a:lnTo>
                <a:lnTo>
                  <a:pt x="126" y="62"/>
                </a:lnTo>
                <a:lnTo>
                  <a:pt x="126" y="66"/>
                </a:lnTo>
                <a:lnTo>
                  <a:pt x="136" y="66"/>
                </a:lnTo>
                <a:lnTo>
                  <a:pt x="136" y="70"/>
                </a:lnTo>
                <a:lnTo>
                  <a:pt x="144" y="70"/>
                </a:lnTo>
                <a:lnTo>
                  <a:pt x="144" y="74"/>
                </a:lnTo>
                <a:lnTo>
                  <a:pt x="144" y="79"/>
                </a:lnTo>
                <a:lnTo>
                  <a:pt x="152" y="79"/>
                </a:lnTo>
                <a:lnTo>
                  <a:pt x="152" y="83"/>
                </a:lnTo>
                <a:lnTo>
                  <a:pt x="156" y="83"/>
                </a:lnTo>
                <a:lnTo>
                  <a:pt x="156" y="87"/>
                </a:lnTo>
                <a:lnTo>
                  <a:pt x="163" y="87"/>
                </a:lnTo>
                <a:lnTo>
                  <a:pt x="163" y="92"/>
                </a:lnTo>
                <a:lnTo>
                  <a:pt x="166" y="92"/>
                </a:lnTo>
                <a:lnTo>
                  <a:pt x="166" y="96"/>
                </a:lnTo>
                <a:lnTo>
                  <a:pt x="176" y="96"/>
                </a:lnTo>
                <a:lnTo>
                  <a:pt x="176" y="101"/>
                </a:lnTo>
                <a:lnTo>
                  <a:pt x="193" y="101"/>
                </a:lnTo>
                <a:lnTo>
                  <a:pt x="193" y="106"/>
                </a:lnTo>
                <a:lnTo>
                  <a:pt x="213" y="106"/>
                </a:lnTo>
                <a:lnTo>
                  <a:pt x="213" y="111"/>
                </a:lnTo>
                <a:lnTo>
                  <a:pt x="218" y="111"/>
                </a:lnTo>
                <a:lnTo>
                  <a:pt x="218" y="116"/>
                </a:lnTo>
                <a:lnTo>
                  <a:pt x="225" y="116"/>
                </a:lnTo>
                <a:lnTo>
                  <a:pt x="225" y="122"/>
                </a:lnTo>
                <a:lnTo>
                  <a:pt x="243" y="122"/>
                </a:lnTo>
                <a:lnTo>
                  <a:pt x="243" y="127"/>
                </a:lnTo>
                <a:lnTo>
                  <a:pt x="252" y="127"/>
                </a:lnTo>
                <a:lnTo>
                  <a:pt x="252" y="132"/>
                </a:lnTo>
                <a:lnTo>
                  <a:pt x="259" y="132"/>
                </a:lnTo>
                <a:lnTo>
                  <a:pt x="259" y="138"/>
                </a:lnTo>
                <a:lnTo>
                  <a:pt x="264" y="138"/>
                </a:lnTo>
                <a:lnTo>
                  <a:pt x="264" y="143"/>
                </a:lnTo>
                <a:lnTo>
                  <a:pt x="273" y="143"/>
                </a:lnTo>
                <a:lnTo>
                  <a:pt x="273" y="149"/>
                </a:lnTo>
                <a:lnTo>
                  <a:pt x="281" y="149"/>
                </a:lnTo>
                <a:lnTo>
                  <a:pt x="281" y="154"/>
                </a:lnTo>
                <a:lnTo>
                  <a:pt x="295" y="154"/>
                </a:lnTo>
                <a:lnTo>
                  <a:pt x="295" y="160"/>
                </a:lnTo>
                <a:lnTo>
                  <a:pt x="321" y="160"/>
                </a:lnTo>
                <a:lnTo>
                  <a:pt x="321" y="168"/>
                </a:lnTo>
                <a:lnTo>
                  <a:pt x="346" y="168"/>
                </a:lnTo>
                <a:lnTo>
                  <a:pt x="346" y="179"/>
                </a:lnTo>
                <a:lnTo>
                  <a:pt x="383" y="179"/>
                </a:lnTo>
                <a:lnTo>
                  <a:pt x="383" y="194"/>
                </a:lnTo>
                <a:lnTo>
                  <a:pt x="427" y="194"/>
                </a:lnTo>
                <a:lnTo>
                  <a:pt x="427" y="221"/>
                </a:lnTo>
                <a:lnTo>
                  <a:pt x="513" y="221"/>
                </a:lnTo>
              </a:path>
            </a:pathLst>
          </a:custGeom>
          <a:noFill/>
          <a:ln w="20880">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56" name="AutoShape 4"/>
          <p:cNvSpPr>
            <a:spLocks noChangeArrowheads="1"/>
          </p:cNvSpPr>
          <p:nvPr/>
        </p:nvSpPr>
        <p:spPr bwMode="auto">
          <a:xfrm>
            <a:off x="2230438" y="1400175"/>
            <a:ext cx="4732337" cy="1531938"/>
          </a:xfrm>
          <a:custGeom>
            <a:avLst/>
            <a:gdLst>
              <a:gd name="T0" fmla="*/ 2147483647 w 497"/>
              <a:gd name="T1" fmla="*/ 2147483647 h 161"/>
              <a:gd name="T2" fmla="*/ 2147483647 w 497"/>
              <a:gd name="T3" fmla="*/ 2147483647 h 161"/>
              <a:gd name="T4" fmla="*/ 2147483647 w 497"/>
              <a:gd name="T5" fmla="*/ 2147483647 h 161"/>
              <a:gd name="T6" fmla="*/ 2147483647 w 497"/>
              <a:gd name="T7" fmla="*/ 2147483647 h 161"/>
              <a:gd name="T8" fmla="*/ 2147483647 w 497"/>
              <a:gd name="T9" fmla="*/ 2147483647 h 161"/>
              <a:gd name="T10" fmla="*/ 2147483647 w 497"/>
              <a:gd name="T11" fmla="*/ 2147483647 h 161"/>
              <a:gd name="T12" fmla="*/ 2147483647 w 497"/>
              <a:gd name="T13" fmla="*/ 2147483647 h 161"/>
              <a:gd name="T14" fmla="*/ 2147483647 w 497"/>
              <a:gd name="T15" fmla="*/ 2147483647 h 161"/>
              <a:gd name="T16" fmla="*/ 2147483647 w 497"/>
              <a:gd name="T17" fmla="*/ 2147483647 h 161"/>
              <a:gd name="T18" fmla="*/ 2147483647 w 497"/>
              <a:gd name="T19" fmla="*/ 2147483647 h 161"/>
              <a:gd name="T20" fmla="*/ 2147483647 w 497"/>
              <a:gd name="T21" fmla="*/ 2147483647 h 161"/>
              <a:gd name="T22" fmla="*/ 2147483647 w 497"/>
              <a:gd name="T23" fmla="*/ 2147483647 h 161"/>
              <a:gd name="T24" fmla="*/ 2147483647 w 497"/>
              <a:gd name="T25" fmla="*/ 2147483647 h 161"/>
              <a:gd name="T26" fmla="*/ 2147483647 w 497"/>
              <a:gd name="T27" fmla="*/ 2147483647 h 161"/>
              <a:gd name="T28" fmla="*/ 2147483647 w 497"/>
              <a:gd name="T29" fmla="*/ 2147483647 h 161"/>
              <a:gd name="T30" fmla="*/ 2147483647 w 497"/>
              <a:gd name="T31" fmla="*/ 2147483647 h 161"/>
              <a:gd name="T32" fmla="*/ 2147483647 w 497"/>
              <a:gd name="T33" fmla="*/ 2147483647 h 161"/>
              <a:gd name="T34" fmla="*/ 2147483647 w 497"/>
              <a:gd name="T35" fmla="*/ 2147483647 h 161"/>
              <a:gd name="T36" fmla="*/ 2147483647 w 497"/>
              <a:gd name="T37" fmla="*/ 2147483647 h 161"/>
              <a:gd name="T38" fmla="*/ 2147483647 w 497"/>
              <a:gd name="T39" fmla="*/ 2147483647 h 161"/>
              <a:gd name="T40" fmla="*/ 2147483647 w 497"/>
              <a:gd name="T41" fmla="*/ 2147483647 h 161"/>
              <a:gd name="T42" fmla="*/ 2147483647 w 497"/>
              <a:gd name="T43" fmla="*/ 2147483647 h 161"/>
              <a:gd name="T44" fmla="*/ 2147483647 w 497"/>
              <a:gd name="T45" fmla="*/ 2147483647 h 161"/>
              <a:gd name="T46" fmla="*/ 2147483647 w 497"/>
              <a:gd name="T47" fmla="*/ 2147483647 h 161"/>
              <a:gd name="T48" fmla="*/ 2147483647 w 497"/>
              <a:gd name="T49" fmla="*/ 2147483647 h 161"/>
              <a:gd name="T50" fmla="*/ 2147483647 w 497"/>
              <a:gd name="T51" fmla="*/ 2147483647 h 161"/>
              <a:gd name="T52" fmla="*/ 2147483647 w 497"/>
              <a:gd name="T53" fmla="*/ 2147483647 h 161"/>
              <a:gd name="T54" fmla="*/ 2147483647 w 497"/>
              <a:gd name="T55" fmla="*/ 2147483647 h 161"/>
              <a:gd name="T56" fmla="*/ 2147483647 w 497"/>
              <a:gd name="T57" fmla="*/ 2147483647 h 161"/>
              <a:gd name="T58" fmla="*/ 2147483647 w 497"/>
              <a:gd name="T59" fmla="*/ 2147483647 h 161"/>
              <a:gd name="T60" fmla="*/ 2147483647 w 497"/>
              <a:gd name="T61" fmla="*/ 2147483647 h 161"/>
              <a:gd name="T62" fmla="*/ 2147483647 w 497"/>
              <a:gd name="T63" fmla="*/ 2147483647 h 161"/>
              <a:gd name="T64" fmla="*/ 2147483647 w 497"/>
              <a:gd name="T65" fmla="*/ 2147483647 h 161"/>
              <a:gd name="T66" fmla="*/ 2147483647 w 497"/>
              <a:gd name="T67" fmla="*/ 2147483647 h 161"/>
              <a:gd name="T68" fmla="*/ 2147483647 w 497"/>
              <a:gd name="T69" fmla="*/ 2147483647 h 161"/>
              <a:gd name="T70" fmla="*/ 2147483647 w 497"/>
              <a:gd name="T71" fmla="*/ 2147483647 h 161"/>
              <a:gd name="T72" fmla="*/ 2147483647 w 497"/>
              <a:gd name="T73" fmla="*/ 2147483647 h 161"/>
              <a:gd name="T74" fmla="*/ 2147483647 w 497"/>
              <a:gd name="T75" fmla="*/ 2147483647 h 161"/>
              <a:gd name="T76" fmla="*/ 2147483647 w 497"/>
              <a:gd name="T77" fmla="*/ 2147483647 h 161"/>
              <a:gd name="T78" fmla="*/ 2147483647 w 497"/>
              <a:gd name="T79" fmla="*/ 2147483647 h 161"/>
              <a:gd name="T80" fmla="*/ 2147483647 w 497"/>
              <a:gd name="T81" fmla="*/ 2147483647 h 161"/>
              <a:gd name="T82" fmla="*/ 2147483647 w 497"/>
              <a:gd name="T83" fmla="*/ 2147483647 h 161"/>
              <a:gd name="T84" fmla="*/ 2147483647 w 497"/>
              <a:gd name="T85" fmla="*/ 2147483647 h 161"/>
              <a:gd name="T86" fmla="*/ 2147483647 w 497"/>
              <a:gd name="T87" fmla="*/ 2147483647 h 161"/>
              <a:gd name="T88" fmla="*/ 2147483647 w 497"/>
              <a:gd name="T89" fmla="*/ 2147483647 h 161"/>
              <a:gd name="T90" fmla="*/ 2147483647 w 497"/>
              <a:gd name="T91" fmla="*/ 2147483647 h 161"/>
              <a:gd name="T92" fmla="*/ 2147483647 w 497"/>
              <a:gd name="T93" fmla="*/ 2147483647 h 161"/>
              <a:gd name="T94" fmla="*/ 2147483647 w 497"/>
              <a:gd name="T95" fmla="*/ 2147483647 h 161"/>
              <a:gd name="T96" fmla="*/ 2147483647 w 497"/>
              <a:gd name="T97" fmla="*/ 2147483647 h 161"/>
              <a:gd name="T98" fmla="*/ 2147483647 w 497"/>
              <a:gd name="T99" fmla="*/ 2147483647 h 161"/>
              <a:gd name="T100" fmla="*/ 2147483647 w 497"/>
              <a:gd name="T101" fmla="*/ 2147483647 h 161"/>
              <a:gd name="T102" fmla="*/ 2147483647 w 497"/>
              <a:gd name="T103" fmla="*/ 2147483647 h 161"/>
              <a:gd name="T104" fmla="*/ 2147483647 w 497"/>
              <a:gd name="T105" fmla="*/ 2147483647 h 161"/>
              <a:gd name="T106" fmla="*/ 2147483647 w 497"/>
              <a:gd name="T107" fmla="*/ 2147483647 h 161"/>
              <a:gd name="T108" fmla="*/ 2147483647 w 497"/>
              <a:gd name="T109" fmla="*/ 2147483647 h 161"/>
              <a:gd name="T110" fmla="*/ 2147483647 w 497"/>
              <a:gd name="T111" fmla="*/ 2147483647 h 161"/>
              <a:gd name="T112" fmla="*/ 2147483647 w 497"/>
              <a:gd name="T113" fmla="*/ 2147483647 h 161"/>
              <a:gd name="T114" fmla="*/ 2147483647 w 497"/>
              <a:gd name="T115" fmla="*/ 2147483647 h 161"/>
              <a:gd name="T116" fmla="*/ 2147483647 w 497"/>
              <a:gd name="T117" fmla="*/ 2147483647 h 161"/>
              <a:gd name="T118" fmla="*/ 0 w 497"/>
              <a:gd name="T119" fmla="*/ 0 h 161"/>
              <a:gd name="T120" fmla="*/ 497 w 497"/>
              <a:gd name="T1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497" h="161">
                <a:moveTo>
                  <a:pt x="0" y="0"/>
                </a:moveTo>
                <a:lnTo>
                  <a:pt x="12" y="0"/>
                </a:lnTo>
                <a:lnTo>
                  <a:pt x="12" y="1"/>
                </a:lnTo>
                <a:lnTo>
                  <a:pt x="16" y="1"/>
                </a:lnTo>
                <a:lnTo>
                  <a:pt x="16" y="2"/>
                </a:lnTo>
                <a:lnTo>
                  <a:pt x="27" y="2"/>
                </a:lnTo>
                <a:lnTo>
                  <a:pt x="27" y="4"/>
                </a:lnTo>
                <a:lnTo>
                  <a:pt x="37" y="4"/>
                </a:lnTo>
                <a:lnTo>
                  <a:pt x="37" y="5"/>
                </a:lnTo>
                <a:lnTo>
                  <a:pt x="40" y="5"/>
                </a:lnTo>
                <a:lnTo>
                  <a:pt x="40" y="6"/>
                </a:lnTo>
                <a:lnTo>
                  <a:pt x="40" y="7"/>
                </a:lnTo>
                <a:lnTo>
                  <a:pt x="50" y="7"/>
                </a:lnTo>
                <a:lnTo>
                  <a:pt x="50" y="8"/>
                </a:lnTo>
                <a:lnTo>
                  <a:pt x="66" y="8"/>
                </a:lnTo>
                <a:lnTo>
                  <a:pt x="66" y="10"/>
                </a:lnTo>
                <a:lnTo>
                  <a:pt x="67" y="10"/>
                </a:lnTo>
                <a:lnTo>
                  <a:pt x="67" y="11"/>
                </a:lnTo>
                <a:lnTo>
                  <a:pt x="74" y="11"/>
                </a:lnTo>
                <a:lnTo>
                  <a:pt x="74" y="12"/>
                </a:lnTo>
                <a:lnTo>
                  <a:pt x="75" y="12"/>
                </a:lnTo>
                <a:lnTo>
                  <a:pt x="75" y="13"/>
                </a:lnTo>
                <a:lnTo>
                  <a:pt x="79" y="13"/>
                </a:lnTo>
                <a:lnTo>
                  <a:pt x="79" y="14"/>
                </a:lnTo>
                <a:lnTo>
                  <a:pt x="80" y="14"/>
                </a:lnTo>
                <a:lnTo>
                  <a:pt x="80" y="17"/>
                </a:lnTo>
                <a:lnTo>
                  <a:pt x="83" y="17"/>
                </a:lnTo>
                <a:lnTo>
                  <a:pt x="83" y="18"/>
                </a:lnTo>
                <a:lnTo>
                  <a:pt x="86" y="18"/>
                </a:lnTo>
                <a:lnTo>
                  <a:pt x="86" y="19"/>
                </a:lnTo>
                <a:lnTo>
                  <a:pt x="87" y="19"/>
                </a:lnTo>
                <a:lnTo>
                  <a:pt x="87" y="20"/>
                </a:lnTo>
                <a:lnTo>
                  <a:pt x="89" y="20"/>
                </a:lnTo>
                <a:lnTo>
                  <a:pt x="89" y="21"/>
                </a:lnTo>
                <a:lnTo>
                  <a:pt x="91" y="21"/>
                </a:lnTo>
                <a:lnTo>
                  <a:pt x="91" y="23"/>
                </a:lnTo>
                <a:lnTo>
                  <a:pt x="92" y="23"/>
                </a:lnTo>
                <a:lnTo>
                  <a:pt x="92" y="24"/>
                </a:lnTo>
                <a:lnTo>
                  <a:pt x="93" y="24"/>
                </a:lnTo>
                <a:lnTo>
                  <a:pt x="93" y="25"/>
                </a:lnTo>
                <a:lnTo>
                  <a:pt x="103" y="25"/>
                </a:lnTo>
                <a:lnTo>
                  <a:pt x="103" y="26"/>
                </a:lnTo>
                <a:lnTo>
                  <a:pt x="107" y="26"/>
                </a:lnTo>
                <a:lnTo>
                  <a:pt x="107" y="27"/>
                </a:lnTo>
                <a:lnTo>
                  <a:pt x="110" y="27"/>
                </a:lnTo>
                <a:lnTo>
                  <a:pt x="110" y="29"/>
                </a:lnTo>
                <a:lnTo>
                  <a:pt x="110" y="30"/>
                </a:lnTo>
                <a:lnTo>
                  <a:pt x="111" y="30"/>
                </a:lnTo>
                <a:lnTo>
                  <a:pt x="111" y="31"/>
                </a:lnTo>
                <a:lnTo>
                  <a:pt x="111" y="33"/>
                </a:lnTo>
                <a:lnTo>
                  <a:pt x="119" y="33"/>
                </a:lnTo>
                <a:lnTo>
                  <a:pt x="119" y="34"/>
                </a:lnTo>
                <a:lnTo>
                  <a:pt x="122" y="34"/>
                </a:lnTo>
                <a:lnTo>
                  <a:pt x="122" y="35"/>
                </a:lnTo>
                <a:lnTo>
                  <a:pt x="123" y="35"/>
                </a:lnTo>
                <a:lnTo>
                  <a:pt x="123" y="36"/>
                </a:lnTo>
                <a:lnTo>
                  <a:pt x="123" y="38"/>
                </a:lnTo>
                <a:lnTo>
                  <a:pt x="124" y="38"/>
                </a:lnTo>
                <a:lnTo>
                  <a:pt x="124" y="39"/>
                </a:lnTo>
                <a:lnTo>
                  <a:pt x="125" y="39"/>
                </a:lnTo>
                <a:lnTo>
                  <a:pt x="125" y="40"/>
                </a:lnTo>
                <a:lnTo>
                  <a:pt x="131" y="40"/>
                </a:lnTo>
                <a:lnTo>
                  <a:pt x="131" y="42"/>
                </a:lnTo>
                <a:lnTo>
                  <a:pt x="136" y="42"/>
                </a:lnTo>
                <a:lnTo>
                  <a:pt x="136" y="43"/>
                </a:lnTo>
                <a:lnTo>
                  <a:pt x="142" y="43"/>
                </a:lnTo>
                <a:lnTo>
                  <a:pt x="142" y="44"/>
                </a:lnTo>
                <a:lnTo>
                  <a:pt x="148" y="44"/>
                </a:lnTo>
                <a:lnTo>
                  <a:pt x="148" y="46"/>
                </a:lnTo>
                <a:lnTo>
                  <a:pt x="159" y="46"/>
                </a:lnTo>
                <a:lnTo>
                  <a:pt x="159" y="47"/>
                </a:lnTo>
                <a:lnTo>
                  <a:pt x="160" y="47"/>
                </a:lnTo>
                <a:lnTo>
                  <a:pt x="160" y="49"/>
                </a:lnTo>
                <a:lnTo>
                  <a:pt x="162" y="49"/>
                </a:lnTo>
                <a:lnTo>
                  <a:pt x="162" y="51"/>
                </a:lnTo>
                <a:lnTo>
                  <a:pt x="165" y="51"/>
                </a:lnTo>
                <a:lnTo>
                  <a:pt x="165" y="53"/>
                </a:lnTo>
                <a:lnTo>
                  <a:pt x="169" y="53"/>
                </a:lnTo>
                <a:lnTo>
                  <a:pt x="169" y="54"/>
                </a:lnTo>
                <a:lnTo>
                  <a:pt x="171" y="54"/>
                </a:lnTo>
                <a:lnTo>
                  <a:pt x="171" y="56"/>
                </a:lnTo>
                <a:lnTo>
                  <a:pt x="176" y="56"/>
                </a:lnTo>
                <a:lnTo>
                  <a:pt x="176" y="57"/>
                </a:lnTo>
                <a:lnTo>
                  <a:pt x="181" y="57"/>
                </a:lnTo>
                <a:lnTo>
                  <a:pt x="181" y="59"/>
                </a:lnTo>
                <a:lnTo>
                  <a:pt x="183" y="59"/>
                </a:lnTo>
                <a:lnTo>
                  <a:pt x="183" y="60"/>
                </a:lnTo>
                <a:lnTo>
                  <a:pt x="198" y="60"/>
                </a:lnTo>
                <a:lnTo>
                  <a:pt x="198" y="62"/>
                </a:lnTo>
                <a:lnTo>
                  <a:pt x="200" y="62"/>
                </a:lnTo>
                <a:lnTo>
                  <a:pt x="200" y="64"/>
                </a:lnTo>
                <a:lnTo>
                  <a:pt x="200" y="65"/>
                </a:lnTo>
                <a:lnTo>
                  <a:pt x="203" y="65"/>
                </a:lnTo>
                <a:lnTo>
                  <a:pt x="203" y="67"/>
                </a:lnTo>
                <a:lnTo>
                  <a:pt x="211" y="67"/>
                </a:lnTo>
                <a:lnTo>
                  <a:pt x="211" y="68"/>
                </a:lnTo>
                <a:lnTo>
                  <a:pt x="217" y="68"/>
                </a:lnTo>
                <a:lnTo>
                  <a:pt x="217" y="70"/>
                </a:lnTo>
                <a:lnTo>
                  <a:pt x="219" y="70"/>
                </a:lnTo>
                <a:lnTo>
                  <a:pt x="219" y="72"/>
                </a:lnTo>
                <a:lnTo>
                  <a:pt x="220" y="72"/>
                </a:lnTo>
                <a:lnTo>
                  <a:pt x="220" y="73"/>
                </a:lnTo>
                <a:lnTo>
                  <a:pt x="226" y="73"/>
                </a:lnTo>
                <a:lnTo>
                  <a:pt x="226" y="75"/>
                </a:lnTo>
                <a:lnTo>
                  <a:pt x="229" y="75"/>
                </a:lnTo>
                <a:lnTo>
                  <a:pt x="229" y="77"/>
                </a:lnTo>
                <a:lnTo>
                  <a:pt x="230" y="77"/>
                </a:lnTo>
                <a:lnTo>
                  <a:pt x="230" y="78"/>
                </a:lnTo>
                <a:lnTo>
                  <a:pt x="241" y="78"/>
                </a:lnTo>
                <a:lnTo>
                  <a:pt x="241" y="80"/>
                </a:lnTo>
                <a:lnTo>
                  <a:pt x="244" y="80"/>
                </a:lnTo>
                <a:lnTo>
                  <a:pt x="244" y="82"/>
                </a:lnTo>
                <a:lnTo>
                  <a:pt x="246" y="82"/>
                </a:lnTo>
                <a:lnTo>
                  <a:pt x="246" y="83"/>
                </a:lnTo>
                <a:lnTo>
                  <a:pt x="250" y="83"/>
                </a:lnTo>
                <a:lnTo>
                  <a:pt x="250" y="85"/>
                </a:lnTo>
                <a:lnTo>
                  <a:pt x="251" y="85"/>
                </a:lnTo>
                <a:lnTo>
                  <a:pt x="251" y="87"/>
                </a:lnTo>
                <a:lnTo>
                  <a:pt x="254" y="87"/>
                </a:lnTo>
                <a:lnTo>
                  <a:pt x="254" y="88"/>
                </a:lnTo>
                <a:lnTo>
                  <a:pt x="255" y="88"/>
                </a:lnTo>
                <a:lnTo>
                  <a:pt x="255" y="90"/>
                </a:lnTo>
                <a:lnTo>
                  <a:pt x="257" y="90"/>
                </a:lnTo>
                <a:lnTo>
                  <a:pt x="257" y="92"/>
                </a:lnTo>
                <a:lnTo>
                  <a:pt x="262" y="92"/>
                </a:lnTo>
                <a:lnTo>
                  <a:pt x="262" y="93"/>
                </a:lnTo>
                <a:lnTo>
                  <a:pt x="271" y="93"/>
                </a:lnTo>
                <a:lnTo>
                  <a:pt x="271" y="95"/>
                </a:lnTo>
                <a:lnTo>
                  <a:pt x="272" y="95"/>
                </a:lnTo>
                <a:lnTo>
                  <a:pt x="272" y="97"/>
                </a:lnTo>
                <a:lnTo>
                  <a:pt x="274" y="97"/>
                </a:lnTo>
                <a:lnTo>
                  <a:pt x="274" y="99"/>
                </a:lnTo>
                <a:lnTo>
                  <a:pt x="276" y="99"/>
                </a:lnTo>
                <a:lnTo>
                  <a:pt x="276" y="101"/>
                </a:lnTo>
                <a:lnTo>
                  <a:pt x="284" y="101"/>
                </a:lnTo>
                <a:lnTo>
                  <a:pt x="284" y="102"/>
                </a:lnTo>
                <a:lnTo>
                  <a:pt x="289" y="102"/>
                </a:lnTo>
                <a:lnTo>
                  <a:pt x="289" y="104"/>
                </a:lnTo>
                <a:lnTo>
                  <a:pt x="289" y="106"/>
                </a:lnTo>
                <a:lnTo>
                  <a:pt x="294" y="106"/>
                </a:lnTo>
                <a:lnTo>
                  <a:pt x="294" y="108"/>
                </a:lnTo>
                <a:lnTo>
                  <a:pt x="296" y="108"/>
                </a:lnTo>
                <a:lnTo>
                  <a:pt x="296" y="110"/>
                </a:lnTo>
                <a:lnTo>
                  <a:pt x="299" y="110"/>
                </a:lnTo>
                <a:lnTo>
                  <a:pt x="299" y="112"/>
                </a:lnTo>
                <a:lnTo>
                  <a:pt x="311" y="112"/>
                </a:lnTo>
                <a:lnTo>
                  <a:pt x="311" y="114"/>
                </a:lnTo>
                <a:lnTo>
                  <a:pt x="332" y="114"/>
                </a:lnTo>
                <a:lnTo>
                  <a:pt x="332" y="117"/>
                </a:lnTo>
                <a:lnTo>
                  <a:pt x="338" y="117"/>
                </a:lnTo>
                <a:lnTo>
                  <a:pt x="338" y="119"/>
                </a:lnTo>
                <a:lnTo>
                  <a:pt x="341" y="119"/>
                </a:lnTo>
                <a:lnTo>
                  <a:pt x="341" y="122"/>
                </a:lnTo>
                <a:lnTo>
                  <a:pt x="344" y="122"/>
                </a:lnTo>
                <a:lnTo>
                  <a:pt x="344" y="125"/>
                </a:lnTo>
                <a:lnTo>
                  <a:pt x="350" y="125"/>
                </a:lnTo>
                <a:lnTo>
                  <a:pt x="350" y="128"/>
                </a:lnTo>
                <a:lnTo>
                  <a:pt x="376" y="128"/>
                </a:lnTo>
                <a:lnTo>
                  <a:pt x="376" y="132"/>
                </a:lnTo>
                <a:lnTo>
                  <a:pt x="385" y="132"/>
                </a:lnTo>
                <a:lnTo>
                  <a:pt x="385" y="136"/>
                </a:lnTo>
                <a:lnTo>
                  <a:pt x="394" y="136"/>
                </a:lnTo>
                <a:lnTo>
                  <a:pt x="394" y="140"/>
                </a:lnTo>
                <a:lnTo>
                  <a:pt x="403" y="140"/>
                </a:lnTo>
                <a:lnTo>
                  <a:pt x="403" y="145"/>
                </a:lnTo>
                <a:lnTo>
                  <a:pt x="415" y="145"/>
                </a:lnTo>
                <a:lnTo>
                  <a:pt x="415" y="150"/>
                </a:lnTo>
                <a:lnTo>
                  <a:pt x="448" y="150"/>
                </a:lnTo>
                <a:lnTo>
                  <a:pt x="448" y="161"/>
                </a:lnTo>
                <a:lnTo>
                  <a:pt x="497" y="161"/>
                </a:lnTo>
              </a:path>
            </a:pathLst>
          </a:custGeom>
          <a:noFill/>
          <a:ln w="20520">
            <a:solidFill>
              <a:srgbClr val="FFA5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57" name="AutoShape 5"/>
          <p:cNvSpPr>
            <a:spLocks noChangeArrowheads="1"/>
          </p:cNvSpPr>
          <p:nvPr/>
        </p:nvSpPr>
        <p:spPr bwMode="auto">
          <a:xfrm>
            <a:off x="2230438" y="1400175"/>
            <a:ext cx="4911725" cy="1027113"/>
          </a:xfrm>
          <a:custGeom>
            <a:avLst/>
            <a:gdLst>
              <a:gd name="T0" fmla="*/ 2147483647 w 516"/>
              <a:gd name="T1" fmla="*/ 2147483647 h 108"/>
              <a:gd name="T2" fmla="*/ 2147483647 w 516"/>
              <a:gd name="T3" fmla="*/ 2147483647 h 108"/>
              <a:gd name="T4" fmla="*/ 2147483647 w 516"/>
              <a:gd name="T5" fmla="*/ 2147483647 h 108"/>
              <a:gd name="T6" fmla="*/ 2147483647 w 516"/>
              <a:gd name="T7" fmla="*/ 2147483647 h 108"/>
              <a:gd name="T8" fmla="*/ 2147483647 w 516"/>
              <a:gd name="T9" fmla="*/ 2147483647 h 108"/>
              <a:gd name="T10" fmla="*/ 2147483647 w 516"/>
              <a:gd name="T11" fmla="*/ 2147483647 h 108"/>
              <a:gd name="T12" fmla="*/ 2147483647 w 516"/>
              <a:gd name="T13" fmla="*/ 2147483647 h 108"/>
              <a:gd name="T14" fmla="*/ 2147483647 w 516"/>
              <a:gd name="T15" fmla="*/ 2147483647 h 108"/>
              <a:gd name="T16" fmla="*/ 2147483647 w 516"/>
              <a:gd name="T17" fmla="*/ 2147483647 h 108"/>
              <a:gd name="T18" fmla="*/ 2147483647 w 516"/>
              <a:gd name="T19" fmla="*/ 2147483647 h 108"/>
              <a:gd name="T20" fmla="*/ 2147483647 w 516"/>
              <a:gd name="T21" fmla="*/ 2147483647 h 108"/>
              <a:gd name="T22" fmla="*/ 2147483647 w 516"/>
              <a:gd name="T23" fmla="*/ 2147483647 h 108"/>
              <a:gd name="T24" fmla="*/ 2147483647 w 516"/>
              <a:gd name="T25" fmla="*/ 2147483647 h 108"/>
              <a:gd name="T26" fmla="*/ 2147483647 w 516"/>
              <a:gd name="T27" fmla="*/ 2147483647 h 108"/>
              <a:gd name="T28" fmla="*/ 2147483647 w 516"/>
              <a:gd name="T29" fmla="*/ 2147483647 h 108"/>
              <a:gd name="T30" fmla="*/ 2147483647 w 516"/>
              <a:gd name="T31" fmla="*/ 2147483647 h 108"/>
              <a:gd name="T32" fmla="*/ 2147483647 w 516"/>
              <a:gd name="T33" fmla="*/ 2147483647 h 108"/>
              <a:gd name="T34" fmla="*/ 2147483647 w 516"/>
              <a:gd name="T35" fmla="*/ 2147483647 h 108"/>
              <a:gd name="T36" fmla="*/ 2147483647 w 516"/>
              <a:gd name="T37" fmla="*/ 2147483647 h 108"/>
              <a:gd name="T38" fmla="*/ 2147483647 w 516"/>
              <a:gd name="T39" fmla="*/ 2147483647 h 108"/>
              <a:gd name="T40" fmla="*/ 2147483647 w 516"/>
              <a:gd name="T41" fmla="*/ 2147483647 h 108"/>
              <a:gd name="T42" fmla="*/ 2147483647 w 516"/>
              <a:gd name="T43" fmla="*/ 2147483647 h 108"/>
              <a:gd name="T44" fmla="*/ 2147483647 w 516"/>
              <a:gd name="T45" fmla="*/ 2147483647 h 108"/>
              <a:gd name="T46" fmla="*/ 2147483647 w 516"/>
              <a:gd name="T47" fmla="*/ 2147483647 h 108"/>
              <a:gd name="T48" fmla="*/ 2147483647 w 516"/>
              <a:gd name="T49" fmla="*/ 2147483647 h 108"/>
              <a:gd name="T50" fmla="*/ 2147483647 w 516"/>
              <a:gd name="T51" fmla="*/ 2147483647 h 108"/>
              <a:gd name="T52" fmla="*/ 2147483647 w 516"/>
              <a:gd name="T53" fmla="*/ 2147483647 h 108"/>
              <a:gd name="T54" fmla="*/ 2147483647 w 516"/>
              <a:gd name="T55" fmla="*/ 2147483647 h 108"/>
              <a:gd name="T56" fmla="*/ 2147483647 w 516"/>
              <a:gd name="T57" fmla="*/ 2147483647 h 108"/>
              <a:gd name="T58" fmla="*/ 2147483647 w 516"/>
              <a:gd name="T59" fmla="*/ 2147483647 h 108"/>
              <a:gd name="T60" fmla="*/ 2147483647 w 516"/>
              <a:gd name="T61" fmla="*/ 2147483647 h 108"/>
              <a:gd name="T62" fmla="*/ 2147483647 w 516"/>
              <a:gd name="T63" fmla="*/ 2147483647 h 108"/>
              <a:gd name="T64" fmla="*/ 2147483647 w 516"/>
              <a:gd name="T65" fmla="*/ 2147483647 h 108"/>
              <a:gd name="T66" fmla="*/ 2147483647 w 516"/>
              <a:gd name="T67" fmla="*/ 2147483647 h 108"/>
              <a:gd name="T68" fmla="*/ 2147483647 w 516"/>
              <a:gd name="T69" fmla="*/ 2147483647 h 108"/>
              <a:gd name="T70" fmla="*/ 2147483647 w 516"/>
              <a:gd name="T71" fmla="*/ 2147483647 h 108"/>
              <a:gd name="T72" fmla="*/ 2147483647 w 516"/>
              <a:gd name="T73" fmla="*/ 2147483647 h 108"/>
              <a:gd name="T74" fmla="*/ 2147483647 w 516"/>
              <a:gd name="T75" fmla="*/ 2147483647 h 108"/>
              <a:gd name="T76" fmla="*/ 2147483647 w 516"/>
              <a:gd name="T77" fmla="*/ 2147483647 h 108"/>
              <a:gd name="T78" fmla="*/ 2147483647 w 516"/>
              <a:gd name="T79" fmla="*/ 2147483647 h 108"/>
              <a:gd name="T80" fmla="*/ 2147483647 w 516"/>
              <a:gd name="T81" fmla="*/ 2147483647 h 108"/>
              <a:gd name="T82" fmla="*/ 2147483647 w 516"/>
              <a:gd name="T83" fmla="*/ 2147483647 h 108"/>
              <a:gd name="T84" fmla="*/ 2147483647 w 516"/>
              <a:gd name="T85" fmla="*/ 2147483647 h 108"/>
              <a:gd name="T86" fmla="*/ 2147483647 w 516"/>
              <a:gd name="T87" fmla="*/ 2147483647 h 108"/>
              <a:gd name="T88" fmla="*/ 2147483647 w 516"/>
              <a:gd name="T89" fmla="*/ 2147483647 h 108"/>
              <a:gd name="T90" fmla="*/ 2147483647 w 516"/>
              <a:gd name="T91" fmla="*/ 2147483647 h 108"/>
              <a:gd name="T92" fmla="*/ 2147483647 w 516"/>
              <a:gd name="T93" fmla="*/ 2147483647 h 108"/>
              <a:gd name="T94" fmla="*/ 2147483647 w 516"/>
              <a:gd name="T95" fmla="*/ 2147483647 h 108"/>
              <a:gd name="T96" fmla="*/ 2147483647 w 516"/>
              <a:gd name="T97" fmla="*/ 2147483647 h 108"/>
              <a:gd name="T98" fmla="*/ 2147483647 w 516"/>
              <a:gd name="T99" fmla="*/ 2147483647 h 108"/>
              <a:gd name="T100" fmla="*/ 2147483647 w 516"/>
              <a:gd name="T101" fmla="*/ 2147483647 h 108"/>
              <a:gd name="T102" fmla="*/ 0 w 516"/>
              <a:gd name="T103" fmla="*/ 0 h 108"/>
              <a:gd name="T104" fmla="*/ 516 w 516"/>
              <a:gd name="T10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516" h="108">
                <a:moveTo>
                  <a:pt x="0" y="0"/>
                </a:moveTo>
                <a:lnTo>
                  <a:pt x="24" y="0"/>
                </a:lnTo>
                <a:lnTo>
                  <a:pt x="24" y="1"/>
                </a:lnTo>
                <a:lnTo>
                  <a:pt x="32" y="1"/>
                </a:lnTo>
                <a:lnTo>
                  <a:pt x="32" y="2"/>
                </a:lnTo>
                <a:lnTo>
                  <a:pt x="54" y="2"/>
                </a:lnTo>
                <a:lnTo>
                  <a:pt x="54" y="4"/>
                </a:lnTo>
                <a:lnTo>
                  <a:pt x="59" y="4"/>
                </a:lnTo>
                <a:lnTo>
                  <a:pt x="59" y="5"/>
                </a:lnTo>
                <a:lnTo>
                  <a:pt x="75" y="5"/>
                </a:lnTo>
                <a:lnTo>
                  <a:pt x="75" y="6"/>
                </a:lnTo>
                <a:lnTo>
                  <a:pt x="76" y="6"/>
                </a:lnTo>
                <a:lnTo>
                  <a:pt x="76" y="7"/>
                </a:lnTo>
                <a:lnTo>
                  <a:pt x="79" y="7"/>
                </a:lnTo>
                <a:lnTo>
                  <a:pt x="79" y="9"/>
                </a:lnTo>
                <a:lnTo>
                  <a:pt x="80" y="9"/>
                </a:lnTo>
                <a:lnTo>
                  <a:pt x="80" y="10"/>
                </a:lnTo>
                <a:lnTo>
                  <a:pt x="80" y="11"/>
                </a:lnTo>
                <a:lnTo>
                  <a:pt x="81" y="11"/>
                </a:lnTo>
                <a:lnTo>
                  <a:pt x="81" y="12"/>
                </a:lnTo>
                <a:lnTo>
                  <a:pt x="83" y="12"/>
                </a:lnTo>
                <a:lnTo>
                  <a:pt x="83" y="13"/>
                </a:lnTo>
                <a:lnTo>
                  <a:pt x="97" y="13"/>
                </a:lnTo>
                <a:lnTo>
                  <a:pt x="98" y="13"/>
                </a:lnTo>
                <a:lnTo>
                  <a:pt x="98" y="14"/>
                </a:lnTo>
                <a:lnTo>
                  <a:pt x="101" y="14"/>
                </a:lnTo>
                <a:lnTo>
                  <a:pt x="101" y="15"/>
                </a:lnTo>
                <a:lnTo>
                  <a:pt x="105" y="15"/>
                </a:lnTo>
                <a:lnTo>
                  <a:pt x="105" y="16"/>
                </a:lnTo>
                <a:lnTo>
                  <a:pt x="121" y="16"/>
                </a:lnTo>
                <a:lnTo>
                  <a:pt x="121" y="17"/>
                </a:lnTo>
                <a:lnTo>
                  <a:pt x="122" y="17"/>
                </a:lnTo>
                <a:lnTo>
                  <a:pt x="122" y="18"/>
                </a:lnTo>
                <a:lnTo>
                  <a:pt x="123" y="18"/>
                </a:lnTo>
                <a:lnTo>
                  <a:pt x="123" y="19"/>
                </a:lnTo>
                <a:lnTo>
                  <a:pt x="128" y="19"/>
                </a:lnTo>
                <a:lnTo>
                  <a:pt x="128" y="20"/>
                </a:lnTo>
                <a:lnTo>
                  <a:pt x="128" y="21"/>
                </a:lnTo>
                <a:lnTo>
                  <a:pt x="129" y="21"/>
                </a:lnTo>
                <a:lnTo>
                  <a:pt x="129" y="22"/>
                </a:lnTo>
                <a:lnTo>
                  <a:pt x="129" y="23"/>
                </a:lnTo>
                <a:lnTo>
                  <a:pt x="130" y="23"/>
                </a:lnTo>
                <a:lnTo>
                  <a:pt x="130" y="24"/>
                </a:lnTo>
                <a:lnTo>
                  <a:pt x="132" y="24"/>
                </a:lnTo>
                <a:lnTo>
                  <a:pt x="132" y="25"/>
                </a:lnTo>
                <a:lnTo>
                  <a:pt x="134" y="25"/>
                </a:lnTo>
                <a:lnTo>
                  <a:pt x="134" y="26"/>
                </a:lnTo>
                <a:lnTo>
                  <a:pt x="136" y="26"/>
                </a:lnTo>
                <a:lnTo>
                  <a:pt x="136" y="27"/>
                </a:lnTo>
                <a:lnTo>
                  <a:pt x="140" y="27"/>
                </a:lnTo>
                <a:lnTo>
                  <a:pt x="140" y="28"/>
                </a:lnTo>
                <a:lnTo>
                  <a:pt x="145" y="28"/>
                </a:lnTo>
                <a:lnTo>
                  <a:pt x="145" y="29"/>
                </a:lnTo>
                <a:lnTo>
                  <a:pt x="153" y="29"/>
                </a:lnTo>
                <a:lnTo>
                  <a:pt x="153" y="30"/>
                </a:lnTo>
                <a:lnTo>
                  <a:pt x="156" y="30"/>
                </a:lnTo>
                <a:lnTo>
                  <a:pt x="156" y="31"/>
                </a:lnTo>
                <a:lnTo>
                  <a:pt x="161" y="31"/>
                </a:lnTo>
                <a:lnTo>
                  <a:pt x="161" y="32"/>
                </a:lnTo>
                <a:lnTo>
                  <a:pt x="162" y="32"/>
                </a:lnTo>
                <a:lnTo>
                  <a:pt x="162" y="33"/>
                </a:lnTo>
                <a:lnTo>
                  <a:pt x="165" y="33"/>
                </a:lnTo>
                <a:lnTo>
                  <a:pt x="165" y="34"/>
                </a:lnTo>
                <a:lnTo>
                  <a:pt x="169" y="34"/>
                </a:lnTo>
                <a:lnTo>
                  <a:pt x="169" y="36"/>
                </a:lnTo>
                <a:lnTo>
                  <a:pt x="174" y="36"/>
                </a:lnTo>
                <a:lnTo>
                  <a:pt x="174" y="37"/>
                </a:lnTo>
                <a:lnTo>
                  <a:pt x="176" y="37"/>
                </a:lnTo>
                <a:lnTo>
                  <a:pt x="176" y="38"/>
                </a:lnTo>
                <a:lnTo>
                  <a:pt x="179" y="38"/>
                </a:lnTo>
                <a:lnTo>
                  <a:pt x="179" y="39"/>
                </a:lnTo>
                <a:lnTo>
                  <a:pt x="183" y="39"/>
                </a:lnTo>
                <a:lnTo>
                  <a:pt x="183" y="40"/>
                </a:lnTo>
                <a:lnTo>
                  <a:pt x="184" y="40"/>
                </a:lnTo>
                <a:lnTo>
                  <a:pt x="184" y="41"/>
                </a:lnTo>
                <a:lnTo>
                  <a:pt x="193" y="41"/>
                </a:lnTo>
                <a:lnTo>
                  <a:pt x="193" y="43"/>
                </a:lnTo>
                <a:lnTo>
                  <a:pt x="202" y="43"/>
                </a:lnTo>
                <a:lnTo>
                  <a:pt x="202" y="44"/>
                </a:lnTo>
                <a:lnTo>
                  <a:pt x="214" y="44"/>
                </a:lnTo>
                <a:lnTo>
                  <a:pt x="214" y="45"/>
                </a:lnTo>
                <a:lnTo>
                  <a:pt x="222" y="45"/>
                </a:lnTo>
                <a:lnTo>
                  <a:pt x="222" y="46"/>
                </a:lnTo>
                <a:lnTo>
                  <a:pt x="223" y="46"/>
                </a:lnTo>
                <a:lnTo>
                  <a:pt x="223" y="47"/>
                </a:lnTo>
                <a:lnTo>
                  <a:pt x="228" y="47"/>
                </a:lnTo>
                <a:lnTo>
                  <a:pt x="228" y="49"/>
                </a:lnTo>
                <a:lnTo>
                  <a:pt x="228" y="50"/>
                </a:lnTo>
                <a:lnTo>
                  <a:pt x="234" y="50"/>
                </a:lnTo>
                <a:lnTo>
                  <a:pt x="234" y="51"/>
                </a:lnTo>
                <a:lnTo>
                  <a:pt x="250" y="51"/>
                </a:lnTo>
                <a:lnTo>
                  <a:pt x="250" y="52"/>
                </a:lnTo>
                <a:lnTo>
                  <a:pt x="259" y="52"/>
                </a:lnTo>
                <a:lnTo>
                  <a:pt x="259" y="54"/>
                </a:lnTo>
                <a:lnTo>
                  <a:pt x="265" y="54"/>
                </a:lnTo>
                <a:lnTo>
                  <a:pt x="265" y="55"/>
                </a:lnTo>
                <a:lnTo>
                  <a:pt x="271" y="55"/>
                </a:lnTo>
                <a:lnTo>
                  <a:pt x="271" y="56"/>
                </a:lnTo>
                <a:lnTo>
                  <a:pt x="278" y="56"/>
                </a:lnTo>
                <a:lnTo>
                  <a:pt x="278" y="57"/>
                </a:lnTo>
                <a:lnTo>
                  <a:pt x="279" y="57"/>
                </a:lnTo>
                <a:lnTo>
                  <a:pt x="279" y="59"/>
                </a:lnTo>
                <a:lnTo>
                  <a:pt x="292" y="59"/>
                </a:lnTo>
                <a:lnTo>
                  <a:pt x="292" y="60"/>
                </a:lnTo>
                <a:lnTo>
                  <a:pt x="294" y="60"/>
                </a:lnTo>
                <a:lnTo>
                  <a:pt x="294" y="61"/>
                </a:lnTo>
                <a:lnTo>
                  <a:pt x="295" y="61"/>
                </a:lnTo>
                <a:lnTo>
                  <a:pt x="295" y="63"/>
                </a:lnTo>
                <a:lnTo>
                  <a:pt x="298" y="63"/>
                </a:lnTo>
                <a:lnTo>
                  <a:pt x="298" y="64"/>
                </a:lnTo>
                <a:lnTo>
                  <a:pt x="300" y="64"/>
                </a:lnTo>
                <a:lnTo>
                  <a:pt x="300" y="66"/>
                </a:lnTo>
                <a:lnTo>
                  <a:pt x="304" y="66"/>
                </a:lnTo>
                <a:lnTo>
                  <a:pt x="304" y="67"/>
                </a:lnTo>
                <a:lnTo>
                  <a:pt x="306" y="67"/>
                </a:lnTo>
                <a:lnTo>
                  <a:pt x="306" y="68"/>
                </a:lnTo>
                <a:lnTo>
                  <a:pt x="312" y="68"/>
                </a:lnTo>
                <a:lnTo>
                  <a:pt x="312" y="70"/>
                </a:lnTo>
                <a:lnTo>
                  <a:pt x="314" y="70"/>
                </a:lnTo>
                <a:lnTo>
                  <a:pt x="314" y="72"/>
                </a:lnTo>
                <a:lnTo>
                  <a:pt x="318" y="72"/>
                </a:lnTo>
                <a:lnTo>
                  <a:pt x="318" y="73"/>
                </a:lnTo>
                <a:lnTo>
                  <a:pt x="322" y="73"/>
                </a:lnTo>
                <a:lnTo>
                  <a:pt x="322" y="75"/>
                </a:lnTo>
                <a:lnTo>
                  <a:pt x="323" y="75"/>
                </a:lnTo>
                <a:lnTo>
                  <a:pt x="323" y="77"/>
                </a:lnTo>
                <a:lnTo>
                  <a:pt x="348" y="77"/>
                </a:lnTo>
                <a:lnTo>
                  <a:pt x="348" y="79"/>
                </a:lnTo>
                <a:lnTo>
                  <a:pt x="354" y="79"/>
                </a:lnTo>
                <a:lnTo>
                  <a:pt x="354" y="81"/>
                </a:lnTo>
                <a:lnTo>
                  <a:pt x="358" y="81"/>
                </a:lnTo>
                <a:lnTo>
                  <a:pt x="358" y="84"/>
                </a:lnTo>
                <a:lnTo>
                  <a:pt x="363" y="84"/>
                </a:lnTo>
                <a:lnTo>
                  <a:pt x="363" y="87"/>
                </a:lnTo>
                <a:lnTo>
                  <a:pt x="377" y="87"/>
                </a:lnTo>
                <a:lnTo>
                  <a:pt x="377" y="90"/>
                </a:lnTo>
                <a:lnTo>
                  <a:pt x="381" y="90"/>
                </a:lnTo>
                <a:lnTo>
                  <a:pt x="381" y="93"/>
                </a:lnTo>
                <a:lnTo>
                  <a:pt x="385" y="93"/>
                </a:lnTo>
                <a:lnTo>
                  <a:pt x="385" y="97"/>
                </a:lnTo>
                <a:lnTo>
                  <a:pt x="389" y="97"/>
                </a:lnTo>
                <a:lnTo>
                  <a:pt x="389" y="100"/>
                </a:lnTo>
                <a:lnTo>
                  <a:pt x="432" y="100"/>
                </a:lnTo>
                <a:lnTo>
                  <a:pt x="432" y="108"/>
                </a:lnTo>
                <a:lnTo>
                  <a:pt x="516" y="108"/>
                </a:lnTo>
              </a:path>
            </a:pathLst>
          </a:custGeom>
          <a:noFill/>
          <a:ln w="20520">
            <a:solidFill>
              <a:srgbClr val="FF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58" name="AutoShape 6"/>
          <p:cNvSpPr>
            <a:spLocks noChangeArrowheads="1"/>
          </p:cNvSpPr>
          <p:nvPr/>
        </p:nvSpPr>
        <p:spPr bwMode="auto">
          <a:xfrm>
            <a:off x="2230438" y="1400175"/>
            <a:ext cx="4654550" cy="560388"/>
          </a:xfrm>
          <a:custGeom>
            <a:avLst/>
            <a:gdLst>
              <a:gd name="T0" fmla="*/ 0 w 489"/>
              <a:gd name="T1" fmla="*/ 0 h 59"/>
              <a:gd name="T2" fmla="*/ 2147483647 w 489"/>
              <a:gd name="T3" fmla="*/ 0 h 59"/>
              <a:gd name="T4" fmla="*/ 2147483647 w 489"/>
              <a:gd name="T5" fmla="*/ 2147483647 h 59"/>
              <a:gd name="T6" fmla="*/ 2147483647 w 489"/>
              <a:gd name="T7" fmla="*/ 2147483647 h 59"/>
              <a:gd name="T8" fmla="*/ 2147483647 w 489"/>
              <a:gd name="T9" fmla="*/ 2147483647 h 59"/>
              <a:gd name="T10" fmla="*/ 2147483647 w 489"/>
              <a:gd name="T11" fmla="*/ 2147483647 h 59"/>
              <a:gd name="T12" fmla="*/ 2147483647 w 489"/>
              <a:gd name="T13" fmla="*/ 2147483647 h 59"/>
              <a:gd name="T14" fmla="*/ 2147483647 w 489"/>
              <a:gd name="T15" fmla="*/ 2147483647 h 59"/>
              <a:gd name="T16" fmla="*/ 2147483647 w 489"/>
              <a:gd name="T17" fmla="*/ 2147483647 h 59"/>
              <a:gd name="T18" fmla="*/ 2147483647 w 489"/>
              <a:gd name="T19" fmla="*/ 2147483647 h 59"/>
              <a:gd name="T20" fmla="*/ 2147483647 w 489"/>
              <a:gd name="T21" fmla="*/ 2147483647 h 59"/>
              <a:gd name="T22" fmla="*/ 2147483647 w 489"/>
              <a:gd name="T23" fmla="*/ 2147483647 h 59"/>
              <a:gd name="T24" fmla="*/ 2147483647 w 489"/>
              <a:gd name="T25" fmla="*/ 2147483647 h 59"/>
              <a:gd name="T26" fmla="*/ 2147483647 w 489"/>
              <a:gd name="T27" fmla="*/ 2147483647 h 59"/>
              <a:gd name="T28" fmla="*/ 2147483647 w 489"/>
              <a:gd name="T29" fmla="*/ 2147483647 h 59"/>
              <a:gd name="T30" fmla="*/ 2147483647 w 489"/>
              <a:gd name="T31" fmla="*/ 2147483647 h 59"/>
              <a:gd name="T32" fmla="*/ 2147483647 w 489"/>
              <a:gd name="T33" fmla="*/ 2147483647 h 59"/>
              <a:gd name="T34" fmla="*/ 2147483647 w 489"/>
              <a:gd name="T35" fmla="*/ 2147483647 h 59"/>
              <a:gd name="T36" fmla="*/ 2147483647 w 489"/>
              <a:gd name="T37" fmla="*/ 2147483647 h 59"/>
              <a:gd name="T38" fmla="*/ 2147483647 w 489"/>
              <a:gd name="T39" fmla="*/ 2147483647 h 59"/>
              <a:gd name="T40" fmla="*/ 2147483647 w 489"/>
              <a:gd name="T41" fmla="*/ 2147483647 h 59"/>
              <a:gd name="T42" fmla="*/ 2147483647 w 489"/>
              <a:gd name="T43" fmla="*/ 2147483647 h 59"/>
              <a:gd name="T44" fmla="*/ 2147483647 w 489"/>
              <a:gd name="T45" fmla="*/ 2147483647 h 59"/>
              <a:gd name="T46" fmla="*/ 2147483647 w 489"/>
              <a:gd name="T47" fmla="*/ 2147483647 h 59"/>
              <a:gd name="T48" fmla="*/ 2147483647 w 489"/>
              <a:gd name="T49" fmla="*/ 2147483647 h 59"/>
              <a:gd name="T50" fmla="*/ 2147483647 w 489"/>
              <a:gd name="T51" fmla="*/ 2147483647 h 59"/>
              <a:gd name="T52" fmla="*/ 2147483647 w 489"/>
              <a:gd name="T53" fmla="*/ 2147483647 h 59"/>
              <a:gd name="T54" fmla="*/ 2147483647 w 489"/>
              <a:gd name="T55" fmla="*/ 2147483647 h 59"/>
              <a:gd name="T56" fmla="*/ 2147483647 w 489"/>
              <a:gd name="T57" fmla="*/ 2147483647 h 59"/>
              <a:gd name="T58" fmla="*/ 2147483647 w 489"/>
              <a:gd name="T59" fmla="*/ 2147483647 h 59"/>
              <a:gd name="T60" fmla="*/ 2147483647 w 489"/>
              <a:gd name="T61" fmla="*/ 2147483647 h 59"/>
              <a:gd name="T62" fmla="*/ 2147483647 w 489"/>
              <a:gd name="T63" fmla="*/ 2147483647 h 59"/>
              <a:gd name="T64" fmla="*/ 2147483647 w 489"/>
              <a:gd name="T65" fmla="*/ 2147483647 h 59"/>
              <a:gd name="T66" fmla="*/ 2147483647 w 489"/>
              <a:gd name="T67" fmla="*/ 2147483647 h 59"/>
              <a:gd name="T68" fmla="*/ 2147483647 w 489"/>
              <a:gd name="T69" fmla="*/ 2147483647 h 59"/>
              <a:gd name="T70" fmla="*/ 2147483647 w 489"/>
              <a:gd name="T71" fmla="*/ 2147483647 h 59"/>
              <a:gd name="T72" fmla="*/ 2147483647 w 489"/>
              <a:gd name="T73" fmla="*/ 2147483647 h 59"/>
              <a:gd name="T74" fmla="*/ 2147483647 w 489"/>
              <a:gd name="T75" fmla="*/ 2147483647 h 59"/>
              <a:gd name="T76" fmla="*/ 2147483647 w 489"/>
              <a:gd name="T77" fmla="*/ 2147483647 h 59"/>
              <a:gd name="T78" fmla="*/ 2147483647 w 489"/>
              <a:gd name="T79" fmla="*/ 2147483647 h 59"/>
              <a:gd name="T80" fmla="*/ 2147483647 w 489"/>
              <a:gd name="T81" fmla="*/ 2147483647 h 59"/>
              <a:gd name="T82" fmla="*/ 2147483647 w 489"/>
              <a:gd name="T83" fmla="*/ 2147483647 h 59"/>
              <a:gd name="T84" fmla="*/ 2147483647 w 489"/>
              <a:gd name="T85" fmla="*/ 2147483647 h 59"/>
              <a:gd name="T86" fmla="*/ 2147483647 w 489"/>
              <a:gd name="T87" fmla="*/ 2147483647 h 59"/>
              <a:gd name="T88" fmla="*/ 2147483647 w 489"/>
              <a:gd name="T89" fmla="*/ 2147483647 h 59"/>
              <a:gd name="T90" fmla="*/ 2147483647 w 489"/>
              <a:gd name="T91" fmla="*/ 2147483647 h 59"/>
              <a:gd name="T92" fmla="*/ 2147483647 w 489"/>
              <a:gd name="T93" fmla="*/ 2147483647 h 59"/>
              <a:gd name="T94" fmla="*/ 2147483647 w 489"/>
              <a:gd name="T95" fmla="*/ 2147483647 h 59"/>
              <a:gd name="T96" fmla="*/ 2147483647 w 489"/>
              <a:gd name="T97" fmla="*/ 2147483647 h 59"/>
              <a:gd name="T98" fmla="*/ 2147483647 w 489"/>
              <a:gd name="T99" fmla="*/ 2147483647 h 59"/>
              <a:gd name="T100" fmla="*/ 2147483647 w 489"/>
              <a:gd name="T101" fmla="*/ 2147483647 h 59"/>
              <a:gd name="T102" fmla="*/ 2147483647 w 489"/>
              <a:gd name="T103" fmla="*/ 2147483647 h 59"/>
              <a:gd name="T104" fmla="*/ 2147483647 w 489"/>
              <a:gd name="T105" fmla="*/ 2147483647 h 59"/>
              <a:gd name="T106" fmla="*/ 2147483647 w 489"/>
              <a:gd name="T107" fmla="*/ 2147483647 h 59"/>
              <a:gd name="T108" fmla="*/ 2147483647 w 489"/>
              <a:gd name="T109" fmla="*/ 2147483647 h 59"/>
              <a:gd name="T110" fmla="*/ 2147483647 w 489"/>
              <a:gd name="T111" fmla="*/ 2147483647 h 59"/>
              <a:gd name="T112" fmla="*/ 2147483647 w 489"/>
              <a:gd name="T113" fmla="*/ 2147483647 h 59"/>
              <a:gd name="T114" fmla="*/ 2147483647 w 489"/>
              <a:gd name="T115" fmla="*/ 2147483647 h 59"/>
              <a:gd name="T116" fmla="*/ 2147483647 w 489"/>
              <a:gd name="T117" fmla="*/ 2147483647 h 59"/>
              <a:gd name="T118" fmla="*/ 2147483647 w 489"/>
              <a:gd name="T119" fmla="*/ 2147483647 h 59"/>
              <a:gd name="T120" fmla="*/ 2147483647 w 489"/>
              <a:gd name="T121" fmla="*/ 2147483647 h 59"/>
              <a:gd name="T122" fmla="*/ 0 w 489"/>
              <a:gd name="T123" fmla="*/ 0 h 59"/>
              <a:gd name="T124" fmla="*/ 489 w 489"/>
              <a:gd name="T1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489" h="59">
                <a:moveTo>
                  <a:pt x="0" y="0"/>
                </a:moveTo>
                <a:lnTo>
                  <a:pt x="79" y="0"/>
                </a:lnTo>
                <a:lnTo>
                  <a:pt x="79" y="1"/>
                </a:lnTo>
                <a:lnTo>
                  <a:pt x="79" y="3"/>
                </a:lnTo>
                <a:lnTo>
                  <a:pt x="80" y="3"/>
                </a:lnTo>
                <a:lnTo>
                  <a:pt x="80" y="4"/>
                </a:lnTo>
                <a:lnTo>
                  <a:pt x="81" y="4"/>
                </a:lnTo>
                <a:lnTo>
                  <a:pt x="81" y="5"/>
                </a:lnTo>
                <a:lnTo>
                  <a:pt x="112" y="5"/>
                </a:lnTo>
                <a:lnTo>
                  <a:pt x="112" y="7"/>
                </a:lnTo>
                <a:lnTo>
                  <a:pt x="114" y="7"/>
                </a:lnTo>
                <a:lnTo>
                  <a:pt x="114" y="8"/>
                </a:lnTo>
                <a:lnTo>
                  <a:pt x="122" y="8"/>
                </a:lnTo>
                <a:lnTo>
                  <a:pt x="122" y="10"/>
                </a:lnTo>
                <a:lnTo>
                  <a:pt x="132" y="10"/>
                </a:lnTo>
                <a:lnTo>
                  <a:pt x="132" y="11"/>
                </a:lnTo>
                <a:lnTo>
                  <a:pt x="142" y="11"/>
                </a:lnTo>
                <a:lnTo>
                  <a:pt x="142" y="13"/>
                </a:lnTo>
                <a:lnTo>
                  <a:pt x="150" y="13"/>
                </a:lnTo>
                <a:lnTo>
                  <a:pt x="150" y="14"/>
                </a:lnTo>
                <a:lnTo>
                  <a:pt x="156" y="14"/>
                </a:lnTo>
                <a:lnTo>
                  <a:pt x="156" y="16"/>
                </a:lnTo>
                <a:lnTo>
                  <a:pt x="163" y="16"/>
                </a:lnTo>
                <a:lnTo>
                  <a:pt x="163" y="17"/>
                </a:lnTo>
                <a:lnTo>
                  <a:pt x="168" y="17"/>
                </a:lnTo>
                <a:lnTo>
                  <a:pt x="168" y="19"/>
                </a:lnTo>
                <a:lnTo>
                  <a:pt x="172" y="19"/>
                </a:lnTo>
                <a:lnTo>
                  <a:pt x="172" y="21"/>
                </a:lnTo>
                <a:lnTo>
                  <a:pt x="186" y="21"/>
                </a:lnTo>
                <a:lnTo>
                  <a:pt x="186" y="23"/>
                </a:lnTo>
                <a:lnTo>
                  <a:pt x="190" y="23"/>
                </a:lnTo>
                <a:lnTo>
                  <a:pt x="190" y="25"/>
                </a:lnTo>
                <a:lnTo>
                  <a:pt x="195" y="25"/>
                </a:lnTo>
                <a:lnTo>
                  <a:pt x="195" y="26"/>
                </a:lnTo>
                <a:lnTo>
                  <a:pt x="220" y="26"/>
                </a:lnTo>
                <a:lnTo>
                  <a:pt x="220" y="28"/>
                </a:lnTo>
                <a:lnTo>
                  <a:pt x="220" y="30"/>
                </a:lnTo>
                <a:lnTo>
                  <a:pt x="226" y="30"/>
                </a:lnTo>
                <a:lnTo>
                  <a:pt x="226" y="32"/>
                </a:lnTo>
                <a:lnTo>
                  <a:pt x="226" y="34"/>
                </a:lnTo>
                <a:lnTo>
                  <a:pt x="245" y="34"/>
                </a:lnTo>
                <a:lnTo>
                  <a:pt x="245" y="36"/>
                </a:lnTo>
                <a:lnTo>
                  <a:pt x="276" y="36"/>
                </a:lnTo>
                <a:lnTo>
                  <a:pt x="276" y="38"/>
                </a:lnTo>
                <a:lnTo>
                  <a:pt x="278" y="38"/>
                </a:lnTo>
                <a:lnTo>
                  <a:pt x="278" y="40"/>
                </a:lnTo>
                <a:lnTo>
                  <a:pt x="315" y="40"/>
                </a:lnTo>
                <a:lnTo>
                  <a:pt x="315" y="43"/>
                </a:lnTo>
                <a:lnTo>
                  <a:pt x="325" y="43"/>
                </a:lnTo>
                <a:lnTo>
                  <a:pt x="325" y="46"/>
                </a:lnTo>
                <a:lnTo>
                  <a:pt x="336" y="46"/>
                </a:lnTo>
                <a:lnTo>
                  <a:pt x="336" y="50"/>
                </a:lnTo>
                <a:lnTo>
                  <a:pt x="353" y="50"/>
                </a:lnTo>
                <a:lnTo>
                  <a:pt x="353" y="54"/>
                </a:lnTo>
                <a:lnTo>
                  <a:pt x="367" y="54"/>
                </a:lnTo>
                <a:lnTo>
                  <a:pt x="367" y="59"/>
                </a:lnTo>
                <a:lnTo>
                  <a:pt x="489" y="59"/>
                </a:lnTo>
              </a:path>
            </a:pathLst>
          </a:custGeom>
          <a:noFill/>
          <a:ln w="20880">
            <a:solidFill>
              <a:srgbClr val="0000FF"/>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59" name="AutoShape 7"/>
          <p:cNvSpPr>
            <a:spLocks noChangeArrowheads="1"/>
          </p:cNvSpPr>
          <p:nvPr/>
        </p:nvSpPr>
        <p:spPr bwMode="auto">
          <a:xfrm>
            <a:off x="2230438" y="1400175"/>
            <a:ext cx="4903787" cy="493713"/>
          </a:xfrm>
          <a:custGeom>
            <a:avLst/>
            <a:gdLst>
              <a:gd name="T0" fmla="*/ 2147483647 w 515"/>
              <a:gd name="T1" fmla="*/ 0 h 52"/>
              <a:gd name="T2" fmla="*/ 2147483647 w 515"/>
              <a:gd name="T3" fmla="*/ 2147483647 h 52"/>
              <a:gd name="T4" fmla="*/ 2147483647 w 515"/>
              <a:gd name="T5" fmla="*/ 2147483647 h 52"/>
              <a:gd name="T6" fmla="*/ 2147483647 w 515"/>
              <a:gd name="T7" fmla="*/ 2147483647 h 52"/>
              <a:gd name="T8" fmla="*/ 2147483647 w 515"/>
              <a:gd name="T9" fmla="*/ 2147483647 h 52"/>
              <a:gd name="T10" fmla="*/ 2147483647 w 515"/>
              <a:gd name="T11" fmla="*/ 2147483647 h 52"/>
              <a:gd name="T12" fmla="*/ 2147483647 w 515"/>
              <a:gd name="T13" fmla="*/ 2147483647 h 52"/>
              <a:gd name="T14" fmla="*/ 2147483647 w 515"/>
              <a:gd name="T15" fmla="*/ 2147483647 h 52"/>
              <a:gd name="T16" fmla="*/ 2147483647 w 515"/>
              <a:gd name="T17" fmla="*/ 2147483647 h 52"/>
              <a:gd name="T18" fmla="*/ 2147483647 w 515"/>
              <a:gd name="T19" fmla="*/ 2147483647 h 52"/>
              <a:gd name="T20" fmla="*/ 2147483647 w 515"/>
              <a:gd name="T21" fmla="*/ 2147483647 h 52"/>
              <a:gd name="T22" fmla="*/ 2147483647 w 515"/>
              <a:gd name="T23" fmla="*/ 2147483647 h 52"/>
              <a:gd name="T24" fmla="*/ 2147483647 w 515"/>
              <a:gd name="T25" fmla="*/ 2147483647 h 52"/>
              <a:gd name="T26" fmla="*/ 2147483647 w 515"/>
              <a:gd name="T27" fmla="*/ 2147483647 h 52"/>
              <a:gd name="T28" fmla="*/ 2147483647 w 515"/>
              <a:gd name="T29" fmla="*/ 2147483647 h 52"/>
              <a:gd name="T30" fmla="*/ 2147483647 w 515"/>
              <a:gd name="T31" fmla="*/ 2147483647 h 52"/>
              <a:gd name="T32" fmla="*/ 2147483647 w 515"/>
              <a:gd name="T33" fmla="*/ 2147483647 h 52"/>
              <a:gd name="T34" fmla="*/ 2147483647 w 515"/>
              <a:gd name="T35" fmla="*/ 2147483647 h 52"/>
              <a:gd name="T36" fmla="*/ 2147483647 w 515"/>
              <a:gd name="T37" fmla="*/ 2147483647 h 52"/>
              <a:gd name="T38" fmla="*/ 2147483647 w 515"/>
              <a:gd name="T39" fmla="*/ 2147483647 h 52"/>
              <a:gd name="T40" fmla="*/ 2147483647 w 515"/>
              <a:gd name="T41" fmla="*/ 2147483647 h 52"/>
              <a:gd name="T42" fmla="*/ 2147483647 w 515"/>
              <a:gd name="T43" fmla="*/ 2147483647 h 52"/>
              <a:gd name="T44" fmla="*/ 2147483647 w 515"/>
              <a:gd name="T45" fmla="*/ 2147483647 h 52"/>
              <a:gd name="T46" fmla="*/ 2147483647 w 515"/>
              <a:gd name="T47" fmla="*/ 2147483647 h 52"/>
              <a:gd name="T48" fmla="*/ 2147483647 w 515"/>
              <a:gd name="T49" fmla="*/ 2147483647 h 52"/>
              <a:gd name="T50" fmla="*/ 2147483647 w 515"/>
              <a:gd name="T51" fmla="*/ 2147483647 h 52"/>
              <a:gd name="T52" fmla="*/ 2147483647 w 515"/>
              <a:gd name="T53" fmla="*/ 2147483647 h 52"/>
              <a:gd name="T54" fmla="*/ 2147483647 w 515"/>
              <a:gd name="T55" fmla="*/ 2147483647 h 52"/>
              <a:gd name="T56" fmla="*/ 2147483647 w 515"/>
              <a:gd name="T57" fmla="*/ 2147483647 h 52"/>
              <a:gd name="T58" fmla="*/ 2147483647 w 515"/>
              <a:gd name="T59" fmla="*/ 2147483647 h 52"/>
              <a:gd name="T60" fmla="*/ 2147483647 w 515"/>
              <a:gd name="T61" fmla="*/ 2147483647 h 52"/>
              <a:gd name="T62" fmla="*/ 2147483647 w 515"/>
              <a:gd name="T63" fmla="*/ 2147483647 h 52"/>
              <a:gd name="T64" fmla="*/ 2147483647 w 515"/>
              <a:gd name="T65" fmla="*/ 2147483647 h 52"/>
              <a:gd name="T66" fmla="*/ 2147483647 w 515"/>
              <a:gd name="T67" fmla="*/ 2147483647 h 52"/>
              <a:gd name="T68" fmla="*/ 2147483647 w 515"/>
              <a:gd name="T69" fmla="*/ 2147483647 h 52"/>
              <a:gd name="T70" fmla="*/ 2147483647 w 515"/>
              <a:gd name="T71" fmla="*/ 2147483647 h 52"/>
              <a:gd name="T72" fmla="*/ 2147483647 w 515"/>
              <a:gd name="T73" fmla="*/ 2147483647 h 52"/>
              <a:gd name="T74" fmla="*/ 2147483647 w 515"/>
              <a:gd name="T75" fmla="*/ 2147483647 h 52"/>
              <a:gd name="T76" fmla="*/ 2147483647 w 515"/>
              <a:gd name="T77" fmla="*/ 2147483647 h 52"/>
              <a:gd name="T78" fmla="*/ 2147483647 w 515"/>
              <a:gd name="T79" fmla="*/ 2147483647 h 52"/>
              <a:gd name="T80" fmla="*/ 2147483647 w 515"/>
              <a:gd name="T81" fmla="*/ 2147483647 h 52"/>
              <a:gd name="T82" fmla="*/ 2147483647 w 515"/>
              <a:gd name="T83" fmla="*/ 2147483647 h 52"/>
              <a:gd name="T84" fmla="*/ 2147483647 w 515"/>
              <a:gd name="T85" fmla="*/ 2147483647 h 52"/>
              <a:gd name="T86" fmla="*/ 2147483647 w 515"/>
              <a:gd name="T87" fmla="*/ 2147483647 h 52"/>
              <a:gd name="T88" fmla="*/ 2147483647 w 515"/>
              <a:gd name="T89" fmla="*/ 2147483647 h 52"/>
              <a:gd name="T90" fmla="*/ 2147483647 w 515"/>
              <a:gd name="T91" fmla="*/ 2147483647 h 52"/>
              <a:gd name="T92" fmla="*/ 2147483647 w 515"/>
              <a:gd name="T93" fmla="*/ 2147483647 h 52"/>
              <a:gd name="T94" fmla="*/ 0 w 515"/>
              <a:gd name="T95" fmla="*/ 0 h 52"/>
              <a:gd name="T96" fmla="*/ 515 w 515"/>
              <a:gd name="T9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515" h="52">
                <a:moveTo>
                  <a:pt x="0" y="0"/>
                </a:moveTo>
                <a:lnTo>
                  <a:pt x="24" y="0"/>
                </a:lnTo>
                <a:lnTo>
                  <a:pt x="24" y="1"/>
                </a:lnTo>
                <a:lnTo>
                  <a:pt x="35" y="1"/>
                </a:lnTo>
                <a:lnTo>
                  <a:pt x="35" y="2"/>
                </a:lnTo>
                <a:lnTo>
                  <a:pt x="44" y="2"/>
                </a:lnTo>
                <a:lnTo>
                  <a:pt x="55" y="2"/>
                </a:lnTo>
                <a:lnTo>
                  <a:pt x="55" y="3"/>
                </a:lnTo>
                <a:lnTo>
                  <a:pt x="68" y="3"/>
                </a:lnTo>
                <a:lnTo>
                  <a:pt x="68" y="4"/>
                </a:lnTo>
                <a:lnTo>
                  <a:pt x="69" y="4"/>
                </a:lnTo>
                <a:lnTo>
                  <a:pt x="78" y="4"/>
                </a:lnTo>
                <a:lnTo>
                  <a:pt x="78" y="5"/>
                </a:lnTo>
                <a:lnTo>
                  <a:pt x="92" y="5"/>
                </a:lnTo>
                <a:lnTo>
                  <a:pt x="92" y="6"/>
                </a:lnTo>
                <a:lnTo>
                  <a:pt x="95" y="6"/>
                </a:lnTo>
                <a:lnTo>
                  <a:pt x="95" y="7"/>
                </a:lnTo>
                <a:lnTo>
                  <a:pt x="102" y="7"/>
                </a:lnTo>
                <a:lnTo>
                  <a:pt x="103" y="7"/>
                </a:lnTo>
                <a:lnTo>
                  <a:pt x="103" y="8"/>
                </a:lnTo>
                <a:lnTo>
                  <a:pt x="107" y="8"/>
                </a:lnTo>
                <a:lnTo>
                  <a:pt x="107" y="9"/>
                </a:lnTo>
                <a:lnTo>
                  <a:pt x="109" y="9"/>
                </a:lnTo>
                <a:lnTo>
                  <a:pt x="109" y="10"/>
                </a:lnTo>
                <a:lnTo>
                  <a:pt x="137" y="10"/>
                </a:lnTo>
                <a:lnTo>
                  <a:pt x="139" y="10"/>
                </a:lnTo>
                <a:lnTo>
                  <a:pt x="139" y="11"/>
                </a:lnTo>
                <a:lnTo>
                  <a:pt x="145" y="11"/>
                </a:lnTo>
                <a:lnTo>
                  <a:pt x="145" y="12"/>
                </a:lnTo>
                <a:lnTo>
                  <a:pt x="148" y="12"/>
                </a:lnTo>
                <a:lnTo>
                  <a:pt x="148" y="13"/>
                </a:lnTo>
                <a:lnTo>
                  <a:pt x="157" y="13"/>
                </a:lnTo>
                <a:lnTo>
                  <a:pt x="157" y="14"/>
                </a:lnTo>
                <a:lnTo>
                  <a:pt x="173" y="14"/>
                </a:lnTo>
                <a:lnTo>
                  <a:pt x="177" y="14"/>
                </a:lnTo>
                <a:lnTo>
                  <a:pt x="177" y="15"/>
                </a:lnTo>
                <a:lnTo>
                  <a:pt x="191" y="15"/>
                </a:lnTo>
                <a:lnTo>
                  <a:pt x="191" y="16"/>
                </a:lnTo>
                <a:lnTo>
                  <a:pt x="199" y="16"/>
                </a:lnTo>
                <a:lnTo>
                  <a:pt x="199" y="17"/>
                </a:lnTo>
                <a:lnTo>
                  <a:pt x="204" y="17"/>
                </a:lnTo>
                <a:lnTo>
                  <a:pt x="204" y="18"/>
                </a:lnTo>
                <a:lnTo>
                  <a:pt x="216" y="18"/>
                </a:lnTo>
                <a:lnTo>
                  <a:pt x="216" y="19"/>
                </a:lnTo>
                <a:lnTo>
                  <a:pt x="217" y="19"/>
                </a:lnTo>
                <a:lnTo>
                  <a:pt x="217" y="20"/>
                </a:lnTo>
                <a:lnTo>
                  <a:pt x="218" y="20"/>
                </a:lnTo>
                <a:lnTo>
                  <a:pt x="218" y="21"/>
                </a:lnTo>
                <a:lnTo>
                  <a:pt x="219" y="21"/>
                </a:lnTo>
                <a:lnTo>
                  <a:pt x="223" y="21"/>
                </a:lnTo>
                <a:lnTo>
                  <a:pt x="223" y="22"/>
                </a:lnTo>
                <a:lnTo>
                  <a:pt x="233" y="22"/>
                </a:lnTo>
                <a:lnTo>
                  <a:pt x="233" y="23"/>
                </a:lnTo>
                <a:lnTo>
                  <a:pt x="242" y="23"/>
                </a:lnTo>
                <a:lnTo>
                  <a:pt x="242" y="24"/>
                </a:lnTo>
                <a:lnTo>
                  <a:pt x="254" y="24"/>
                </a:lnTo>
                <a:lnTo>
                  <a:pt x="254" y="26"/>
                </a:lnTo>
                <a:lnTo>
                  <a:pt x="256" y="26"/>
                </a:lnTo>
                <a:lnTo>
                  <a:pt x="256" y="27"/>
                </a:lnTo>
                <a:lnTo>
                  <a:pt x="260" y="27"/>
                </a:lnTo>
                <a:lnTo>
                  <a:pt x="260" y="28"/>
                </a:lnTo>
                <a:lnTo>
                  <a:pt x="271" y="28"/>
                </a:lnTo>
                <a:lnTo>
                  <a:pt x="271" y="29"/>
                </a:lnTo>
                <a:lnTo>
                  <a:pt x="292" y="29"/>
                </a:lnTo>
                <a:lnTo>
                  <a:pt x="292" y="30"/>
                </a:lnTo>
                <a:lnTo>
                  <a:pt x="295" y="30"/>
                </a:lnTo>
                <a:lnTo>
                  <a:pt x="299" y="30"/>
                </a:lnTo>
                <a:lnTo>
                  <a:pt x="299" y="31"/>
                </a:lnTo>
                <a:lnTo>
                  <a:pt x="302" y="31"/>
                </a:lnTo>
                <a:lnTo>
                  <a:pt x="302" y="32"/>
                </a:lnTo>
                <a:lnTo>
                  <a:pt x="314" y="32"/>
                </a:lnTo>
                <a:lnTo>
                  <a:pt x="314" y="34"/>
                </a:lnTo>
                <a:lnTo>
                  <a:pt x="317" y="34"/>
                </a:lnTo>
                <a:lnTo>
                  <a:pt x="317" y="35"/>
                </a:lnTo>
                <a:lnTo>
                  <a:pt x="336" y="35"/>
                </a:lnTo>
                <a:lnTo>
                  <a:pt x="336" y="36"/>
                </a:lnTo>
                <a:lnTo>
                  <a:pt x="359" y="36"/>
                </a:lnTo>
                <a:lnTo>
                  <a:pt x="359" y="37"/>
                </a:lnTo>
                <a:lnTo>
                  <a:pt x="361" y="37"/>
                </a:lnTo>
                <a:lnTo>
                  <a:pt x="361" y="39"/>
                </a:lnTo>
                <a:lnTo>
                  <a:pt x="390" y="39"/>
                </a:lnTo>
                <a:lnTo>
                  <a:pt x="390" y="41"/>
                </a:lnTo>
                <a:lnTo>
                  <a:pt x="411" y="41"/>
                </a:lnTo>
                <a:lnTo>
                  <a:pt x="411" y="44"/>
                </a:lnTo>
                <a:lnTo>
                  <a:pt x="458" y="44"/>
                </a:lnTo>
                <a:lnTo>
                  <a:pt x="458" y="52"/>
                </a:lnTo>
                <a:lnTo>
                  <a:pt x="515" y="52"/>
                </a:lnTo>
              </a:path>
            </a:pathLst>
          </a:custGeom>
          <a:noFill/>
          <a:ln w="20880">
            <a:solidFill>
              <a:srgbClr val="0099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3560" name="Text Box 8"/>
          <p:cNvSpPr txBox="1">
            <a:spLocks noChangeArrowheads="1"/>
          </p:cNvSpPr>
          <p:nvPr/>
        </p:nvSpPr>
        <p:spPr bwMode="auto">
          <a:xfrm>
            <a:off x="4926013" y="1295400"/>
            <a:ext cx="25257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450"/>
              </a:spcBef>
            </a:pPr>
            <a:r>
              <a:rPr lang="tr-TR">
                <a:solidFill>
                  <a:srgbClr val="009900"/>
                </a:solidFill>
              </a:rPr>
              <a:t>92</a:t>
            </a:r>
            <a:r>
              <a:rPr lang="tr-TR">
                <a:solidFill>
                  <a:srgbClr val="009900"/>
                </a:solidFill>
                <a:latin typeface="Symbol" pitchFamily="18" charset="2"/>
              </a:rPr>
              <a:t></a:t>
            </a:r>
            <a:r>
              <a:rPr lang="tr-TR">
                <a:solidFill>
                  <a:srgbClr val="009900"/>
                </a:solidFill>
              </a:rPr>
              <a:t>2%, 16% of events </a:t>
            </a:r>
          </a:p>
        </p:txBody>
      </p:sp>
      <p:sp>
        <p:nvSpPr>
          <p:cNvPr id="23561" name="Text Box 9"/>
          <p:cNvSpPr txBox="1">
            <a:spLocks noChangeArrowheads="1"/>
          </p:cNvSpPr>
          <p:nvPr/>
        </p:nvSpPr>
        <p:spPr bwMode="auto">
          <a:xfrm>
            <a:off x="7370763" y="2505075"/>
            <a:ext cx="12636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spcBef>
                <a:spcPts val="600"/>
              </a:spcBef>
            </a:pPr>
            <a:r>
              <a:rPr lang="tr-TR" sz="2400"/>
              <a:t>4 y EFS</a:t>
            </a:r>
          </a:p>
        </p:txBody>
      </p:sp>
      <p:sp>
        <p:nvSpPr>
          <p:cNvPr id="23562" name="Rectangle 10"/>
          <p:cNvSpPr>
            <a:spLocks noChangeArrowheads="1"/>
          </p:cNvSpPr>
          <p:nvPr/>
        </p:nvSpPr>
        <p:spPr bwMode="auto">
          <a:xfrm>
            <a:off x="3106738" y="3810000"/>
            <a:ext cx="738187"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0.0001</a:t>
            </a:r>
          </a:p>
        </p:txBody>
      </p:sp>
      <p:sp>
        <p:nvSpPr>
          <p:cNvPr id="23563" name="Rectangle 11"/>
          <p:cNvSpPr>
            <a:spLocks noChangeArrowheads="1"/>
          </p:cNvSpPr>
          <p:nvPr/>
        </p:nvSpPr>
        <p:spPr bwMode="auto">
          <a:xfrm>
            <a:off x="2925763" y="3789363"/>
            <a:ext cx="14128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&lt;</a:t>
            </a:r>
          </a:p>
        </p:txBody>
      </p:sp>
      <p:sp>
        <p:nvSpPr>
          <p:cNvPr id="23564" name="Rectangle 12"/>
          <p:cNvSpPr>
            <a:spLocks noChangeArrowheads="1"/>
          </p:cNvSpPr>
          <p:nvPr/>
        </p:nvSpPr>
        <p:spPr bwMode="auto">
          <a:xfrm>
            <a:off x="2744788" y="3810000"/>
            <a:ext cx="160337" cy="290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i="1">
                <a:solidFill>
                  <a:srgbClr val="000000"/>
                </a:solidFill>
              </a:rPr>
              <a:t>P</a:t>
            </a:r>
          </a:p>
        </p:txBody>
      </p:sp>
      <p:sp>
        <p:nvSpPr>
          <p:cNvPr id="23565" name="Rectangle 13"/>
          <p:cNvSpPr>
            <a:spLocks noChangeArrowheads="1"/>
          </p:cNvSpPr>
          <p:nvPr/>
        </p:nvSpPr>
        <p:spPr bwMode="auto">
          <a:xfrm>
            <a:off x="2060575" y="5805488"/>
            <a:ext cx="134938"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a:t>
            </a:r>
          </a:p>
        </p:txBody>
      </p:sp>
      <p:sp>
        <p:nvSpPr>
          <p:cNvPr id="23566" name="Rectangle 14"/>
          <p:cNvSpPr>
            <a:spLocks noChangeArrowheads="1"/>
          </p:cNvSpPr>
          <p:nvPr/>
        </p:nvSpPr>
        <p:spPr bwMode="auto">
          <a:xfrm>
            <a:off x="2916238" y="5805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1</a:t>
            </a:r>
          </a:p>
        </p:txBody>
      </p:sp>
      <p:sp>
        <p:nvSpPr>
          <p:cNvPr id="23567" name="Rectangle 15"/>
          <p:cNvSpPr>
            <a:spLocks noChangeArrowheads="1"/>
          </p:cNvSpPr>
          <p:nvPr/>
        </p:nvSpPr>
        <p:spPr bwMode="auto">
          <a:xfrm>
            <a:off x="3716338" y="5805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2</a:t>
            </a:r>
          </a:p>
        </p:txBody>
      </p:sp>
      <p:sp>
        <p:nvSpPr>
          <p:cNvPr id="23568" name="Rectangle 16"/>
          <p:cNvSpPr>
            <a:spLocks noChangeArrowheads="1"/>
          </p:cNvSpPr>
          <p:nvPr/>
        </p:nvSpPr>
        <p:spPr bwMode="auto">
          <a:xfrm>
            <a:off x="4581525" y="5805488"/>
            <a:ext cx="134938"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3</a:t>
            </a:r>
          </a:p>
        </p:txBody>
      </p:sp>
      <p:sp>
        <p:nvSpPr>
          <p:cNvPr id="23569" name="Rectangle 17"/>
          <p:cNvSpPr>
            <a:spLocks noChangeArrowheads="1"/>
          </p:cNvSpPr>
          <p:nvPr/>
        </p:nvSpPr>
        <p:spPr bwMode="auto">
          <a:xfrm>
            <a:off x="5516563" y="5805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4</a:t>
            </a:r>
          </a:p>
        </p:txBody>
      </p:sp>
      <p:sp>
        <p:nvSpPr>
          <p:cNvPr id="23570" name="Rectangle 18"/>
          <p:cNvSpPr>
            <a:spLocks noChangeArrowheads="1"/>
          </p:cNvSpPr>
          <p:nvPr/>
        </p:nvSpPr>
        <p:spPr bwMode="auto">
          <a:xfrm>
            <a:off x="6453188" y="5805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5</a:t>
            </a:r>
          </a:p>
        </p:txBody>
      </p:sp>
      <p:sp>
        <p:nvSpPr>
          <p:cNvPr id="23571" name="Rectangle 19"/>
          <p:cNvSpPr>
            <a:spLocks noChangeArrowheads="1"/>
          </p:cNvSpPr>
          <p:nvPr/>
        </p:nvSpPr>
        <p:spPr bwMode="auto">
          <a:xfrm>
            <a:off x="7316788" y="5805488"/>
            <a:ext cx="134937"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6</a:t>
            </a:r>
          </a:p>
        </p:txBody>
      </p:sp>
      <p:sp>
        <p:nvSpPr>
          <p:cNvPr id="23572" name="Rectangle 20"/>
          <p:cNvSpPr>
            <a:spLocks noChangeArrowheads="1"/>
          </p:cNvSpPr>
          <p:nvPr/>
        </p:nvSpPr>
        <p:spPr bwMode="auto">
          <a:xfrm rot="16200000">
            <a:off x="-344488" y="3717926"/>
            <a:ext cx="33369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a:solidFill>
                  <a:srgbClr val="000000"/>
                </a:solidFill>
              </a:rPr>
              <a:t>Event-free survival probability</a:t>
            </a:r>
          </a:p>
        </p:txBody>
      </p:sp>
      <p:sp>
        <p:nvSpPr>
          <p:cNvPr id="23573" name="Rectangle 21"/>
          <p:cNvSpPr>
            <a:spLocks noChangeArrowheads="1"/>
          </p:cNvSpPr>
          <p:nvPr/>
        </p:nvSpPr>
        <p:spPr bwMode="auto">
          <a:xfrm rot="16200000">
            <a:off x="1737519" y="5415757"/>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0.0</a:t>
            </a:r>
          </a:p>
        </p:txBody>
      </p:sp>
      <p:sp>
        <p:nvSpPr>
          <p:cNvPr id="23574" name="Rectangle 22"/>
          <p:cNvSpPr>
            <a:spLocks noChangeArrowheads="1"/>
          </p:cNvSpPr>
          <p:nvPr/>
        </p:nvSpPr>
        <p:spPr bwMode="auto">
          <a:xfrm rot="16200000">
            <a:off x="1737519" y="4587082"/>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0.2</a:t>
            </a:r>
          </a:p>
        </p:txBody>
      </p:sp>
      <p:sp>
        <p:nvSpPr>
          <p:cNvPr id="23575" name="Rectangle 23"/>
          <p:cNvSpPr>
            <a:spLocks noChangeArrowheads="1"/>
          </p:cNvSpPr>
          <p:nvPr/>
        </p:nvSpPr>
        <p:spPr bwMode="auto">
          <a:xfrm rot="16200000">
            <a:off x="1737519" y="3758407"/>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0.4</a:t>
            </a:r>
          </a:p>
        </p:txBody>
      </p:sp>
      <p:sp>
        <p:nvSpPr>
          <p:cNvPr id="23576" name="Rectangle 24"/>
          <p:cNvSpPr>
            <a:spLocks noChangeArrowheads="1"/>
          </p:cNvSpPr>
          <p:nvPr/>
        </p:nvSpPr>
        <p:spPr bwMode="auto">
          <a:xfrm rot="16200000">
            <a:off x="1737519" y="2921794"/>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0.6</a:t>
            </a:r>
          </a:p>
        </p:txBody>
      </p:sp>
      <p:sp>
        <p:nvSpPr>
          <p:cNvPr id="23577" name="Rectangle 25"/>
          <p:cNvSpPr>
            <a:spLocks noChangeArrowheads="1"/>
          </p:cNvSpPr>
          <p:nvPr/>
        </p:nvSpPr>
        <p:spPr bwMode="auto">
          <a:xfrm rot="16200000">
            <a:off x="1737519" y="2088357"/>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0.8</a:t>
            </a:r>
          </a:p>
        </p:txBody>
      </p:sp>
      <p:sp>
        <p:nvSpPr>
          <p:cNvPr id="23578" name="Rectangle 26"/>
          <p:cNvSpPr>
            <a:spLocks noChangeArrowheads="1"/>
          </p:cNvSpPr>
          <p:nvPr/>
        </p:nvSpPr>
        <p:spPr bwMode="auto">
          <a:xfrm rot="16200000">
            <a:off x="1737519" y="1262857"/>
            <a:ext cx="33655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900">
                <a:solidFill>
                  <a:srgbClr val="000000"/>
                </a:solidFill>
              </a:rPr>
              <a:t>1.0</a:t>
            </a:r>
          </a:p>
        </p:txBody>
      </p:sp>
      <p:sp>
        <p:nvSpPr>
          <p:cNvPr id="23579" name="Line 27"/>
          <p:cNvSpPr>
            <a:spLocks noChangeShapeType="1"/>
          </p:cNvSpPr>
          <p:nvPr/>
        </p:nvSpPr>
        <p:spPr bwMode="auto">
          <a:xfrm>
            <a:off x="2373313" y="4513263"/>
            <a:ext cx="285750" cy="1587"/>
          </a:xfrm>
          <a:prstGeom prst="line">
            <a:avLst/>
          </a:prstGeom>
          <a:noFill/>
          <a:ln w="20520">
            <a:solidFill>
              <a:srgbClr val="00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80" name="Line 28"/>
          <p:cNvSpPr>
            <a:spLocks noChangeShapeType="1"/>
          </p:cNvSpPr>
          <p:nvPr/>
        </p:nvSpPr>
        <p:spPr bwMode="auto">
          <a:xfrm>
            <a:off x="2373313" y="4722813"/>
            <a:ext cx="285750" cy="1587"/>
          </a:xfrm>
          <a:prstGeom prst="line">
            <a:avLst/>
          </a:prstGeom>
          <a:noFill/>
          <a:ln w="20880">
            <a:solidFill>
              <a:srgbClr val="0000FF"/>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81" name="Line 29"/>
          <p:cNvSpPr>
            <a:spLocks noChangeShapeType="1"/>
          </p:cNvSpPr>
          <p:nvPr/>
        </p:nvSpPr>
        <p:spPr bwMode="auto">
          <a:xfrm>
            <a:off x="2373313" y="4932363"/>
            <a:ext cx="285750" cy="1587"/>
          </a:xfrm>
          <a:prstGeom prst="line">
            <a:avLst/>
          </a:prstGeom>
          <a:noFill/>
          <a:ln w="20520">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82" name="Line 30"/>
          <p:cNvSpPr>
            <a:spLocks noChangeShapeType="1"/>
          </p:cNvSpPr>
          <p:nvPr/>
        </p:nvSpPr>
        <p:spPr bwMode="auto">
          <a:xfrm>
            <a:off x="2373313" y="5141913"/>
            <a:ext cx="285750" cy="1587"/>
          </a:xfrm>
          <a:prstGeom prst="line">
            <a:avLst/>
          </a:prstGeom>
          <a:noFill/>
          <a:ln w="20520">
            <a:solidFill>
              <a:srgbClr val="FFA5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83" name="Line 31"/>
          <p:cNvSpPr>
            <a:spLocks noChangeShapeType="1"/>
          </p:cNvSpPr>
          <p:nvPr/>
        </p:nvSpPr>
        <p:spPr bwMode="auto">
          <a:xfrm>
            <a:off x="2373313" y="5351463"/>
            <a:ext cx="285750" cy="1587"/>
          </a:xfrm>
          <a:prstGeom prst="line">
            <a:avLst/>
          </a:prstGeom>
          <a:noFill/>
          <a:ln w="20520">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84" name="Rectangle 32"/>
          <p:cNvSpPr>
            <a:spLocks noChangeArrowheads="1"/>
          </p:cNvSpPr>
          <p:nvPr/>
        </p:nvSpPr>
        <p:spPr bwMode="auto">
          <a:xfrm>
            <a:off x="2901950" y="4365625"/>
            <a:ext cx="418465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a:solidFill>
                  <a:srgbClr val="000000"/>
                </a:solidFill>
              </a:rPr>
              <a:t>1: MRD Negative (sensitivity = 0.01%) (</a:t>
            </a:r>
            <a:r>
              <a:rPr lang="tr-TR" sz="1600" i="1">
                <a:solidFill>
                  <a:srgbClr val="000000"/>
                </a:solidFill>
              </a:rPr>
              <a:t>n</a:t>
            </a:r>
            <a:r>
              <a:rPr lang="tr-TR" sz="1600">
                <a:solidFill>
                  <a:srgbClr val="000000"/>
                </a:solidFill>
              </a:rPr>
              <a:t>=603)</a:t>
            </a:r>
          </a:p>
        </p:txBody>
      </p:sp>
      <p:sp>
        <p:nvSpPr>
          <p:cNvPr id="23585" name="Rectangle 33"/>
          <p:cNvSpPr>
            <a:spLocks noChangeArrowheads="1"/>
          </p:cNvSpPr>
          <p:nvPr/>
        </p:nvSpPr>
        <p:spPr bwMode="auto">
          <a:xfrm>
            <a:off x="2816225" y="4637088"/>
            <a:ext cx="294005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a:solidFill>
                  <a:srgbClr val="000000"/>
                </a:solidFill>
              </a:rPr>
              <a:t>2: 0.01% &lt; MRD ≤ 0.1% (</a:t>
            </a:r>
            <a:r>
              <a:rPr lang="tr-TR" sz="1600" i="1">
                <a:solidFill>
                  <a:srgbClr val="000000"/>
                </a:solidFill>
              </a:rPr>
              <a:t>n</a:t>
            </a:r>
            <a:r>
              <a:rPr lang="tr-TR" sz="1600">
                <a:solidFill>
                  <a:srgbClr val="000000"/>
                </a:solidFill>
              </a:rPr>
              <a:t>=341)</a:t>
            </a:r>
          </a:p>
        </p:txBody>
      </p:sp>
      <p:sp>
        <p:nvSpPr>
          <p:cNvPr id="23586" name="Rectangle 34"/>
          <p:cNvSpPr>
            <a:spLocks noChangeArrowheads="1"/>
          </p:cNvSpPr>
          <p:nvPr/>
        </p:nvSpPr>
        <p:spPr bwMode="auto">
          <a:xfrm>
            <a:off x="2816225" y="4846638"/>
            <a:ext cx="2827338"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a:solidFill>
                  <a:srgbClr val="000000"/>
                </a:solidFill>
              </a:rPr>
              <a:t>3: 0.1% &lt; MRD ≤ 1.0% (</a:t>
            </a:r>
            <a:r>
              <a:rPr lang="tr-TR" sz="1600" i="1">
                <a:solidFill>
                  <a:srgbClr val="000000"/>
                </a:solidFill>
              </a:rPr>
              <a:t>n</a:t>
            </a:r>
            <a:r>
              <a:rPr lang="tr-TR" sz="1600">
                <a:solidFill>
                  <a:srgbClr val="000000"/>
                </a:solidFill>
              </a:rPr>
              <a:t>=501)</a:t>
            </a:r>
          </a:p>
        </p:txBody>
      </p:sp>
      <p:sp>
        <p:nvSpPr>
          <p:cNvPr id="23587" name="Rectangle 35"/>
          <p:cNvSpPr>
            <a:spLocks noChangeArrowheads="1"/>
          </p:cNvSpPr>
          <p:nvPr/>
        </p:nvSpPr>
        <p:spPr bwMode="auto">
          <a:xfrm>
            <a:off x="2816225" y="5054600"/>
            <a:ext cx="294005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a:solidFill>
                  <a:srgbClr val="000000"/>
                </a:solidFill>
              </a:rPr>
              <a:t>4: 1.0% &lt; MRD ≤ 10.0% (</a:t>
            </a:r>
            <a:r>
              <a:rPr lang="tr-TR" sz="1600" i="1">
                <a:solidFill>
                  <a:srgbClr val="000000"/>
                </a:solidFill>
              </a:rPr>
              <a:t>n</a:t>
            </a:r>
            <a:r>
              <a:rPr lang="tr-TR" sz="1600">
                <a:solidFill>
                  <a:srgbClr val="000000"/>
                </a:solidFill>
              </a:rPr>
              <a:t>=373)</a:t>
            </a:r>
          </a:p>
        </p:txBody>
      </p:sp>
      <p:sp>
        <p:nvSpPr>
          <p:cNvPr id="23588" name="Rectangle 36"/>
          <p:cNvSpPr>
            <a:spLocks noChangeArrowheads="1"/>
          </p:cNvSpPr>
          <p:nvPr/>
        </p:nvSpPr>
        <p:spPr bwMode="auto">
          <a:xfrm>
            <a:off x="2814638" y="5265738"/>
            <a:ext cx="2085975"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a:solidFill>
                  <a:srgbClr val="000000"/>
                </a:solidFill>
              </a:rPr>
              <a:t>5: MRD &gt; 10% (</a:t>
            </a:r>
            <a:r>
              <a:rPr lang="tr-TR" sz="1600" i="1">
                <a:solidFill>
                  <a:srgbClr val="000000"/>
                </a:solidFill>
              </a:rPr>
              <a:t>n</a:t>
            </a:r>
            <a:r>
              <a:rPr lang="tr-TR" sz="1600">
                <a:solidFill>
                  <a:srgbClr val="000000"/>
                </a:solidFill>
              </a:rPr>
              <a:t>=116)</a:t>
            </a:r>
          </a:p>
        </p:txBody>
      </p:sp>
    </p:spTree>
    <p:extLst>
      <p:ext uri="{BB962C8B-B14F-4D97-AF65-F5344CB8AC3E}">
        <p14:creationId xmlns="" xmlns:p14="http://schemas.microsoft.com/office/powerpoint/2010/main" val="1876792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752600"/>
            <a:ext cx="8547100" cy="4562475"/>
          </a:xfrm>
          <a:prstGeom prst="rect">
            <a:avLst/>
          </a:prstGeom>
          <a:solidFill>
            <a:srgbClr val="00E4A8"/>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5778" name="Text Box 2"/>
          <p:cNvSpPr txBox="1">
            <a:spLocks noChangeArrowheads="1"/>
          </p:cNvSpPr>
          <p:nvPr/>
        </p:nvSpPr>
        <p:spPr bwMode="auto">
          <a:xfrm>
            <a:off x="684213" y="333375"/>
            <a:ext cx="7704137" cy="10793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spcBef>
                <a:spcPts val="2000"/>
              </a:spcBef>
            </a:pPr>
            <a:r>
              <a:rPr lang="tr-TR" sz="3200" dirty="0" smtClean="0">
                <a:solidFill>
                  <a:srgbClr val="FF0000"/>
                </a:solidFill>
              </a:rPr>
              <a:t>Son pediatrik AML çalışmalarındaki EFS oranları</a:t>
            </a:r>
            <a:endParaRPr lang="tr-TR" sz="3200" dirty="0">
              <a:solidFill>
                <a:srgbClr val="FF0000"/>
              </a:solidFill>
            </a:endParaRPr>
          </a:p>
        </p:txBody>
      </p:sp>
    </p:spTree>
    <p:extLst>
      <p:ext uri="{BB962C8B-B14F-4D97-AF65-F5344CB8AC3E}">
        <p14:creationId xmlns="" xmlns:p14="http://schemas.microsoft.com/office/powerpoint/2010/main" val="728939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idx="4294967295"/>
          </p:nvPr>
        </p:nvSpPr>
        <p:spPr>
          <a:xfrm>
            <a:off x="428597" y="1"/>
            <a:ext cx="7929618" cy="836711"/>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CCG-2891</a:t>
            </a:r>
          </a:p>
        </p:txBody>
      </p:sp>
      <p:graphicFrame>
        <p:nvGraphicFramePr>
          <p:cNvPr id="76802" name="Object 2"/>
          <p:cNvGraphicFramePr>
            <a:graphicFrameLocks noChangeAspect="1"/>
          </p:cNvGraphicFramePr>
          <p:nvPr>
            <p:extLst>
              <p:ext uri="{D42A27DB-BD31-4B8C-83A1-F6EECF244321}">
                <p14:modId xmlns="" xmlns:p14="http://schemas.microsoft.com/office/powerpoint/2010/main" val="2805215219"/>
              </p:ext>
            </p:extLst>
          </p:nvPr>
        </p:nvGraphicFramePr>
        <p:xfrm>
          <a:off x="179512" y="980728"/>
          <a:ext cx="8704263" cy="5616624"/>
        </p:xfrm>
        <a:graphic>
          <a:graphicData uri="http://schemas.openxmlformats.org/presentationml/2006/ole">
            <p:oleObj spid="_x0000_s2066" r:id="rId4" imgW="11279174" imgH="4896533" progId="PBrush">
              <p:embed/>
            </p:oleObj>
          </a:graphicData>
        </a:graphic>
      </p:graphicFrame>
    </p:spTree>
    <p:extLst>
      <p:ext uri="{BB962C8B-B14F-4D97-AF65-F5344CB8AC3E}">
        <p14:creationId xmlns="" xmlns:p14="http://schemas.microsoft.com/office/powerpoint/2010/main" val="2032294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864096"/>
          </a:xfrm>
        </p:spPr>
        <p:txBody>
          <a:bodyPr/>
          <a:lstStyle/>
          <a:p>
            <a:pPr algn="ctr"/>
            <a:r>
              <a:rPr lang="tr-TR" dirty="0" smtClean="0"/>
              <a:t>CCG-2961</a:t>
            </a:r>
            <a:endParaRPr lang="tr-TR" dirty="0"/>
          </a:p>
        </p:txBody>
      </p:sp>
      <p:pic>
        <p:nvPicPr>
          <p:cNvPr id="5" name="Picture 2"/>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l="31709" t="11310" r="29412" b="6250"/>
          <a:stretch/>
        </p:blipFill>
        <p:spPr bwMode="auto">
          <a:xfrm>
            <a:off x="1835696" y="980728"/>
            <a:ext cx="5112568"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37045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t>Gemtuzumab</a:t>
            </a:r>
            <a:r>
              <a:rPr lang="tr-TR" dirty="0" smtClean="0"/>
              <a:t> </a:t>
            </a:r>
            <a:r>
              <a:rPr lang="tr-TR" dirty="0" err="1" smtClean="0"/>
              <a:t>ozigomicin</a:t>
            </a:r>
            <a:endParaRPr lang="tr-TR" dirty="0"/>
          </a:p>
        </p:txBody>
      </p:sp>
      <p:sp>
        <p:nvSpPr>
          <p:cNvPr id="3" name="İçerik Yer Tutucusu 2"/>
          <p:cNvSpPr>
            <a:spLocks noGrp="1"/>
          </p:cNvSpPr>
          <p:nvPr>
            <p:ph idx="1"/>
          </p:nvPr>
        </p:nvSpPr>
        <p:spPr>
          <a:xfrm>
            <a:off x="457200" y="2492896"/>
            <a:ext cx="8229600" cy="3831704"/>
          </a:xfrm>
        </p:spPr>
        <p:txBody>
          <a:bodyPr>
            <a:normAutofit/>
          </a:bodyPr>
          <a:lstStyle/>
          <a:p>
            <a:r>
              <a:rPr lang="en-US" dirty="0" err="1">
                <a:latin typeface="Arial" pitchFamily="34" charset="0"/>
                <a:cs typeface="Arial" pitchFamily="34" charset="0"/>
              </a:rPr>
              <a:t>Gemtuzumab</a:t>
            </a:r>
            <a:r>
              <a:rPr lang="en-US" dirty="0">
                <a:latin typeface="Arial" pitchFamily="34" charset="0"/>
                <a:cs typeface="Arial" pitchFamily="34" charset="0"/>
              </a:rPr>
              <a:t> </a:t>
            </a:r>
            <a:r>
              <a:rPr lang="tr-TR" dirty="0" smtClean="0">
                <a:latin typeface="Arial" pitchFamily="34" charset="0"/>
                <a:cs typeface="Arial" pitchFamily="34" charset="0"/>
              </a:rPr>
              <a:t> </a:t>
            </a:r>
            <a:r>
              <a:rPr lang="en-US" dirty="0" err="1" smtClean="0">
                <a:latin typeface="Arial" pitchFamily="34" charset="0"/>
                <a:cs typeface="Arial" pitchFamily="34" charset="0"/>
              </a:rPr>
              <a:t>ozogamicin</a:t>
            </a:r>
            <a:r>
              <a:rPr lang="en-US" dirty="0" smtClean="0">
                <a:latin typeface="Arial" pitchFamily="34" charset="0"/>
                <a:cs typeface="Arial" pitchFamily="34" charset="0"/>
              </a:rPr>
              <a:t> </a:t>
            </a:r>
            <a:r>
              <a:rPr lang="en-US" dirty="0">
                <a:latin typeface="Arial" pitchFamily="34" charset="0"/>
                <a:cs typeface="Arial" pitchFamily="34" charset="0"/>
              </a:rPr>
              <a:t>(GMTZ) </a:t>
            </a:r>
            <a:r>
              <a:rPr lang="tr-TR" dirty="0" err="1" smtClean="0">
                <a:latin typeface="Arial" pitchFamily="34" charset="0"/>
                <a:cs typeface="Arial" pitchFamily="34" charset="0"/>
              </a:rPr>
              <a:t>rekombinan</a:t>
            </a:r>
            <a:r>
              <a:rPr lang="tr-TR" dirty="0" smtClean="0">
                <a:latin typeface="Arial" pitchFamily="34" charset="0"/>
                <a:cs typeface="Arial" pitchFamily="34" charset="0"/>
              </a:rPr>
              <a:t>  </a:t>
            </a:r>
            <a:r>
              <a:rPr lang="tr-TR" dirty="0" err="1" smtClean="0">
                <a:latin typeface="Arial" pitchFamily="34" charset="0"/>
                <a:cs typeface="Arial" pitchFamily="34" charset="0"/>
              </a:rPr>
              <a:t>potent</a:t>
            </a:r>
            <a:r>
              <a:rPr lang="tr-TR" dirty="0" smtClean="0">
                <a:latin typeface="Arial" pitchFamily="34" charset="0"/>
                <a:cs typeface="Arial" pitchFamily="34" charset="0"/>
              </a:rPr>
              <a:t> bir </a:t>
            </a:r>
            <a:r>
              <a:rPr lang="tr-TR" dirty="0" err="1" smtClean="0">
                <a:latin typeface="Arial" pitchFamily="34" charset="0"/>
                <a:cs typeface="Arial" pitchFamily="34" charset="0"/>
              </a:rPr>
              <a:t>antitümör</a:t>
            </a:r>
            <a:r>
              <a:rPr lang="tr-TR" dirty="0" smtClean="0">
                <a:latin typeface="Arial" pitchFamily="34" charset="0"/>
                <a:cs typeface="Arial" pitchFamily="34" charset="0"/>
              </a:rPr>
              <a:t> antibiyotik olan NAC-gamma </a:t>
            </a:r>
            <a:r>
              <a:rPr lang="tr-TR" dirty="0" err="1" smtClean="0">
                <a:latin typeface="Arial" pitchFamily="34" charset="0"/>
                <a:cs typeface="Arial" pitchFamily="34" charset="0"/>
              </a:rPr>
              <a:t>calicheamicin</a:t>
            </a:r>
            <a:r>
              <a:rPr lang="tr-TR" dirty="0" smtClean="0">
                <a:latin typeface="Arial" pitchFamily="34" charset="0"/>
                <a:cs typeface="Arial" pitchFamily="34" charset="0"/>
              </a:rPr>
              <a:t>’ e bağlı </a:t>
            </a:r>
            <a:r>
              <a:rPr lang="tr-TR" dirty="0" err="1" smtClean="0">
                <a:latin typeface="Arial" pitchFamily="34" charset="0"/>
                <a:cs typeface="Arial" pitchFamily="34" charset="0"/>
              </a:rPr>
              <a:t>rekombinan</a:t>
            </a:r>
            <a:r>
              <a:rPr lang="tr-TR" dirty="0" smtClean="0">
                <a:latin typeface="Arial" pitchFamily="34" charset="0"/>
                <a:cs typeface="Arial" pitchFamily="34" charset="0"/>
              </a:rPr>
              <a:t> insan anti CD-33 </a:t>
            </a:r>
            <a:r>
              <a:rPr lang="tr-TR" dirty="0" err="1" smtClean="0">
                <a:latin typeface="Arial" pitchFamily="34" charset="0"/>
                <a:cs typeface="Arial" pitchFamily="34" charset="0"/>
              </a:rPr>
              <a:t>monoklonal</a:t>
            </a:r>
            <a:r>
              <a:rPr lang="tr-TR" dirty="0" smtClean="0">
                <a:latin typeface="Arial" pitchFamily="34" charset="0"/>
                <a:cs typeface="Arial" pitchFamily="34" charset="0"/>
              </a:rPr>
              <a:t> antikorudur</a:t>
            </a:r>
          </a:p>
          <a:p>
            <a:r>
              <a:rPr lang="tr-TR" dirty="0" smtClean="0">
                <a:latin typeface="Arial" pitchFamily="34" charset="0"/>
                <a:cs typeface="Arial" pitchFamily="34" charset="0"/>
              </a:rPr>
              <a:t>Erişkinlerde yapılan çalışmalar </a:t>
            </a:r>
            <a:r>
              <a:rPr lang="en-US" dirty="0" smtClean="0">
                <a:latin typeface="Arial" pitchFamily="34" charset="0"/>
                <a:cs typeface="Arial" pitchFamily="34" charset="0"/>
              </a:rPr>
              <a:t>GMTZ</a:t>
            </a:r>
            <a:r>
              <a:rPr lang="tr-TR" dirty="0" smtClean="0">
                <a:latin typeface="Arial" pitchFamily="34" charset="0"/>
                <a:cs typeface="Arial" pitchFamily="34" charset="0"/>
              </a:rPr>
              <a:t>’</a:t>
            </a:r>
            <a:r>
              <a:rPr lang="tr-TR" dirty="0" err="1" smtClean="0">
                <a:latin typeface="Arial" pitchFamily="34" charset="0"/>
                <a:cs typeface="Arial" pitchFamily="34" charset="0"/>
              </a:rPr>
              <a:t>nin</a:t>
            </a:r>
            <a:r>
              <a:rPr lang="tr-TR" dirty="0" smtClean="0">
                <a:latin typeface="Arial" pitchFamily="34" charset="0"/>
                <a:cs typeface="Arial" pitchFamily="34" charset="0"/>
              </a:rPr>
              <a:t> standart AML kemoterapi rejimleri ile emniyetli bir şekilde kombine edilebileceğini göstermiştir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16772823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1150938" y="214313"/>
            <a:ext cx="7793037" cy="694407"/>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pic>
        <p:nvPicPr>
          <p:cNvPr id="798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8313" y="908720"/>
            <a:ext cx="8496300" cy="583264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58750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1150938" y="214313"/>
            <a:ext cx="7793037" cy="838423"/>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graphicFrame>
        <p:nvGraphicFramePr>
          <p:cNvPr id="80898" name="Object 2"/>
          <p:cNvGraphicFramePr>
            <a:graphicFrameLocks noChangeAspect="1"/>
          </p:cNvGraphicFramePr>
          <p:nvPr>
            <p:extLst>
              <p:ext uri="{D42A27DB-BD31-4B8C-83A1-F6EECF244321}">
                <p14:modId xmlns="" xmlns:p14="http://schemas.microsoft.com/office/powerpoint/2010/main" val="4110510006"/>
              </p:ext>
            </p:extLst>
          </p:nvPr>
        </p:nvGraphicFramePr>
        <p:xfrm>
          <a:off x="296862" y="1412776"/>
          <a:ext cx="8847138" cy="4896544"/>
        </p:xfrm>
        <a:graphic>
          <a:graphicData uri="http://schemas.openxmlformats.org/presentationml/2006/ole">
            <p:oleObj spid="_x0000_s3091" r:id="rId4" imgW="11352381" imgH="4142857" progId="PBrush">
              <p:embed/>
            </p:oleObj>
          </a:graphicData>
        </a:graphic>
      </p:graphicFrame>
    </p:spTree>
    <p:extLst>
      <p:ext uri="{BB962C8B-B14F-4D97-AF65-F5344CB8AC3E}">
        <p14:creationId xmlns="" xmlns:p14="http://schemas.microsoft.com/office/powerpoint/2010/main" val="453045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idx="4294967295"/>
          </p:nvPr>
        </p:nvSpPr>
        <p:spPr>
          <a:xfrm>
            <a:off x="1150938" y="214313"/>
            <a:ext cx="7793037" cy="838423"/>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graphicFrame>
        <p:nvGraphicFramePr>
          <p:cNvPr id="81922" name="Object 2"/>
          <p:cNvGraphicFramePr>
            <a:graphicFrameLocks noChangeAspect="1"/>
          </p:cNvGraphicFramePr>
          <p:nvPr>
            <p:extLst>
              <p:ext uri="{D42A27DB-BD31-4B8C-83A1-F6EECF244321}">
                <p14:modId xmlns="" xmlns:p14="http://schemas.microsoft.com/office/powerpoint/2010/main" val="3743280409"/>
              </p:ext>
            </p:extLst>
          </p:nvPr>
        </p:nvGraphicFramePr>
        <p:xfrm>
          <a:off x="30163" y="1484313"/>
          <a:ext cx="9113837" cy="4897437"/>
        </p:xfrm>
        <a:graphic>
          <a:graphicData uri="http://schemas.openxmlformats.org/presentationml/2006/ole">
            <p:oleObj spid="_x0000_s4114" name="Bit Eşlem Resmi" r:id="rId4" imgW="10228571" imgH="3247619" progId="PBrush">
              <p:embed/>
            </p:oleObj>
          </a:graphicData>
        </a:graphic>
      </p:graphicFrame>
    </p:spTree>
    <p:extLst>
      <p:ext uri="{BB962C8B-B14F-4D97-AF65-F5344CB8AC3E}">
        <p14:creationId xmlns="" xmlns:p14="http://schemas.microsoft.com/office/powerpoint/2010/main" val="197326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1150938" y="214313"/>
            <a:ext cx="7793037" cy="694407"/>
          </a:xfrm>
          <a:ln/>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graphicFrame>
        <p:nvGraphicFramePr>
          <p:cNvPr id="82946" name="Object 2"/>
          <p:cNvGraphicFramePr>
            <a:graphicFrameLocks noChangeAspect="1"/>
          </p:cNvGraphicFramePr>
          <p:nvPr>
            <p:extLst>
              <p:ext uri="{D42A27DB-BD31-4B8C-83A1-F6EECF244321}">
                <p14:modId xmlns="" xmlns:p14="http://schemas.microsoft.com/office/powerpoint/2010/main" val="4072047552"/>
              </p:ext>
            </p:extLst>
          </p:nvPr>
        </p:nvGraphicFramePr>
        <p:xfrm>
          <a:off x="107504" y="1071546"/>
          <a:ext cx="9036496" cy="5400600"/>
        </p:xfrm>
        <a:graphic>
          <a:graphicData uri="http://schemas.openxmlformats.org/presentationml/2006/ole">
            <p:oleObj spid="_x0000_s5138" r:id="rId4" imgW="10438095" imgH="5249008" progId="PBrush">
              <p:embed/>
            </p:oleObj>
          </a:graphicData>
        </a:graphic>
      </p:graphicFrame>
    </p:spTree>
    <p:extLst>
      <p:ext uri="{BB962C8B-B14F-4D97-AF65-F5344CB8AC3E}">
        <p14:creationId xmlns="" xmlns:p14="http://schemas.microsoft.com/office/powerpoint/2010/main" val="925416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1150938" y="214313"/>
            <a:ext cx="7793037" cy="694407"/>
          </a:xfrm>
          <a:ln/>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graphicFrame>
        <p:nvGraphicFramePr>
          <p:cNvPr id="83970" name="Object 2"/>
          <p:cNvGraphicFramePr>
            <a:graphicFrameLocks noChangeAspect="1"/>
          </p:cNvGraphicFramePr>
          <p:nvPr>
            <p:extLst>
              <p:ext uri="{D42A27DB-BD31-4B8C-83A1-F6EECF244321}">
                <p14:modId xmlns="" xmlns:p14="http://schemas.microsoft.com/office/powerpoint/2010/main" val="389436099"/>
              </p:ext>
            </p:extLst>
          </p:nvPr>
        </p:nvGraphicFramePr>
        <p:xfrm>
          <a:off x="0" y="1124744"/>
          <a:ext cx="9027220" cy="5476453"/>
        </p:xfrm>
        <a:graphic>
          <a:graphicData uri="http://schemas.openxmlformats.org/presentationml/2006/ole">
            <p:oleObj spid="_x0000_s6161" r:id="rId4" imgW="10990476" imgH="5315692" progId="PBrush">
              <p:embed/>
            </p:oleObj>
          </a:graphicData>
        </a:graphic>
      </p:graphicFrame>
    </p:spTree>
    <p:extLst>
      <p:ext uri="{BB962C8B-B14F-4D97-AF65-F5344CB8AC3E}">
        <p14:creationId xmlns="" xmlns:p14="http://schemas.microsoft.com/office/powerpoint/2010/main" val="4048039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1150938" y="214313"/>
            <a:ext cx="7793037" cy="766415"/>
          </a:xfrm>
          <a:ln/>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t>AAML03PI</a:t>
            </a:r>
          </a:p>
        </p:txBody>
      </p:sp>
      <p:graphicFrame>
        <p:nvGraphicFramePr>
          <p:cNvPr id="84994" name="Object 2"/>
          <p:cNvGraphicFramePr>
            <a:graphicFrameLocks noChangeAspect="1"/>
          </p:cNvGraphicFramePr>
          <p:nvPr>
            <p:extLst>
              <p:ext uri="{D42A27DB-BD31-4B8C-83A1-F6EECF244321}">
                <p14:modId xmlns="" xmlns:p14="http://schemas.microsoft.com/office/powerpoint/2010/main" val="2331569083"/>
              </p:ext>
            </p:extLst>
          </p:nvPr>
        </p:nvGraphicFramePr>
        <p:xfrm>
          <a:off x="0" y="1196752"/>
          <a:ext cx="9144000" cy="5400600"/>
        </p:xfrm>
        <a:graphic>
          <a:graphicData uri="http://schemas.openxmlformats.org/presentationml/2006/ole">
            <p:oleObj spid="_x0000_s7187" r:id="rId4" imgW="10860016" imgH="3866667" progId="PBrush">
              <p:embed/>
            </p:oleObj>
          </a:graphicData>
        </a:graphic>
      </p:graphicFrame>
    </p:spTree>
    <p:extLst>
      <p:ext uri="{BB962C8B-B14F-4D97-AF65-F5344CB8AC3E}">
        <p14:creationId xmlns="" xmlns:p14="http://schemas.microsoft.com/office/powerpoint/2010/main" val="3163881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55576" y="260648"/>
            <a:ext cx="8188399" cy="1728192"/>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600" dirty="0">
                <a:effectLst>
                  <a:outerShdw blurRad="38100" dist="38100" dir="2700000" algn="tl">
                    <a:srgbClr val="C0C0C0"/>
                  </a:outerShdw>
                </a:effectLst>
              </a:rPr>
              <a:t/>
            </a:r>
            <a:br>
              <a:rPr lang="tr-TR" sz="3600" dirty="0">
                <a:effectLst>
                  <a:outerShdw blurRad="38100" dist="38100" dir="2700000" algn="tl">
                    <a:srgbClr val="C0C0C0"/>
                  </a:outerShdw>
                </a:effectLst>
              </a:rPr>
            </a:br>
            <a:r>
              <a:rPr lang="tr-TR" sz="3600" dirty="0" smtClean="0">
                <a:effectLst>
                  <a:outerShdw blurRad="38100" dist="38100" dir="2700000" algn="tl">
                    <a:srgbClr val="C0C0C0"/>
                  </a:outerShdw>
                </a:effectLst>
              </a:rPr>
              <a:t/>
            </a:r>
            <a:br>
              <a:rPr lang="tr-TR" sz="3600" dirty="0" smtClean="0">
                <a:effectLst>
                  <a:outerShdw blurRad="38100" dist="38100" dir="2700000" algn="tl">
                    <a:srgbClr val="C0C0C0"/>
                  </a:outerShdw>
                </a:effectLst>
              </a:rPr>
            </a:br>
            <a:r>
              <a:rPr lang="tr-TR" sz="3600" dirty="0">
                <a:effectLst>
                  <a:outerShdw blurRad="38100" dist="38100" dir="2700000" algn="tl">
                    <a:srgbClr val="C0C0C0"/>
                  </a:outerShdw>
                </a:effectLst>
              </a:rPr>
              <a:t/>
            </a:r>
            <a:br>
              <a:rPr lang="tr-TR" sz="3600" dirty="0">
                <a:effectLst>
                  <a:outerShdw blurRad="38100" dist="38100" dir="2700000" algn="tl">
                    <a:srgbClr val="C0C0C0"/>
                  </a:outerShdw>
                </a:effectLst>
              </a:rPr>
            </a:br>
            <a:r>
              <a:rPr lang="tr-TR" sz="3600" dirty="0" smtClean="0">
                <a:effectLst>
                  <a:outerShdw blurRad="38100" dist="38100" dir="2700000" algn="tl">
                    <a:srgbClr val="C0C0C0"/>
                  </a:outerShdw>
                </a:effectLst>
              </a:rPr>
              <a:t/>
            </a:r>
            <a:br>
              <a:rPr lang="tr-TR" sz="3600" dirty="0" smtClean="0">
                <a:effectLst>
                  <a:outerShdw blurRad="38100" dist="38100" dir="2700000" algn="tl">
                    <a:srgbClr val="C0C0C0"/>
                  </a:outerShdw>
                </a:effectLst>
              </a:rPr>
            </a:br>
            <a:r>
              <a:rPr lang="tr-TR" sz="3600" dirty="0" smtClean="0">
                <a:effectLst>
                  <a:outerShdw blurRad="38100" dist="38100" dir="2700000" algn="tl">
                    <a:srgbClr val="C0C0C0"/>
                  </a:outerShdw>
                </a:effectLst>
              </a:rPr>
              <a:t>COG çalışmaları </a:t>
            </a:r>
            <a:r>
              <a:rPr lang="tr-TR" sz="3600" dirty="0" err="1" smtClean="0">
                <a:effectLst>
                  <a:outerShdw blurRad="38100" dist="38100" dir="2700000" algn="tl">
                    <a:srgbClr val="C0C0C0"/>
                  </a:outerShdw>
                </a:effectLst>
              </a:rPr>
              <a:t>multivaryat</a:t>
            </a:r>
            <a:r>
              <a:rPr lang="tr-TR" sz="3600" dirty="0" smtClean="0">
                <a:effectLst>
                  <a:outerShdw blurRad="38100" dist="38100" dir="2700000" algn="tl">
                    <a:srgbClr val="C0C0C0"/>
                  </a:outerShdw>
                </a:effectLst>
              </a:rPr>
              <a:t> analizine göre anlamlı </a:t>
            </a:r>
            <a:r>
              <a:rPr lang="tr-TR" sz="3600" dirty="0" err="1" smtClean="0">
                <a:effectLst>
                  <a:outerShdw blurRad="38100" dist="38100" dir="2700000" algn="tl">
                    <a:srgbClr val="C0C0C0"/>
                  </a:outerShdw>
                </a:effectLst>
              </a:rPr>
              <a:t>prognostik</a:t>
            </a:r>
            <a:r>
              <a:rPr lang="tr-TR" sz="3600" dirty="0" smtClean="0">
                <a:effectLst>
                  <a:outerShdw blurRad="38100" dist="38100" dir="2700000" algn="tl">
                    <a:srgbClr val="C0C0C0"/>
                  </a:outerShdw>
                </a:effectLst>
              </a:rPr>
              <a:t> faktörler</a:t>
            </a:r>
            <a:r>
              <a:rPr lang="tr-TR" sz="3600" dirty="0">
                <a:effectLst>
                  <a:outerShdw blurRad="38100" dist="38100" dir="2700000" algn="tl">
                    <a:srgbClr val="C0C0C0"/>
                  </a:outerShdw>
                </a:effectLst>
              </a:rPr>
              <a:t/>
            </a:r>
            <a:br>
              <a:rPr lang="tr-TR" sz="3600" dirty="0">
                <a:effectLst>
                  <a:outerShdw blurRad="38100" dist="38100" dir="2700000" algn="tl">
                    <a:srgbClr val="C0C0C0"/>
                  </a:outerShdw>
                </a:effectLst>
              </a:rPr>
            </a:br>
            <a:endParaRPr lang="tr-TR" sz="3600" dirty="0">
              <a:effectLst>
                <a:outerShdw blurRad="38100" dist="38100" dir="2700000" algn="tl">
                  <a:srgbClr val="C0C0C0"/>
                </a:outerShdw>
              </a:effectLst>
            </a:endParaRPr>
          </a:p>
        </p:txBody>
      </p:sp>
      <p:sp>
        <p:nvSpPr>
          <p:cNvPr id="24578" name="Rectangle 2"/>
          <p:cNvSpPr>
            <a:spLocks noGrp="1" noChangeArrowheads="1"/>
          </p:cNvSpPr>
          <p:nvPr>
            <p:ph type="body" idx="1"/>
          </p:nvPr>
        </p:nvSpPr>
        <p:spPr>
          <a:xfrm>
            <a:off x="900113" y="2193925"/>
            <a:ext cx="7772400" cy="4114800"/>
          </a:xfrm>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40" tIns="45720" rIns="91440" bIns="45720">
            <a:normAutofit/>
          </a:bodyPr>
          <a:lstStyle/>
          <a:p>
            <a:pPr marL="457200" indent="-457200">
              <a:buClr>
                <a:srgbClr val="3333CC"/>
              </a:buClr>
              <a:buSzPct val="60000"/>
              <a:buFont typeface="Wingdings" pitchFamily="2"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tr-TR" sz="3200" dirty="0" smtClean="0">
                <a:latin typeface="Arial" pitchFamily="34" charset="0"/>
                <a:cs typeface="Arial" pitchFamily="34" charset="0"/>
              </a:rPr>
              <a:t>29. gün </a:t>
            </a:r>
            <a:r>
              <a:rPr lang="en-US" sz="3200" dirty="0">
                <a:latin typeface="Arial" pitchFamily="34" charset="0"/>
                <a:cs typeface="Arial" pitchFamily="34" charset="0"/>
              </a:rPr>
              <a:t>MRD (%0.01 cutoff): HR=3.86</a:t>
            </a:r>
          </a:p>
          <a:p>
            <a:pPr marL="457200" indent="-457200">
              <a:buClr>
                <a:srgbClr val="3333CC"/>
              </a:buClr>
              <a:buSzPct val="60000"/>
              <a:buFont typeface="Wingdings" pitchFamily="2"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3200" dirty="0">
                <a:latin typeface="Arial" pitchFamily="34" charset="0"/>
                <a:cs typeface="Arial" pitchFamily="34" charset="0"/>
              </a:rPr>
              <a:t>NCI risk </a:t>
            </a:r>
            <a:r>
              <a:rPr lang="en-US" sz="3200" dirty="0" smtClean="0">
                <a:latin typeface="Arial" pitchFamily="34" charset="0"/>
                <a:cs typeface="Arial" pitchFamily="34" charset="0"/>
              </a:rPr>
              <a:t>gr</a:t>
            </a:r>
            <a:r>
              <a:rPr lang="tr-TR" sz="3200" dirty="0" err="1" smtClean="0">
                <a:latin typeface="Arial" pitchFamily="34" charset="0"/>
                <a:cs typeface="Arial" pitchFamily="34" charset="0"/>
              </a:rPr>
              <a:t>uplaması</a:t>
            </a:r>
            <a:r>
              <a:rPr lang="en-US" sz="3200" dirty="0" smtClean="0">
                <a:latin typeface="Arial" pitchFamily="34" charset="0"/>
                <a:cs typeface="Arial" pitchFamily="34" charset="0"/>
              </a:rPr>
              <a:t>: </a:t>
            </a:r>
            <a:r>
              <a:rPr lang="en-US" sz="3200" dirty="0">
                <a:latin typeface="Arial" pitchFamily="34" charset="0"/>
                <a:cs typeface="Arial" pitchFamily="34" charset="0"/>
              </a:rPr>
              <a:t>HR=2.1</a:t>
            </a:r>
          </a:p>
          <a:p>
            <a:pPr marL="457200" indent="-457200">
              <a:buClr>
                <a:srgbClr val="3333CC"/>
              </a:buClr>
              <a:buSzPct val="60000"/>
              <a:buFont typeface="Wingdings" pitchFamily="2"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3200" dirty="0" err="1" smtClean="0">
                <a:latin typeface="Arial" pitchFamily="34" charset="0"/>
                <a:cs typeface="Arial" pitchFamily="34" charset="0"/>
              </a:rPr>
              <a:t>Trisom</a:t>
            </a:r>
            <a:r>
              <a:rPr lang="tr-TR" sz="3200" dirty="0" smtClean="0">
                <a:latin typeface="Arial" pitchFamily="34" charset="0"/>
                <a:cs typeface="Arial" pitchFamily="34" charset="0"/>
              </a:rPr>
              <a:t>i</a:t>
            </a:r>
            <a:r>
              <a:rPr lang="en-US" sz="3200" dirty="0" smtClean="0">
                <a:latin typeface="Arial" pitchFamily="34" charset="0"/>
                <a:cs typeface="Arial" pitchFamily="34" charset="0"/>
              </a:rPr>
              <a:t> </a:t>
            </a:r>
            <a:r>
              <a:rPr lang="en-US" sz="3200" dirty="0">
                <a:latin typeface="Arial" pitchFamily="34" charset="0"/>
                <a:cs typeface="Arial" pitchFamily="34" charset="0"/>
              </a:rPr>
              <a:t>4/10 </a:t>
            </a:r>
            <a:r>
              <a:rPr lang="tr-TR" sz="3200" dirty="0" smtClean="0">
                <a:latin typeface="Arial" pitchFamily="34" charset="0"/>
                <a:cs typeface="Arial" pitchFamily="34" charset="0"/>
              </a:rPr>
              <a:t>durumu</a:t>
            </a:r>
            <a:r>
              <a:rPr lang="en-US" sz="3200" dirty="0" smtClean="0">
                <a:latin typeface="Arial" pitchFamily="34" charset="0"/>
                <a:cs typeface="Arial" pitchFamily="34" charset="0"/>
              </a:rPr>
              <a:t>: </a:t>
            </a:r>
            <a:r>
              <a:rPr lang="en-US" sz="3200" dirty="0">
                <a:latin typeface="Arial" pitchFamily="34" charset="0"/>
                <a:cs typeface="Arial" pitchFamily="34" charset="0"/>
              </a:rPr>
              <a:t>HR=0.485</a:t>
            </a:r>
          </a:p>
          <a:p>
            <a:pPr marL="457200" indent="-457200">
              <a:buClr>
                <a:srgbClr val="3333CC"/>
              </a:buClr>
              <a:buSzPct val="60000"/>
              <a:buFont typeface="Wingdings" pitchFamily="2"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tr-TR" sz="3200" dirty="0" smtClean="0">
                <a:latin typeface="Arial" pitchFamily="34" charset="0"/>
                <a:cs typeface="Arial" pitchFamily="34" charset="0"/>
              </a:rPr>
              <a:t>8. gün </a:t>
            </a:r>
            <a:r>
              <a:rPr lang="tr-TR" sz="3200" dirty="0" err="1" smtClean="0">
                <a:latin typeface="Arial" pitchFamily="34" charset="0"/>
                <a:cs typeface="Arial" pitchFamily="34" charset="0"/>
              </a:rPr>
              <a:t>periferik</a:t>
            </a:r>
            <a:r>
              <a:rPr lang="tr-TR" sz="3200" dirty="0" smtClean="0">
                <a:latin typeface="Arial" pitchFamily="34" charset="0"/>
                <a:cs typeface="Arial" pitchFamily="34" charset="0"/>
              </a:rPr>
              <a:t> kan </a:t>
            </a:r>
            <a:r>
              <a:rPr lang="en-US" sz="3200" dirty="0" smtClean="0">
                <a:latin typeface="Arial" pitchFamily="34" charset="0"/>
                <a:cs typeface="Arial" pitchFamily="34" charset="0"/>
              </a:rPr>
              <a:t>MRD</a:t>
            </a:r>
            <a:r>
              <a:rPr lang="en-US" sz="3200" dirty="0">
                <a:latin typeface="Arial" pitchFamily="34" charset="0"/>
                <a:cs typeface="Arial" pitchFamily="34" charset="0"/>
              </a:rPr>
              <a:t>: HR=1.63</a:t>
            </a:r>
          </a:p>
          <a:p>
            <a:pPr marL="457200" indent="-457200">
              <a:buClr>
                <a:srgbClr val="3333CC"/>
              </a:buClr>
              <a:buSzPct val="60000"/>
              <a:buFont typeface="Wingdings" pitchFamily="2" charset="2"/>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3200" dirty="0">
                <a:latin typeface="Arial" pitchFamily="34" charset="0"/>
                <a:cs typeface="Arial" pitchFamily="34" charset="0"/>
              </a:rPr>
              <a:t>TEL/AML1 </a:t>
            </a:r>
            <a:r>
              <a:rPr lang="tr-TR" sz="3200" dirty="0" smtClean="0">
                <a:latin typeface="Arial" pitchFamily="34" charset="0"/>
                <a:cs typeface="Arial" pitchFamily="34" charset="0"/>
              </a:rPr>
              <a:t>durumu</a:t>
            </a:r>
            <a:r>
              <a:rPr lang="en-US" sz="3200" dirty="0" smtClean="0">
                <a:latin typeface="Arial" pitchFamily="34" charset="0"/>
                <a:cs typeface="Arial" pitchFamily="34" charset="0"/>
              </a:rPr>
              <a:t>: </a:t>
            </a:r>
            <a:r>
              <a:rPr lang="en-US" sz="3200" dirty="0">
                <a:latin typeface="Arial" pitchFamily="34" charset="0"/>
                <a:cs typeface="Arial" pitchFamily="34" charset="0"/>
              </a:rPr>
              <a:t>HR=0.699 </a:t>
            </a:r>
          </a:p>
          <a:p>
            <a:pPr marL="457200" indent="-457200">
              <a:spcBef>
                <a:spcPts val="1200"/>
              </a:spcBef>
              <a:spcAft>
                <a:spcPts val="600"/>
              </a:spcAft>
              <a:buClrTx/>
              <a:buSzTx/>
              <a:buFontTx/>
              <a:buNone/>
              <a:tabLst>
                <a:tab pos="1027113" algn="l"/>
                <a:tab pos="1941513" algn="l"/>
                <a:tab pos="2855913" algn="l"/>
                <a:tab pos="3770313" algn="l"/>
                <a:tab pos="4684713" algn="l"/>
                <a:tab pos="5599113" algn="l"/>
                <a:tab pos="6513513" algn="l"/>
                <a:tab pos="7427913" algn="l"/>
                <a:tab pos="8342313" algn="l"/>
                <a:tab pos="9256713" algn="l"/>
                <a:tab pos="10171113" algn="l"/>
              </a:tabLst>
            </a:pPr>
            <a:endParaRPr lang="en-US" sz="3200" dirty="0">
              <a:latin typeface="Arial" pitchFamily="34" charset="0"/>
              <a:cs typeface="Arial" pitchFamily="34" charset="0"/>
            </a:endParaRPr>
          </a:p>
        </p:txBody>
      </p:sp>
    </p:spTree>
    <p:extLst>
      <p:ext uri="{BB962C8B-B14F-4D97-AF65-F5344CB8AC3E}">
        <p14:creationId xmlns="" xmlns:p14="http://schemas.microsoft.com/office/powerpoint/2010/main" val="1292463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792088"/>
          </a:xfrm>
        </p:spPr>
        <p:txBody>
          <a:bodyPr>
            <a:normAutofit fontScale="90000"/>
          </a:bodyPr>
          <a:lstStyle/>
          <a:p>
            <a:r>
              <a:rPr lang="tr-TR" dirty="0" err="1" smtClean="0"/>
              <a:t>Lestaurtinib</a:t>
            </a:r>
            <a:r>
              <a:rPr lang="tr-TR" dirty="0" smtClean="0"/>
              <a:t> (FLT3 </a:t>
            </a:r>
            <a:r>
              <a:rPr lang="tr-TR" dirty="0" err="1" smtClean="0"/>
              <a:t>kinaz</a:t>
            </a:r>
            <a:r>
              <a:rPr lang="tr-TR" dirty="0" smtClean="0"/>
              <a:t> inhibitörü)</a:t>
            </a:r>
            <a:endParaRPr lang="tr-TR" dirty="0"/>
          </a:p>
        </p:txBody>
      </p:sp>
      <p:sp>
        <p:nvSpPr>
          <p:cNvPr id="3" name="İçerik Yer Tutucusu 2"/>
          <p:cNvSpPr>
            <a:spLocks noGrp="1"/>
          </p:cNvSpPr>
          <p:nvPr>
            <p:ph idx="1"/>
          </p:nvPr>
        </p:nvSpPr>
        <p:spPr>
          <a:xfrm>
            <a:off x="251520" y="1484784"/>
            <a:ext cx="8640960" cy="5184576"/>
          </a:xfrm>
        </p:spPr>
        <p:txBody>
          <a:bodyPr>
            <a:normAutofit fontScale="92500" lnSpcReduction="10000"/>
          </a:bodyPr>
          <a:lstStyle/>
          <a:p>
            <a:r>
              <a:rPr lang="tr-TR" dirty="0" smtClean="0">
                <a:latin typeface="Arial" pitchFamily="34" charset="0"/>
                <a:cs typeface="Arial" pitchFamily="34" charset="0"/>
              </a:rPr>
              <a:t>AML de </a:t>
            </a:r>
            <a:r>
              <a:rPr lang="en-US" dirty="0" smtClean="0">
                <a:latin typeface="Arial" pitchFamily="34" charset="0"/>
                <a:cs typeface="Arial" pitchFamily="34" charset="0"/>
              </a:rPr>
              <a:t>FLT3 </a:t>
            </a:r>
            <a:r>
              <a:rPr lang="en-US" dirty="0" err="1" smtClean="0">
                <a:latin typeface="Arial" pitchFamily="34" charset="0"/>
                <a:cs typeface="Arial" pitchFamily="34" charset="0"/>
              </a:rPr>
              <a:t>si</a:t>
            </a:r>
            <a:r>
              <a:rPr lang="tr-TR" dirty="0" err="1" smtClean="0">
                <a:latin typeface="Arial" pitchFamily="34" charset="0"/>
                <a:cs typeface="Arial" pitchFamily="34" charset="0"/>
              </a:rPr>
              <a:t>nyalinin</a:t>
            </a:r>
            <a:r>
              <a:rPr lang="tr-TR" dirty="0" smtClean="0">
                <a:latin typeface="Arial" pitchFamily="34" charset="0"/>
                <a:cs typeface="Arial" pitchFamily="34" charset="0"/>
              </a:rPr>
              <a:t> bulunmasının önemi gösterildikten sonra </a:t>
            </a:r>
            <a:r>
              <a:rPr lang="en-US" dirty="0" smtClean="0">
                <a:latin typeface="Arial" pitchFamily="34" charset="0"/>
                <a:cs typeface="Arial" pitchFamily="34" charset="0"/>
              </a:rPr>
              <a:t> </a:t>
            </a:r>
            <a:r>
              <a:rPr lang="tr-TR" dirty="0" smtClean="0">
                <a:latin typeface="Arial" pitchFamily="34" charset="0"/>
                <a:cs typeface="Arial" pitchFamily="34" charset="0"/>
              </a:rPr>
              <a:t>seçici FLT3 inhibitör aktivitesi olan düşük moleküllü ilaçlar geliştirildi</a:t>
            </a:r>
            <a:r>
              <a:rPr lang="en-US" dirty="0" smtClean="0">
                <a:latin typeface="Arial" pitchFamily="34" charset="0"/>
                <a:cs typeface="Arial" pitchFamily="34" charset="0"/>
              </a:rPr>
              <a:t> </a:t>
            </a:r>
            <a:endParaRPr lang="tr-TR" dirty="0" smtClean="0">
              <a:latin typeface="Arial" pitchFamily="34" charset="0"/>
              <a:cs typeface="Arial" pitchFamily="34" charset="0"/>
            </a:endParaRPr>
          </a:p>
          <a:p>
            <a:r>
              <a:rPr lang="en-US" dirty="0" err="1" smtClean="0">
                <a:latin typeface="Arial" pitchFamily="34" charset="0"/>
                <a:cs typeface="Arial" pitchFamily="34" charset="0"/>
              </a:rPr>
              <a:t>Lestaurtinib</a:t>
            </a:r>
            <a:r>
              <a:rPr lang="en-US" dirty="0" smtClean="0">
                <a:latin typeface="Arial" pitchFamily="34" charset="0"/>
                <a:cs typeface="Arial" pitchFamily="34" charset="0"/>
              </a:rPr>
              <a:t> </a:t>
            </a:r>
            <a:r>
              <a:rPr lang="en-US" dirty="0">
                <a:latin typeface="Arial" pitchFamily="34" charset="0"/>
                <a:cs typeface="Arial" pitchFamily="34" charset="0"/>
              </a:rPr>
              <a:t>(CEP-701</a:t>
            </a:r>
            <a:r>
              <a:rPr lang="en-US" dirty="0" smtClean="0">
                <a:latin typeface="Arial" pitchFamily="34" charset="0"/>
                <a:cs typeface="Arial" pitchFamily="34" charset="0"/>
              </a:rPr>
              <a:t>)</a:t>
            </a:r>
            <a:r>
              <a:rPr lang="tr-TR" dirty="0" smtClean="0">
                <a:latin typeface="Arial" pitchFamily="34" charset="0"/>
                <a:cs typeface="Arial" pitchFamily="34" charset="0"/>
              </a:rPr>
              <a:t> oral etkinliği olan </a:t>
            </a:r>
            <a:r>
              <a:rPr lang="en-US" dirty="0" err="1" smtClean="0">
                <a:latin typeface="Arial" pitchFamily="34" charset="0"/>
                <a:cs typeface="Arial" pitchFamily="34" charset="0"/>
              </a:rPr>
              <a:t>indolocarbazole</a:t>
            </a:r>
            <a:r>
              <a:rPr lang="tr-TR" dirty="0" smtClean="0">
                <a:latin typeface="Arial" pitchFamily="34" charset="0"/>
                <a:cs typeface="Arial" pitchFamily="34" charset="0"/>
              </a:rPr>
              <a:t>  türevi bir ilaçtır ve </a:t>
            </a:r>
            <a:r>
              <a:rPr lang="en-US" dirty="0">
                <a:latin typeface="Arial" pitchFamily="34" charset="0"/>
                <a:cs typeface="Arial" pitchFamily="34" charset="0"/>
              </a:rPr>
              <a:t>ITD, </a:t>
            </a:r>
            <a:r>
              <a:rPr lang="tr-TR" dirty="0">
                <a:latin typeface="Arial" pitchFamily="34" charset="0"/>
                <a:cs typeface="Arial" pitchFamily="34" charset="0"/>
              </a:rPr>
              <a:t>nokta mutasyonu ve </a:t>
            </a:r>
            <a:r>
              <a:rPr lang="en-US" dirty="0">
                <a:latin typeface="Arial" pitchFamily="34" charset="0"/>
                <a:cs typeface="Arial" pitchFamily="34" charset="0"/>
              </a:rPr>
              <a:t>wild-type </a:t>
            </a:r>
            <a:r>
              <a:rPr lang="en-US" dirty="0" smtClean="0">
                <a:latin typeface="Arial" pitchFamily="34" charset="0"/>
                <a:cs typeface="Arial" pitchFamily="34" charset="0"/>
              </a:rPr>
              <a:t>(</a:t>
            </a:r>
            <a:r>
              <a:rPr lang="en-US" dirty="0">
                <a:latin typeface="Arial" pitchFamily="34" charset="0"/>
                <a:cs typeface="Arial" pitchFamily="34" charset="0"/>
              </a:rPr>
              <a:t>WT) FLT3</a:t>
            </a:r>
            <a:r>
              <a:rPr lang="tr-TR" dirty="0">
                <a:latin typeface="Arial" pitchFamily="34" charset="0"/>
                <a:cs typeface="Arial" pitchFamily="34" charset="0"/>
              </a:rPr>
              <a:t> </a:t>
            </a:r>
            <a:r>
              <a:rPr lang="tr-TR" dirty="0" smtClean="0">
                <a:latin typeface="Arial" pitchFamily="34" charset="0"/>
                <a:cs typeface="Arial" pitchFamily="34" charset="0"/>
              </a:rPr>
              <a:t>ün </a:t>
            </a:r>
            <a:r>
              <a:rPr lang="tr-TR" dirty="0" err="1">
                <a:latin typeface="Arial" pitchFamily="34" charset="0"/>
                <a:cs typeface="Arial" pitchFamily="34" charset="0"/>
              </a:rPr>
              <a:t>fosforilasyonunu</a:t>
            </a:r>
            <a:r>
              <a:rPr lang="tr-TR" dirty="0">
                <a:latin typeface="Arial" pitchFamily="34" charset="0"/>
                <a:cs typeface="Arial" pitchFamily="34" charset="0"/>
              </a:rPr>
              <a:t> </a:t>
            </a:r>
            <a:r>
              <a:rPr lang="tr-TR" dirty="0" err="1" smtClean="0">
                <a:latin typeface="Arial" pitchFamily="34" charset="0"/>
                <a:cs typeface="Arial" pitchFamily="34" charset="0"/>
              </a:rPr>
              <a:t>inhibe</a:t>
            </a:r>
            <a:r>
              <a:rPr lang="tr-TR" dirty="0" smtClean="0">
                <a:latin typeface="Arial" pitchFamily="34" charset="0"/>
                <a:cs typeface="Arial" pitchFamily="34" charset="0"/>
              </a:rPr>
              <a:t> etme özelliği  gösterir</a:t>
            </a:r>
            <a:r>
              <a:rPr lang="en-US" dirty="0" smtClean="0">
                <a:latin typeface="Arial" pitchFamily="34" charset="0"/>
                <a:cs typeface="Arial" pitchFamily="34" charset="0"/>
              </a:rPr>
              <a:t> </a:t>
            </a:r>
            <a:endParaRPr lang="tr-TR" dirty="0" smtClean="0">
              <a:latin typeface="Arial" pitchFamily="34" charset="0"/>
              <a:cs typeface="Arial" pitchFamily="34" charset="0"/>
            </a:endParaRPr>
          </a:p>
          <a:p>
            <a:r>
              <a:rPr lang="en-US" dirty="0" smtClean="0">
                <a:latin typeface="Arial" pitchFamily="34" charset="0"/>
                <a:cs typeface="Arial" pitchFamily="34" charset="0"/>
              </a:rPr>
              <a:t>Pre</a:t>
            </a:r>
            <a:r>
              <a:rPr lang="tr-TR" dirty="0" smtClean="0">
                <a:latin typeface="Arial" pitchFamily="34" charset="0"/>
                <a:cs typeface="Arial" pitchFamily="34" charset="0"/>
              </a:rPr>
              <a:t>klinik çalışmalarda </a:t>
            </a:r>
            <a:r>
              <a:rPr lang="en-US" dirty="0" smtClean="0">
                <a:latin typeface="Arial" pitchFamily="34" charset="0"/>
                <a:cs typeface="Arial" pitchFamily="34" charset="0"/>
              </a:rPr>
              <a:t> </a:t>
            </a:r>
            <a:r>
              <a:rPr lang="en-US" dirty="0" err="1" smtClean="0">
                <a:latin typeface="Arial" pitchFamily="34" charset="0"/>
                <a:cs typeface="Arial" pitchFamily="34" charset="0"/>
              </a:rPr>
              <a:t>lestaurtinib</a:t>
            </a:r>
            <a:r>
              <a:rPr lang="tr-TR" dirty="0" smtClean="0">
                <a:latin typeface="Arial" pitchFamily="34" charset="0"/>
                <a:cs typeface="Arial" pitchFamily="34" charset="0"/>
              </a:rPr>
              <a:t>’in </a:t>
            </a:r>
            <a:r>
              <a:rPr lang="en-US" dirty="0" err="1" smtClean="0">
                <a:latin typeface="Arial" pitchFamily="34" charset="0"/>
                <a:cs typeface="Arial" pitchFamily="34" charset="0"/>
              </a:rPr>
              <a:t>pr</a:t>
            </a:r>
            <a:r>
              <a:rPr lang="tr-TR" dirty="0" err="1" smtClean="0">
                <a:latin typeface="Arial" pitchFamily="34" charset="0"/>
                <a:cs typeface="Arial" pitchFamily="34" charset="0"/>
              </a:rPr>
              <a:t>imer</a:t>
            </a:r>
            <a:r>
              <a:rPr lang="tr-TR" dirty="0" smtClean="0">
                <a:latin typeface="Arial" pitchFamily="34" charset="0"/>
                <a:cs typeface="Arial" pitchFamily="34" charset="0"/>
              </a:rPr>
              <a:t> erişkin ve pediatrik FLT3 mutasyonu olan AML </a:t>
            </a:r>
            <a:r>
              <a:rPr lang="tr-TR" dirty="0" err="1" smtClean="0">
                <a:latin typeface="Arial" pitchFamily="34" charset="0"/>
                <a:cs typeface="Arial" pitchFamily="34" charset="0"/>
              </a:rPr>
              <a:t>blastlarını</a:t>
            </a:r>
            <a:r>
              <a:rPr lang="en-US" dirty="0" smtClean="0">
                <a:latin typeface="Arial" pitchFamily="34" charset="0"/>
                <a:cs typeface="Arial" pitchFamily="34" charset="0"/>
              </a:rPr>
              <a:t> </a:t>
            </a:r>
            <a:r>
              <a:rPr lang="tr-TR" dirty="0" smtClean="0">
                <a:latin typeface="Arial" pitchFamily="34" charset="0"/>
                <a:cs typeface="Arial" pitchFamily="34" charset="0"/>
              </a:rPr>
              <a:t> seçici </a:t>
            </a:r>
            <a:r>
              <a:rPr lang="tr-TR" dirty="0">
                <a:latin typeface="Arial" pitchFamily="34" charset="0"/>
                <a:cs typeface="Arial" pitchFamily="34" charset="0"/>
              </a:rPr>
              <a:t>olarak</a:t>
            </a:r>
            <a:r>
              <a:rPr lang="en-US" dirty="0">
                <a:latin typeface="Arial" pitchFamily="34" charset="0"/>
                <a:cs typeface="Arial" pitchFamily="34" charset="0"/>
              </a:rPr>
              <a:t> </a:t>
            </a:r>
            <a:r>
              <a:rPr lang="tr-TR" dirty="0" smtClean="0">
                <a:latin typeface="Arial" pitchFamily="34" charset="0"/>
                <a:cs typeface="Arial" pitchFamily="34" charset="0"/>
              </a:rPr>
              <a:t>öldürdüğü gösterilmiştir</a:t>
            </a:r>
            <a:endParaRPr lang="en-US" dirty="0">
              <a:latin typeface="Arial" pitchFamily="34" charset="0"/>
              <a:cs typeface="Arial" pitchFamily="34" charset="0"/>
            </a:endParaRPr>
          </a:p>
          <a:p>
            <a:r>
              <a:rPr lang="tr-TR" dirty="0" smtClean="0">
                <a:latin typeface="Arial" pitchFamily="34" charset="0"/>
                <a:cs typeface="Arial" pitchFamily="34" charset="0"/>
              </a:rPr>
              <a:t>Daha sonraki </a:t>
            </a:r>
            <a:r>
              <a:rPr lang="tr-TR" dirty="0" err="1" smtClean="0">
                <a:latin typeface="Arial" pitchFamily="34" charset="0"/>
                <a:cs typeface="Arial" pitchFamily="34" charset="0"/>
              </a:rPr>
              <a:t>preklinik</a:t>
            </a:r>
            <a:r>
              <a:rPr lang="tr-TR" dirty="0" smtClean="0">
                <a:latin typeface="Arial" pitchFamily="34" charset="0"/>
                <a:cs typeface="Arial" pitchFamily="34" charset="0"/>
              </a:rPr>
              <a:t> çalışmalarda ise standart kemoterapi ilaçlarına  </a:t>
            </a:r>
            <a:r>
              <a:rPr lang="en-US" dirty="0" smtClean="0">
                <a:latin typeface="Arial" pitchFamily="34" charset="0"/>
                <a:cs typeface="Arial" pitchFamily="34" charset="0"/>
              </a:rPr>
              <a:t>(</a:t>
            </a:r>
            <a:r>
              <a:rPr lang="en-US" dirty="0" err="1" smtClean="0">
                <a:latin typeface="Arial" pitchFamily="34" charset="0"/>
                <a:cs typeface="Arial" pitchFamily="34" charset="0"/>
              </a:rPr>
              <a:t>daunorubicin</a:t>
            </a:r>
            <a:r>
              <a:rPr lang="en-US" dirty="0">
                <a:latin typeface="Arial" pitchFamily="34" charset="0"/>
                <a:cs typeface="Arial" pitchFamily="34" charset="0"/>
              </a:rPr>
              <a:t>, </a:t>
            </a:r>
            <a:r>
              <a:rPr lang="en-US" dirty="0" err="1">
                <a:latin typeface="Arial" pitchFamily="34" charset="0"/>
                <a:cs typeface="Arial" pitchFamily="34" charset="0"/>
              </a:rPr>
              <a:t>etoposide</a:t>
            </a:r>
            <a:r>
              <a:rPr lang="en-US" dirty="0">
                <a:latin typeface="Arial" pitchFamily="34" charset="0"/>
                <a:cs typeface="Arial" pitchFamily="34" charset="0"/>
              </a:rPr>
              <a:t>, </a:t>
            </a:r>
            <a:r>
              <a:rPr lang="en-US" dirty="0" err="1">
                <a:latin typeface="Arial" pitchFamily="34" charset="0"/>
                <a:cs typeface="Arial" pitchFamily="34" charset="0"/>
              </a:rPr>
              <a:t>mitoxantrone</a:t>
            </a:r>
            <a:r>
              <a:rPr lang="en-US" dirty="0">
                <a:latin typeface="Arial" pitchFamily="34" charset="0"/>
                <a:cs typeface="Arial" pitchFamily="34" charset="0"/>
              </a:rPr>
              <a:t> and </a:t>
            </a:r>
            <a:r>
              <a:rPr lang="en-US" dirty="0" err="1">
                <a:latin typeface="Arial" pitchFamily="34" charset="0"/>
                <a:cs typeface="Arial" pitchFamily="34" charset="0"/>
              </a:rPr>
              <a:t>cytarabine</a:t>
            </a:r>
            <a:r>
              <a:rPr lang="en-US" dirty="0" smtClean="0">
                <a:latin typeface="Arial" pitchFamily="34" charset="0"/>
                <a:cs typeface="Arial" pitchFamily="34" charset="0"/>
              </a:rPr>
              <a:t>)</a:t>
            </a:r>
            <a:r>
              <a:rPr lang="tr-TR" dirty="0" smtClean="0">
                <a:latin typeface="Arial" pitchFamily="34" charset="0"/>
                <a:cs typeface="Arial" pitchFamily="34" charset="0"/>
              </a:rPr>
              <a:t> ardışık olarak </a:t>
            </a:r>
            <a:r>
              <a:rPr lang="tr-TR" dirty="0" err="1" smtClean="0">
                <a:latin typeface="Arial" pitchFamily="34" charset="0"/>
                <a:cs typeface="Arial" pitchFamily="34" charset="0"/>
              </a:rPr>
              <a:t>lestaurtinibin</a:t>
            </a:r>
            <a:r>
              <a:rPr lang="tr-TR" dirty="0" smtClean="0">
                <a:latin typeface="Arial" pitchFamily="34" charset="0"/>
                <a:cs typeface="Arial" pitchFamily="34" charset="0"/>
              </a:rPr>
              <a:t> eklenmesinin AML hücre dizilerinde ve kemik iliği örneklerinde </a:t>
            </a:r>
            <a:r>
              <a:rPr lang="tr-TR" dirty="0" err="1" smtClean="0">
                <a:latin typeface="Arial" pitchFamily="34" charset="0"/>
                <a:cs typeface="Arial" pitchFamily="34" charset="0"/>
              </a:rPr>
              <a:t>sinerjistik</a:t>
            </a:r>
            <a:r>
              <a:rPr lang="tr-TR" dirty="0" smtClean="0">
                <a:latin typeface="Arial" pitchFamily="34" charset="0"/>
                <a:cs typeface="Arial" pitchFamily="34" charset="0"/>
              </a:rPr>
              <a:t> bir </a:t>
            </a:r>
            <a:r>
              <a:rPr lang="tr-TR" dirty="0" err="1" smtClean="0">
                <a:latin typeface="Arial" pitchFamily="34" charset="0"/>
                <a:cs typeface="Arial" pitchFamily="34" charset="0"/>
              </a:rPr>
              <a:t>sitotoksisite</a:t>
            </a:r>
            <a:r>
              <a:rPr lang="tr-TR" dirty="0" smtClean="0">
                <a:latin typeface="Arial" pitchFamily="34" charset="0"/>
                <a:cs typeface="Arial" pitchFamily="34" charset="0"/>
              </a:rPr>
              <a:t> gösterdiği kanıtlanmıştır</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37852921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AAML06P1</a:t>
            </a:r>
            <a:endParaRPr lang="tr-TR" dirty="0"/>
          </a:p>
        </p:txBody>
      </p:sp>
      <p:sp>
        <p:nvSpPr>
          <p:cNvPr id="3" name="İçerik Yer Tutucusu 2"/>
          <p:cNvSpPr>
            <a:spLocks noGrp="1"/>
          </p:cNvSpPr>
          <p:nvPr>
            <p:ph idx="1"/>
          </p:nvPr>
        </p:nvSpPr>
        <p:spPr/>
        <p:txBody>
          <a:bodyPr>
            <a:normAutofit lnSpcReduction="10000"/>
          </a:bodyPr>
          <a:lstStyle/>
          <a:p>
            <a:r>
              <a:rPr lang="tr-TR" dirty="0" smtClean="0">
                <a:latin typeface="Arial" pitchFamily="34" charset="0"/>
                <a:cs typeface="Arial" pitchFamily="34" charset="0"/>
              </a:rPr>
              <a:t>İndüksiyon: AI</a:t>
            </a:r>
            <a:r>
              <a:rPr lang="en-US" dirty="0" smtClean="0">
                <a:latin typeface="Arial" pitchFamily="34" charset="0"/>
                <a:cs typeface="Arial" pitchFamily="34" charset="0"/>
              </a:rPr>
              <a:t> (</a:t>
            </a:r>
            <a:r>
              <a:rPr lang="tr-TR" dirty="0" smtClean="0">
                <a:latin typeface="Arial" pitchFamily="34" charset="0"/>
                <a:cs typeface="Arial" pitchFamily="34" charset="0"/>
              </a:rPr>
              <a:t>Ara-C 1000 mg/m2/doz q12h x 4 gün, idarubisin 2. günden itibaren </a:t>
            </a:r>
            <a:r>
              <a:rPr lang="en-US" dirty="0" smtClean="0">
                <a:latin typeface="Arial" pitchFamily="34" charset="0"/>
                <a:cs typeface="Arial" pitchFamily="34" charset="0"/>
              </a:rPr>
              <a:t>12 mg/m2/do</a:t>
            </a:r>
            <a:r>
              <a:rPr lang="tr-TR" dirty="0" smtClean="0">
                <a:latin typeface="Arial" pitchFamily="34" charset="0"/>
                <a:cs typeface="Arial" pitchFamily="34" charset="0"/>
              </a:rPr>
              <a:t>z x3 gün</a:t>
            </a:r>
            <a:r>
              <a:rPr lang="en-US" dirty="0" smtClean="0">
                <a:latin typeface="Arial" pitchFamily="34" charset="0"/>
                <a:cs typeface="Arial" pitchFamily="34" charset="0"/>
              </a:rPr>
              <a:t>. </a:t>
            </a:r>
            <a:r>
              <a:rPr lang="en-US" dirty="0" err="1">
                <a:latin typeface="Arial" pitchFamily="34" charset="0"/>
                <a:cs typeface="Arial" pitchFamily="34" charset="0"/>
              </a:rPr>
              <a:t>Lestaurtinib</a:t>
            </a:r>
            <a:r>
              <a:rPr lang="en-US" dirty="0">
                <a:latin typeface="Arial" pitchFamily="34" charset="0"/>
                <a:cs typeface="Arial" pitchFamily="34" charset="0"/>
              </a:rPr>
              <a:t> </a:t>
            </a:r>
            <a:r>
              <a:rPr lang="tr-TR" dirty="0" smtClean="0">
                <a:latin typeface="Arial" pitchFamily="34" charset="0"/>
                <a:cs typeface="Arial" pitchFamily="34" charset="0"/>
              </a:rPr>
              <a:t>5-28 günler arasında PO. İlk 6 hasta 5</a:t>
            </a:r>
            <a:r>
              <a:rPr lang="en-US" dirty="0" smtClean="0">
                <a:latin typeface="Arial" pitchFamily="34" charset="0"/>
                <a:cs typeface="Arial" pitchFamily="34" charset="0"/>
              </a:rPr>
              <a:t>0 mg/m2/do</a:t>
            </a:r>
            <a:r>
              <a:rPr lang="tr-TR" dirty="0" smtClean="0">
                <a:latin typeface="Arial" pitchFamily="34" charset="0"/>
                <a:cs typeface="Arial" pitchFamily="34" charset="0"/>
              </a:rPr>
              <a:t>z x2/gün , eğer </a:t>
            </a:r>
            <a:r>
              <a:rPr lang="tr-TR" dirty="0" err="1" smtClean="0">
                <a:latin typeface="Arial" pitchFamily="34" charset="0"/>
                <a:cs typeface="Arial" pitchFamily="34" charset="0"/>
              </a:rPr>
              <a:t>tolere</a:t>
            </a:r>
            <a:r>
              <a:rPr lang="tr-TR" dirty="0" smtClean="0">
                <a:latin typeface="Arial" pitchFamily="34" charset="0"/>
                <a:cs typeface="Arial" pitchFamily="34" charset="0"/>
              </a:rPr>
              <a:t> edilirse ikinci 6 hasta 62.5mg/m2/doz x 2 /gün. </a:t>
            </a:r>
          </a:p>
          <a:p>
            <a:r>
              <a:rPr lang="tr-TR" dirty="0" smtClean="0">
                <a:latin typeface="Arial" pitchFamily="34" charset="0"/>
                <a:cs typeface="Arial" pitchFamily="34" charset="0"/>
              </a:rPr>
              <a:t>28. gün KİA ve BX de değerlendirme</a:t>
            </a:r>
          </a:p>
          <a:p>
            <a:r>
              <a:rPr lang="en-US" dirty="0" smtClean="0">
                <a:latin typeface="Arial" pitchFamily="34" charset="0"/>
                <a:cs typeface="Arial" pitchFamily="34" charset="0"/>
              </a:rPr>
              <a:t>CR</a:t>
            </a:r>
            <a:r>
              <a:rPr lang="en-US" dirty="0">
                <a:latin typeface="Arial" pitchFamily="34" charset="0"/>
                <a:cs typeface="Arial" pitchFamily="34" charset="0"/>
              </a:rPr>
              <a:t>, </a:t>
            </a:r>
            <a:r>
              <a:rPr lang="en-US" dirty="0" err="1" smtClean="0">
                <a:latin typeface="Arial" pitchFamily="34" charset="0"/>
                <a:cs typeface="Arial" pitchFamily="34" charset="0"/>
              </a:rPr>
              <a:t>CRp</a:t>
            </a:r>
            <a:r>
              <a:rPr lang="tr-TR" dirty="0" smtClean="0">
                <a:latin typeface="Arial" pitchFamily="34" charset="0"/>
                <a:cs typeface="Arial" pitchFamily="34" charset="0"/>
              </a:rPr>
              <a:t> (</a:t>
            </a:r>
            <a:r>
              <a:rPr lang="tr-TR" dirty="0" err="1" smtClean="0">
                <a:latin typeface="Arial" pitchFamily="34" charset="0"/>
                <a:cs typeface="Arial" pitchFamily="34" charset="0"/>
              </a:rPr>
              <a:t>trombositlerin</a:t>
            </a:r>
            <a:r>
              <a:rPr lang="tr-TR" dirty="0" smtClean="0">
                <a:latin typeface="Arial" pitchFamily="34" charset="0"/>
                <a:cs typeface="Arial" pitchFamily="34" charset="0"/>
              </a:rPr>
              <a:t> kısmi düzelmesi ile CR)</a:t>
            </a:r>
            <a:r>
              <a:rPr lang="en-US" dirty="0" smtClean="0">
                <a:latin typeface="Arial" pitchFamily="34" charset="0"/>
                <a:cs typeface="Arial" pitchFamily="34" charset="0"/>
              </a:rPr>
              <a:t> </a:t>
            </a:r>
            <a:r>
              <a:rPr lang="tr-TR" dirty="0" smtClean="0">
                <a:latin typeface="Arial" pitchFamily="34" charset="0"/>
                <a:cs typeface="Arial" pitchFamily="34" charset="0"/>
              </a:rPr>
              <a:t>veya</a:t>
            </a:r>
            <a:r>
              <a:rPr lang="en-US" dirty="0" smtClean="0">
                <a:latin typeface="Arial" pitchFamily="34" charset="0"/>
                <a:cs typeface="Arial" pitchFamily="34" charset="0"/>
              </a:rPr>
              <a:t> SD</a:t>
            </a:r>
            <a:r>
              <a:rPr lang="tr-TR" dirty="0" smtClean="0">
                <a:latin typeface="Arial" pitchFamily="34" charset="0"/>
                <a:cs typeface="Arial" pitchFamily="34" charset="0"/>
              </a:rPr>
              <a:t> hastalar</a:t>
            </a:r>
            <a:r>
              <a:rPr lang="en-US" dirty="0" smtClean="0">
                <a:latin typeface="Arial" pitchFamily="34" charset="0"/>
                <a:cs typeface="Arial" pitchFamily="34" charset="0"/>
              </a:rPr>
              <a:t> </a:t>
            </a:r>
            <a:r>
              <a:rPr lang="tr-TR" dirty="0" smtClean="0">
                <a:latin typeface="Arial" pitchFamily="34" charset="0"/>
                <a:cs typeface="Arial" pitchFamily="34" charset="0"/>
              </a:rPr>
              <a:t> 2. kür  KT alıyor (HD</a:t>
            </a:r>
            <a:r>
              <a:rPr lang="en-US" dirty="0" smtClean="0">
                <a:latin typeface="Arial" pitchFamily="34" charset="0"/>
                <a:cs typeface="Arial" pitchFamily="34" charset="0"/>
              </a:rPr>
              <a:t> </a:t>
            </a:r>
            <a:r>
              <a:rPr lang="en-US" dirty="0" err="1">
                <a:latin typeface="Arial" pitchFamily="34" charset="0"/>
                <a:cs typeface="Arial" pitchFamily="34" charset="0"/>
              </a:rPr>
              <a:t>Ara</a:t>
            </a:r>
            <a:r>
              <a:rPr lang="en-US" dirty="0">
                <a:latin typeface="Arial" pitchFamily="34" charset="0"/>
                <a:cs typeface="Arial" pitchFamily="34" charset="0"/>
              </a:rPr>
              <a:t>-C</a:t>
            </a:r>
            <a:r>
              <a:rPr lang="en-US" dirty="0" smtClean="0">
                <a:latin typeface="Arial" pitchFamily="34" charset="0"/>
                <a:cs typeface="Arial" pitchFamily="34" charset="0"/>
              </a:rPr>
              <a:t>:</a:t>
            </a:r>
            <a:r>
              <a:rPr lang="tr-TR" dirty="0" smtClean="0">
                <a:latin typeface="Arial" pitchFamily="34" charset="0"/>
                <a:cs typeface="Arial" pitchFamily="34" charset="0"/>
              </a:rPr>
              <a:t> </a:t>
            </a:r>
            <a:r>
              <a:rPr lang="en-US" dirty="0" err="1" smtClean="0">
                <a:latin typeface="Arial" pitchFamily="34" charset="0"/>
                <a:cs typeface="Arial" pitchFamily="34" charset="0"/>
              </a:rPr>
              <a:t>cytarabine</a:t>
            </a:r>
            <a:r>
              <a:rPr lang="en-US" dirty="0" smtClean="0">
                <a:latin typeface="Arial" pitchFamily="34" charset="0"/>
                <a:cs typeface="Arial" pitchFamily="34" charset="0"/>
              </a:rPr>
              <a:t> </a:t>
            </a:r>
            <a:r>
              <a:rPr lang="en-US" dirty="0">
                <a:latin typeface="Arial" pitchFamily="34" charset="0"/>
                <a:cs typeface="Arial" pitchFamily="34" charset="0"/>
              </a:rPr>
              <a:t>3000 </a:t>
            </a:r>
            <a:r>
              <a:rPr lang="en-US" dirty="0" smtClean="0">
                <a:latin typeface="Arial" pitchFamily="34" charset="0"/>
                <a:cs typeface="Arial" pitchFamily="34" charset="0"/>
              </a:rPr>
              <a:t>mg/m2/do</a:t>
            </a:r>
            <a:r>
              <a:rPr lang="tr-TR" dirty="0" smtClean="0">
                <a:latin typeface="Arial" pitchFamily="34" charset="0"/>
                <a:cs typeface="Arial" pitchFamily="34" charset="0"/>
              </a:rPr>
              <a:t>z q12 h 1-4 günler arasında, daha sonra </a:t>
            </a:r>
            <a:r>
              <a:rPr lang="en-US" dirty="0" err="1" smtClean="0">
                <a:latin typeface="Arial" pitchFamily="34" charset="0"/>
                <a:cs typeface="Arial" pitchFamily="34" charset="0"/>
              </a:rPr>
              <a:t>lestaurtinib</a:t>
            </a:r>
            <a:r>
              <a:rPr lang="en-US" dirty="0" smtClean="0">
                <a:latin typeface="Arial" pitchFamily="34" charset="0"/>
                <a:cs typeface="Arial" pitchFamily="34" charset="0"/>
              </a:rPr>
              <a:t> </a:t>
            </a:r>
            <a:r>
              <a:rPr lang="tr-TR" dirty="0" smtClean="0">
                <a:latin typeface="Arial" pitchFamily="34" charset="0"/>
                <a:cs typeface="Arial" pitchFamily="34" charset="0"/>
              </a:rPr>
              <a:t>5-28 günler arasında</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5007527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AAML06P1</a:t>
            </a:r>
          </a:p>
        </p:txBody>
      </p:sp>
      <p:sp>
        <p:nvSpPr>
          <p:cNvPr id="3" name="İçerik Yer Tutucusu 2"/>
          <p:cNvSpPr>
            <a:spLocks noGrp="1"/>
          </p:cNvSpPr>
          <p:nvPr>
            <p:ph idx="1"/>
          </p:nvPr>
        </p:nvSpPr>
        <p:spPr>
          <a:xfrm>
            <a:off x="457200" y="2496264"/>
            <a:ext cx="8229600" cy="4389120"/>
          </a:xfrm>
        </p:spPr>
        <p:txBody>
          <a:bodyPr>
            <a:normAutofit/>
          </a:bodyPr>
          <a:lstStyle/>
          <a:p>
            <a:r>
              <a:rPr lang="tr-TR" dirty="0" smtClean="0">
                <a:latin typeface="Arial" pitchFamily="34" charset="0"/>
                <a:cs typeface="Arial" pitchFamily="34" charset="0"/>
              </a:rPr>
              <a:t>CR veya CRp hastalar HSCT olabilmeye veya diğer tedavilere adaylar</a:t>
            </a:r>
          </a:p>
          <a:p>
            <a:r>
              <a:rPr lang="tr-TR" dirty="0" smtClean="0">
                <a:latin typeface="Arial" pitchFamily="34" charset="0"/>
                <a:cs typeface="Arial" pitchFamily="34" charset="0"/>
              </a:rPr>
              <a:t>Bu hastalar HSCT den önce idame tedavisi olarak sadece  PO lestaurtinib alabiliyorlar (28. günlük 6 </a:t>
            </a:r>
            <a:r>
              <a:rPr lang="tr-TR" dirty="0" err="1" smtClean="0">
                <a:latin typeface="Arial" pitchFamily="34" charset="0"/>
                <a:cs typeface="Arial" pitchFamily="34" charset="0"/>
              </a:rPr>
              <a:t>siklus</a:t>
            </a:r>
            <a:r>
              <a:rPr lang="tr-TR" dirty="0" smtClean="0">
                <a:latin typeface="Arial" pitchFamily="34" charset="0"/>
                <a:cs typeface="Arial" pitchFamily="34" charset="0"/>
              </a:rPr>
              <a:t>)</a:t>
            </a:r>
            <a:endParaRPr lang="en-US" dirty="0">
              <a:latin typeface="Arial" pitchFamily="34" charset="0"/>
              <a:cs typeface="Arial" pitchFamily="34" charset="0"/>
            </a:endParaRPr>
          </a:p>
          <a:p>
            <a:r>
              <a:rPr lang="tr-TR" dirty="0" smtClean="0">
                <a:latin typeface="Arial" pitchFamily="34" charset="0"/>
                <a:cs typeface="Arial" pitchFamily="34" charset="0"/>
              </a:rPr>
              <a:t>HSCT seçeneği olmayan hastalar lestaurtinib’ e aynı dozdan idame tedavisi olarak devam edebiliyorlar </a:t>
            </a:r>
            <a:endParaRPr lang="tr-TR" dirty="0">
              <a:latin typeface="Arial" pitchFamily="34" charset="0"/>
              <a:cs typeface="Arial" pitchFamily="34" charset="0"/>
            </a:endParaRPr>
          </a:p>
        </p:txBody>
      </p:sp>
    </p:spTree>
    <p:extLst>
      <p:ext uri="{BB962C8B-B14F-4D97-AF65-F5344CB8AC3E}">
        <p14:creationId xmlns="" xmlns:p14="http://schemas.microsoft.com/office/powerpoint/2010/main" val="20847859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ChangeArrowheads="1"/>
          </p:cNvSpPr>
          <p:nvPr>
            <p:ph type="title" idx="4294967295"/>
          </p:nvPr>
        </p:nvSpPr>
        <p:spPr>
          <a:xfrm>
            <a:off x="467544" y="258763"/>
            <a:ext cx="8476431" cy="1463675"/>
          </a:xfrm>
          <a:ln/>
        </p:spPr>
        <p:txBody>
          <a:bodyPr lIns="0" tIns="0" rIns="0" bIns="0" anchor="ctr"/>
          <a:lstStyle/>
          <a:p>
            <a:endParaRPr lang="en-US" dirty="0"/>
          </a:p>
        </p:txBody>
      </p:sp>
      <p:sp>
        <p:nvSpPr>
          <p:cNvPr id="95234" name="Rectangle 2"/>
          <p:cNvSpPr>
            <a:spLocks noGrp="1" noChangeArrowheads="1"/>
          </p:cNvSpPr>
          <p:nvPr>
            <p:ph type="body" idx="4294967295"/>
          </p:nvPr>
        </p:nvSpPr>
        <p:spPr>
          <a:xfrm>
            <a:off x="285720" y="1268413"/>
            <a:ext cx="8669368" cy="4114800"/>
          </a:xfrm>
          <a:ln/>
        </p:spPr>
        <p:txBody>
          <a:bodyPr/>
          <a:lstStyle/>
          <a:p>
            <a:pPr>
              <a:spcBef>
                <a:spcPts val="1000"/>
              </a:spcBef>
            </a:pPr>
            <a:endParaRPr lang="tr-TR" sz="4000" dirty="0">
              <a:latin typeface="Arial" pitchFamily="34" charset="0"/>
              <a:cs typeface="Arial" pitchFamily="34" charset="0"/>
            </a:endParaRPr>
          </a:p>
          <a:p>
            <a:pPr algn="ctr">
              <a:spcBef>
                <a:spcPts val="1000"/>
              </a:spcBef>
              <a:buNone/>
            </a:pPr>
            <a:endParaRPr lang="tr-TR" sz="4000" dirty="0">
              <a:latin typeface="Arial" pitchFamily="34" charset="0"/>
              <a:cs typeface="Arial" pitchFamily="34" charset="0"/>
            </a:endParaRPr>
          </a:p>
          <a:p>
            <a:pPr algn="ctr">
              <a:spcBef>
                <a:spcPts val="1000"/>
              </a:spcBef>
              <a:buNone/>
            </a:pPr>
            <a:r>
              <a:rPr lang="tr-TR" sz="4000" dirty="0" smtClean="0">
                <a:latin typeface="Arial" pitchFamily="34" charset="0"/>
                <a:cs typeface="Arial" pitchFamily="34" charset="0"/>
              </a:rPr>
              <a:t>Dikkatiniz ve sabrınız için teşekkürler.</a:t>
            </a:r>
            <a:endParaRPr lang="tr-TR" sz="4000" dirty="0">
              <a:latin typeface="Arial" pitchFamily="34" charset="0"/>
              <a:cs typeface="Arial" pitchFamily="34" charset="0"/>
            </a:endParaRPr>
          </a:p>
          <a:p>
            <a:pPr>
              <a:spcBef>
                <a:spcPts val="1000"/>
              </a:spcBef>
            </a:pPr>
            <a:endParaRPr lang="tr-TR" sz="4000" dirty="0">
              <a:latin typeface="Arial" pitchFamily="34" charset="0"/>
              <a:cs typeface="Arial" pitchFamily="34" charset="0"/>
            </a:endParaRPr>
          </a:p>
        </p:txBody>
      </p:sp>
    </p:spTree>
    <p:extLst>
      <p:ext uri="{BB962C8B-B14F-4D97-AF65-F5344CB8AC3E}">
        <p14:creationId xmlns="" xmlns:p14="http://schemas.microsoft.com/office/powerpoint/2010/main" val="845961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3682</TotalTime>
  <Words>5472</Words>
  <Application>Microsoft Office PowerPoint</Application>
  <PresentationFormat>On-screen Show (4:3)</PresentationFormat>
  <Paragraphs>662</Paragraphs>
  <Slides>93</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93</vt:i4>
      </vt:variant>
    </vt:vector>
  </HeadingPairs>
  <TitlesOfParts>
    <vt:vector size="97" baseType="lpstr">
      <vt:lpstr>Akış</vt:lpstr>
      <vt:lpstr>Microsoft Graph Chart</vt:lpstr>
      <vt:lpstr>Paintbrush Resmi</vt:lpstr>
      <vt:lpstr>Bit Eşlem Resmi</vt:lpstr>
      <vt:lpstr>Çocukluk çağı lösemilerinin tedavisine güncel yaklaşım</vt:lpstr>
      <vt:lpstr>Pediatrik onkolojideki ilerleme</vt:lpstr>
      <vt:lpstr>Başarıya katkıda bulunan kritik faktörler</vt:lpstr>
      <vt:lpstr>1960-2004 arasında 15 yaş altındaki ALL’li çocukların 5 yıllık sağ kalım oranları</vt:lpstr>
      <vt:lpstr>Klinik araştırmaların odak noktası-yeni tedavilere gereksinim var</vt:lpstr>
      <vt:lpstr>Elde edilen başarılar</vt:lpstr>
      <vt:lpstr>Day 29 BM Flow MRD P9904/5/6  MRD &gt;.01% is an optimal cutoff (n=1960)</vt:lpstr>
      <vt:lpstr> Day 8 Blood Flow MRD P9904/5/6 (n=1933) </vt:lpstr>
      <vt:lpstr>    COG çalışmaları multivaryat analizine göre anlamlı prognostik faktörler </vt:lpstr>
      <vt:lpstr>Akut lenfoblastik lösemi</vt:lpstr>
      <vt:lpstr>Akut lenfoblastik lösemi</vt:lpstr>
      <vt:lpstr>MSS lösemisi sınıflaması</vt:lpstr>
      <vt:lpstr> B prekürsör  ALL tedavi yaklaşımı</vt:lpstr>
      <vt:lpstr> B prekürsör ALL tedavi yaklaşımı</vt:lpstr>
      <vt:lpstr> B prekürsör ALL tedavi yaklaşımı</vt:lpstr>
      <vt:lpstr> B prekürsör ALL tedavi yaklaşımı</vt:lpstr>
      <vt:lpstr> B prekürsör ALL tedavi yaklaşımı</vt:lpstr>
      <vt:lpstr> B prekürsör ALL tedavi yaklaşımı</vt:lpstr>
      <vt:lpstr>Takip eden gelişmeler</vt:lpstr>
      <vt:lpstr>Düşük Riskli ALL</vt:lpstr>
      <vt:lpstr>Düşük Riskli ALL</vt:lpstr>
      <vt:lpstr>Orta riskli ALL</vt:lpstr>
      <vt:lpstr>Orta riskli ALL</vt:lpstr>
      <vt:lpstr>Yüksek riskli ALL</vt:lpstr>
      <vt:lpstr>Yüksek riskli ALL</vt:lpstr>
      <vt:lpstr>Önceden steroid kullanılması</vt:lpstr>
      <vt:lpstr>Önceden steroid kullanılması</vt:lpstr>
      <vt:lpstr>Çok yüksek riskli hastalar</vt:lpstr>
      <vt:lpstr>Çok yüksek riskli hastalar</vt:lpstr>
      <vt:lpstr>Ph (+) ALL</vt:lpstr>
      <vt:lpstr>B prekürsör ALL tedavi yaklaşımındaki yenilikler </vt:lpstr>
      <vt:lpstr>B prekürsör ALL tedavi yaklaşımındaki yenilikler </vt:lpstr>
      <vt:lpstr>B prekürsör ALL tedavi yaklaşımındaki yenilikler </vt:lpstr>
      <vt:lpstr>B prekürsör ALL tedavi yaklaşımındaki yenilikler </vt:lpstr>
      <vt:lpstr>B prekürsör ALL tedavi yaklaşımındaki yenilikler </vt:lpstr>
      <vt:lpstr>DS ‘li hastalar</vt:lpstr>
      <vt:lpstr>DS ‘li hastalar</vt:lpstr>
      <vt:lpstr>DS’li hastada risk sınıflaması</vt:lpstr>
      <vt:lpstr>Uygulanan güncel tedavi planı</vt:lpstr>
      <vt:lpstr>Uygulanan güncel tedavi planı</vt:lpstr>
      <vt:lpstr>deksametazon</vt:lpstr>
      <vt:lpstr>deksametazon</vt:lpstr>
      <vt:lpstr>asparaginaz</vt:lpstr>
      <vt:lpstr>asparaginaz</vt:lpstr>
      <vt:lpstr>MTX</vt:lpstr>
      <vt:lpstr>Çok yüksek riskli hastalar </vt:lpstr>
      <vt:lpstr>Çok yüksek riskli hastalar </vt:lpstr>
      <vt:lpstr>Çok yüksek riskli hastalar </vt:lpstr>
      <vt:lpstr>Çok yüksek riskli hastalar </vt:lpstr>
      <vt:lpstr>T hücreli ALL</vt:lpstr>
      <vt:lpstr>T hücreli ALL</vt:lpstr>
      <vt:lpstr>T hücreli ALL</vt:lpstr>
      <vt:lpstr>T hücreli ALL</vt:lpstr>
      <vt:lpstr>T hücreli ALL</vt:lpstr>
      <vt:lpstr>Nelarabine </vt:lpstr>
      <vt:lpstr>Testiküler hastalık</vt:lpstr>
      <vt:lpstr>İnfant ALL</vt:lpstr>
      <vt:lpstr>İnfant ALL</vt:lpstr>
      <vt:lpstr>İnfant ALL</vt:lpstr>
      <vt:lpstr>İnfant ALL</vt:lpstr>
      <vt:lpstr>İnfant ALL</vt:lpstr>
      <vt:lpstr>İnfant ALL risk sınıflaması</vt:lpstr>
      <vt:lpstr>İnfant ALL-HSCT</vt:lpstr>
      <vt:lpstr>İnfant ALL-HSCT</vt:lpstr>
      <vt:lpstr>İnfant ALL-tedavideki yenilikler</vt:lpstr>
      <vt:lpstr>İnfant ALL-tedavideki yenilikler</vt:lpstr>
      <vt:lpstr>Moleküler biyolojinin tedavide kullanımı</vt:lpstr>
      <vt:lpstr>Moleküler biyolojinin tedavide kullanımı</vt:lpstr>
      <vt:lpstr>Moleküler biyolojinin tedavide kullanımı</vt:lpstr>
      <vt:lpstr>Moleküler biyolojinin tedavide kullanımı</vt:lpstr>
      <vt:lpstr>Moleküler biyolojinin tedavide kullanımı</vt:lpstr>
      <vt:lpstr>Slide 72</vt:lpstr>
      <vt:lpstr>Akut myeloid lösemi </vt:lpstr>
      <vt:lpstr>   Akut myeloid lösemi </vt:lpstr>
      <vt:lpstr>Potansiyel risk faktörleri</vt:lpstr>
      <vt:lpstr>Moleküler değişiklikler FLT3 İnternal Tandem Duplikasyonu (ITD)</vt:lpstr>
      <vt:lpstr>Tedaviye yanıtın prognostik önemi </vt:lpstr>
      <vt:lpstr>Sonuçlar: MRD nin etkisi</vt:lpstr>
      <vt:lpstr>Güncel tedavi ve sonuçlar</vt:lpstr>
      <vt:lpstr>Slide 80</vt:lpstr>
      <vt:lpstr>CCG-2891</vt:lpstr>
      <vt:lpstr>CCG-2961</vt:lpstr>
      <vt:lpstr>Gemtuzumab ozigomicin</vt:lpstr>
      <vt:lpstr>AAML03PI</vt:lpstr>
      <vt:lpstr>AAML03PI</vt:lpstr>
      <vt:lpstr>AAML03PI</vt:lpstr>
      <vt:lpstr>AAML03PI</vt:lpstr>
      <vt:lpstr>AAML03PI</vt:lpstr>
      <vt:lpstr>AAML03PI</vt:lpstr>
      <vt:lpstr>Lestaurtinib (FLT3 kinaz inhibitörü)</vt:lpstr>
      <vt:lpstr>AAML06P1</vt:lpstr>
      <vt:lpstr>AAML06P1</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PRO2000</dc:creator>
  <cp:lastModifiedBy>kozdok11017</cp:lastModifiedBy>
  <cp:revision>324</cp:revision>
  <dcterms:created xsi:type="dcterms:W3CDTF">2011-03-01T16:13:21Z</dcterms:created>
  <dcterms:modified xsi:type="dcterms:W3CDTF">2012-02-23T13:22:45Z</dcterms:modified>
</cp:coreProperties>
</file>