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77" r:id="rId9"/>
    <p:sldId id="378" r:id="rId10"/>
    <p:sldId id="379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5" r:id="rId23"/>
    <p:sldId id="287" r:id="rId24"/>
    <p:sldId id="360" r:id="rId25"/>
    <p:sldId id="361" r:id="rId26"/>
    <p:sldId id="359" r:id="rId27"/>
    <p:sldId id="288" r:id="rId28"/>
    <p:sldId id="289" r:id="rId29"/>
    <p:sldId id="37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72" r:id="rId42"/>
    <p:sldId id="353" r:id="rId43"/>
    <p:sldId id="354" r:id="rId44"/>
    <p:sldId id="355" r:id="rId45"/>
    <p:sldId id="356" r:id="rId46"/>
    <p:sldId id="357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74" r:id="rId57"/>
    <p:sldId id="375" r:id="rId58"/>
    <p:sldId id="364" r:id="rId59"/>
    <p:sldId id="365" r:id="rId60"/>
    <p:sldId id="366" r:id="rId61"/>
    <p:sldId id="367" r:id="rId62"/>
    <p:sldId id="319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44" r:id="rId73"/>
    <p:sldId id="349" r:id="rId74"/>
    <p:sldId id="330" r:id="rId75"/>
    <p:sldId id="331" r:id="rId76"/>
    <p:sldId id="332" r:id="rId77"/>
    <p:sldId id="333" r:id="rId78"/>
    <p:sldId id="334" r:id="rId79"/>
    <p:sldId id="370" r:id="rId80"/>
    <p:sldId id="341" r:id="rId81"/>
    <p:sldId id="343" r:id="rId82"/>
    <p:sldId id="340" r:id="rId83"/>
    <p:sldId id="342" r:id="rId84"/>
    <p:sldId id="368" r:id="rId85"/>
    <p:sldId id="369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4384" autoAdjust="0"/>
    <p:restoredTop sz="94660"/>
  </p:normalViewPr>
  <p:slideViewPr>
    <p:cSldViewPr>
      <p:cViewPr varScale="1">
        <p:scale>
          <a:sx n="69" d="100"/>
          <a:sy n="69" d="100"/>
        </p:scale>
        <p:origin x="-11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289D4-98BA-4EA7-9076-1CA6B0DB2EA6}" type="datetimeFigureOut">
              <a:rPr lang="en-US" smtClean="0"/>
              <a:pPr/>
              <a:t>11/17/2011</a:t>
            </a:fld>
            <a:endParaRPr lang="en-US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27A91-05B3-44F7-A48F-024287C2ED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12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27A91-05B3-44F7-A48F-024287C2EDF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39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4339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4339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339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339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4339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340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340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0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0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34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34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340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4340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4340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91B370-B16B-4773-B94B-358A3206CB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8C8EF-A89D-41BE-AD2B-520BBAAAC3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9FFB8-8956-4F0A-848D-E66C235D8F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3C448-3FC5-463E-B538-96AC39044D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62E13-52C8-460C-9937-C8DD0CF7D8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1C8C-7EEB-4948-812D-80568E7CCF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9D7E3-6E43-4855-A741-47F1567CC0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AB47-C13B-468E-BF8C-70D25F63C1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B844A-C0D2-47C4-BB7C-2FB5919354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83AEE-C10F-473A-A8C1-3E84A980D4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5E4AB-87B9-4B65-963B-D4B2FB23FC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latin typeface="Tahoma" pitchFamily="34" charset="0"/>
            </a:endParaRPr>
          </a:p>
        </p:txBody>
      </p:sp>
      <p:sp>
        <p:nvSpPr>
          <p:cNvPr id="4423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23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23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42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42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BA1C39A-DDCB-4C22-9F12-3B31499A9F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482850"/>
            <a:ext cx="91440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sz="3600" dirty="0"/>
              <a:t> </a:t>
            </a:r>
            <a:r>
              <a:rPr lang="tr-TR" sz="3600" dirty="0" smtClean="0"/>
              <a:t>  Prof. Dr. </a:t>
            </a:r>
            <a:r>
              <a:rPr lang="tr-TR" sz="3600" dirty="0" smtClean="0">
                <a:latin typeface="Comic Sans MS" pitchFamily="66" charset="0"/>
              </a:rPr>
              <a:t>Cengiz </a:t>
            </a:r>
            <a:r>
              <a:rPr lang="tr-TR" sz="3600" dirty="0" err="1">
                <a:latin typeface="Comic Sans MS" pitchFamily="66" charset="0"/>
              </a:rPr>
              <a:t>Canpolat</a:t>
            </a:r>
            <a:r>
              <a:rPr lang="tr-TR" sz="3600" dirty="0"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tr-TR" sz="3600" dirty="0">
                <a:latin typeface="Comic Sans MS" pitchFamily="66" charset="0"/>
              </a:rPr>
              <a:t> </a:t>
            </a:r>
            <a:r>
              <a:rPr lang="tr-TR" sz="3600" dirty="0" smtClean="0">
                <a:latin typeface="Comic Sans MS" pitchFamily="66" charset="0"/>
              </a:rPr>
              <a:t>  Acıbadem Üniversitesi Tıp Fakültesi Pediatrik Hematoloji-Onkoloji Bilim Dalı</a:t>
            </a:r>
            <a:endParaRPr lang="tr-TR" sz="36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3600" dirty="0">
                <a:latin typeface="Comic Sans MS" pitchFamily="66" charset="0"/>
              </a:rPr>
              <a:t> </a:t>
            </a:r>
            <a:r>
              <a:rPr lang="tr-TR" sz="3600" dirty="0" smtClean="0">
                <a:latin typeface="Comic Sans MS" pitchFamily="66" charset="0"/>
              </a:rPr>
              <a:t> 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latin typeface="Comic Sans MS" pitchFamily="66" charset="0"/>
              </a:rPr>
              <a:t>Merkezi sinir sistemi tümörleri (klinik belirtiler)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6-</a:t>
            </a:r>
            <a:r>
              <a:rPr lang="tr-TR" sz="2800" dirty="0" err="1">
                <a:latin typeface="Comic Sans MS" pitchFamily="66" charset="0"/>
              </a:rPr>
              <a:t>Mental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bozukluklar: </a:t>
            </a:r>
            <a:r>
              <a:rPr lang="tr-TR" sz="2800" dirty="0" err="1" smtClean="0">
                <a:latin typeface="Comic Sans MS" pitchFamily="66" charset="0"/>
              </a:rPr>
              <a:t>somnolans</a:t>
            </a:r>
            <a:r>
              <a:rPr lang="tr-TR" sz="2800" dirty="0" smtClean="0">
                <a:latin typeface="Comic Sans MS" pitchFamily="66" charset="0"/>
              </a:rPr>
              <a:t>, </a:t>
            </a:r>
            <a:r>
              <a:rPr lang="tr-TR" sz="2800" dirty="0" err="1" smtClean="0">
                <a:latin typeface="Comic Sans MS" pitchFamily="66" charset="0"/>
              </a:rPr>
              <a:t>irritabilite</a:t>
            </a:r>
            <a:r>
              <a:rPr lang="tr-TR" sz="2800" dirty="0" smtClean="0">
                <a:latin typeface="Comic Sans MS" pitchFamily="66" charset="0"/>
              </a:rPr>
              <a:t>, kişilik ve okul performansında değişiklikler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7-genellikle </a:t>
            </a:r>
            <a:r>
              <a:rPr lang="tr-TR" sz="2800" dirty="0" err="1" smtClean="0">
                <a:latin typeface="Comic Sans MS" pitchFamily="66" charset="0"/>
              </a:rPr>
              <a:t>fokal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konvülsiyonlar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8-endokrin bozukluklar: orta hat </a:t>
            </a:r>
            <a:r>
              <a:rPr lang="tr-TR" sz="2800" dirty="0" err="1">
                <a:latin typeface="Comic Sans MS" pitchFamily="66" charset="0"/>
              </a:rPr>
              <a:t>supratentorial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tümörler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9-kafanın büyümesi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10-</a:t>
            </a:r>
            <a:r>
              <a:rPr lang="tr-TR" sz="2800" dirty="0" err="1" smtClean="0">
                <a:latin typeface="Comic Sans MS" pitchFamily="66" charset="0"/>
              </a:rPr>
              <a:t>diensefalik</a:t>
            </a:r>
            <a:r>
              <a:rPr lang="tr-TR" sz="2800" dirty="0" smtClean="0">
                <a:latin typeface="Comic Sans MS" pitchFamily="66" charset="0"/>
              </a:rPr>
              <a:t> sendrom: 6ay-3y</a:t>
            </a:r>
            <a:r>
              <a:rPr lang="tr-TR" sz="2800" dirty="0">
                <a:latin typeface="Comic Sans MS" pitchFamily="66" charset="0"/>
              </a:rPr>
              <a:t>, </a:t>
            </a:r>
            <a:r>
              <a:rPr lang="tr-TR" sz="2800" dirty="0" smtClean="0">
                <a:latin typeface="Comic Sans MS" pitchFamily="66" charset="0"/>
              </a:rPr>
              <a:t> büyüme </a:t>
            </a:r>
            <a:r>
              <a:rPr lang="tr-TR" sz="2800" smtClean="0">
                <a:latin typeface="Comic Sans MS" pitchFamily="66" charset="0"/>
              </a:rPr>
              <a:t>ve gelişmenin </a:t>
            </a:r>
            <a:r>
              <a:rPr lang="tr-TR" sz="2800" dirty="0" smtClean="0">
                <a:latin typeface="Comic Sans MS" pitchFamily="66" charset="0"/>
              </a:rPr>
              <a:t>birden durması ve çok zayıflama (</a:t>
            </a:r>
            <a:r>
              <a:rPr lang="tr-TR" sz="2800" dirty="0" err="1" smtClean="0">
                <a:latin typeface="Comic Sans MS" pitchFamily="66" charset="0"/>
              </a:rPr>
              <a:t>anterior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hipotalamik</a:t>
            </a:r>
            <a:r>
              <a:rPr lang="tr-TR" sz="2800" dirty="0" smtClean="0">
                <a:latin typeface="Comic Sans MS" pitchFamily="66" charset="0"/>
              </a:rPr>
              <a:t> ve 3. </a:t>
            </a:r>
            <a:r>
              <a:rPr lang="tr-TR" sz="2800" dirty="0" err="1" smtClean="0">
                <a:latin typeface="Comic Sans MS" pitchFamily="66" charset="0"/>
              </a:rPr>
              <a:t>ventrikül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). 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Merkezi sinir sistemi tümörleri-tanısal değerlendirme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17713"/>
            <a:ext cx="870356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>
                <a:latin typeface="Comic Sans MS" pitchFamily="66" charset="0"/>
              </a:rPr>
              <a:t>MRI </a:t>
            </a:r>
            <a:r>
              <a:rPr lang="tr-TR" sz="2800" dirty="0" smtClean="0">
                <a:latin typeface="Comic Sans MS" pitchFamily="66" charset="0"/>
              </a:rPr>
              <a:t>bazı avantajlara sahiptir: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1-</a:t>
            </a:r>
            <a:r>
              <a:rPr lang="tr-TR" sz="2800" dirty="0" err="1" smtClean="0">
                <a:latin typeface="Comic Sans MS" pitchFamily="66" charset="0"/>
              </a:rPr>
              <a:t>iyonizan</a:t>
            </a:r>
            <a:r>
              <a:rPr lang="tr-TR" sz="2800" dirty="0" smtClean="0">
                <a:latin typeface="Comic Sans MS" pitchFamily="66" charset="0"/>
              </a:rPr>
              <a:t> radyasyon yoktur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2-özellikle </a:t>
            </a:r>
            <a:r>
              <a:rPr lang="tr-TR" sz="2800" dirty="0" err="1" smtClean="0">
                <a:latin typeface="Comic Sans MS" pitchFamily="66" charset="0"/>
              </a:rPr>
              <a:t>temporal</a:t>
            </a:r>
            <a:r>
              <a:rPr lang="tr-TR" sz="2800" dirty="0" smtClean="0">
                <a:latin typeface="Comic Sans MS" pitchFamily="66" charset="0"/>
              </a:rPr>
              <a:t> lob ve PF olmak üzere beyin tümörleri daha iyi görüntülenir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3-çok planda çekim olduğu için cerrahi planlamada çok üstündür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4-farklı </a:t>
            </a:r>
            <a:r>
              <a:rPr lang="tr-TR" sz="2800" dirty="0" err="1" smtClean="0">
                <a:latin typeface="Comic Sans MS" pitchFamily="66" charset="0"/>
              </a:rPr>
              <a:t>puls</a:t>
            </a:r>
            <a:r>
              <a:rPr lang="tr-TR" sz="2800" dirty="0" smtClean="0">
                <a:latin typeface="Comic Sans MS" pitchFamily="66" charset="0"/>
              </a:rPr>
              <a:t> sekansları uygulanabilir. (T1 anatomiyi, T2 patolojiyi gösterir)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5-fonksiyonel MRI ile motor bölgelerin haritası çıkartılabilir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Merkezi sinir sistemi tümörleri-tanısal değerlendirme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5799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800" dirty="0" err="1" smtClean="0">
                <a:latin typeface="Comic Sans MS" pitchFamily="66" charset="0"/>
              </a:rPr>
              <a:t>Magnetik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resonans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anjiografi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>
                <a:latin typeface="Comic Sans MS" pitchFamily="66" charset="0"/>
              </a:rPr>
              <a:t>(MRA</a:t>
            </a:r>
            <a:r>
              <a:rPr lang="tr-TR" sz="2800" dirty="0" smtClean="0">
                <a:latin typeface="Comic Sans MS" pitchFamily="66" charset="0"/>
              </a:rPr>
              <a:t>): normal anatomik damarların </a:t>
            </a:r>
            <a:r>
              <a:rPr lang="tr-TR" sz="2800" dirty="0" err="1" smtClean="0">
                <a:latin typeface="Comic Sans MS" pitchFamily="66" charset="0"/>
              </a:rPr>
              <a:t>preop</a:t>
            </a:r>
            <a:r>
              <a:rPr lang="tr-TR" sz="2800" dirty="0" smtClean="0">
                <a:latin typeface="Comic Sans MS" pitchFamily="66" charset="0"/>
              </a:rPr>
              <a:t> değerlendirilmesinde kullanılır</a:t>
            </a:r>
          </a:p>
          <a:p>
            <a:pPr>
              <a:lnSpc>
                <a:spcPct val="80000"/>
              </a:lnSpc>
            </a:pPr>
            <a:r>
              <a:rPr lang="tr-TR" sz="2800" dirty="0" smtClean="0">
                <a:latin typeface="Comic Sans MS" pitchFamily="66" charset="0"/>
              </a:rPr>
              <a:t>Manyetik </a:t>
            </a:r>
            <a:r>
              <a:rPr lang="tr-TR" sz="2800" dirty="0" err="1" smtClean="0">
                <a:latin typeface="Comic Sans MS" pitchFamily="66" charset="0"/>
              </a:rPr>
              <a:t>resonans</a:t>
            </a:r>
            <a:r>
              <a:rPr lang="tr-TR" sz="2800" dirty="0" smtClean="0">
                <a:latin typeface="Comic Sans MS" pitchFamily="66" charset="0"/>
              </a:rPr>
              <a:t> spektroskopi(MRS</a:t>
            </a:r>
            <a:r>
              <a:rPr lang="tr-TR" sz="2800" dirty="0">
                <a:latin typeface="Comic Sans MS" pitchFamily="66" charset="0"/>
              </a:rPr>
              <a:t>): 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>
                <a:latin typeface="Comic Sans MS" pitchFamily="66" charset="0"/>
              </a:rPr>
              <a:t>creatine</a:t>
            </a:r>
            <a:r>
              <a:rPr lang="tr-TR" sz="2800" dirty="0">
                <a:latin typeface="Comic Sans MS" pitchFamily="66" charset="0"/>
              </a:rPr>
              <a:t>/</a:t>
            </a:r>
            <a:r>
              <a:rPr lang="tr-TR" sz="2800" dirty="0" err="1">
                <a:latin typeface="Comic Sans MS" pitchFamily="66" charset="0"/>
              </a:rPr>
              <a:t>choline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oranları ile </a:t>
            </a:r>
            <a:r>
              <a:rPr lang="tr-TR" sz="2800" dirty="0">
                <a:latin typeface="Comic Sans MS" pitchFamily="66" charset="0"/>
              </a:rPr>
              <a:t>N-</a:t>
            </a:r>
            <a:r>
              <a:rPr lang="tr-TR" sz="2800" dirty="0" err="1">
                <a:latin typeface="Comic Sans MS" pitchFamily="66" charset="0"/>
              </a:rPr>
              <a:t>acetyl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err="1">
                <a:latin typeface="Comic Sans MS" pitchFamily="66" charset="0"/>
              </a:rPr>
              <a:t>aspartate</a:t>
            </a:r>
            <a:r>
              <a:rPr lang="tr-TR" sz="2800" dirty="0">
                <a:latin typeface="Comic Sans MS" pitchFamily="66" charset="0"/>
              </a:rPr>
              <a:t>/</a:t>
            </a:r>
            <a:r>
              <a:rPr lang="tr-TR" sz="2800" dirty="0" err="1">
                <a:latin typeface="Comic Sans MS" pitchFamily="66" charset="0"/>
              </a:rPr>
              <a:t>choline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oranlarını karşılaştırarak malin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ve nekroz alanlarının ayırt edilmesinde kullanılır, tümör tipinin </a:t>
            </a:r>
            <a:r>
              <a:rPr lang="tr-TR" sz="2800" dirty="0" err="1" smtClean="0">
                <a:latin typeface="Comic Sans MS" pitchFamily="66" charset="0"/>
              </a:rPr>
              <a:t>preop</a:t>
            </a:r>
            <a:r>
              <a:rPr lang="tr-TR" sz="2800" dirty="0" smtClean="0">
                <a:latin typeface="Comic Sans MS" pitchFamily="66" charset="0"/>
              </a:rPr>
              <a:t> tahmin edilmesinde ve </a:t>
            </a:r>
            <a:r>
              <a:rPr lang="tr-TR" sz="2800" dirty="0" err="1" smtClean="0">
                <a:latin typeface="Comic Sans MS" pitchFamily="66" charset="0"/>
              </a:rPr>
              <a:t>postop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ile post op cerrahi değişikliklerin ayırt edilmesinde yararlıdır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Merkezi sinir sistemi tümörleri-tanısal değerlendirme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351837" cy="48688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000" dirty="0" err="1">
                <a:latin typeface="Comic Sans MS" pitchFamily="66" charset="0"/>
              </a:rPr>
              <a:t>Positron</a:t>
            </a:r>
            <a:r>
              <a:rPr lang="tr-TR" sz="2000" dirty="0">
                <a:latin typeface="Comic Sans MS" pitchFamily="66" charset="0"/>
              </a:rPr>
              <a:t> </a:t>
            </a:r>
            <a:r>
              <a:rPr lang="tr-TR" sz="2000" dirty="0" smtClean="0">
                <a:latin typeface="Comic Sans MS" pitchFamily="66" charset="0"/>
              </a:rPr>
              <a:t>emisyon tomografi </a:t>
            </a:r>
            <a:r>
              <a:rPr lang="tr-TR" sz="2000" dirty="0">
                <a:latin typeface="Comic Sans MS" pitchFamily="66" charset="0"/>
              </a:rPr>
              <a:t>(PET):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-FDG </a:t>
            </a:r>
            <a:r>
              <a:rPr lang="tr-TR" sz="2000" dirty="0" smtClean="0">
                <a:latin typeface="Comic Sans MS" pitchFamily="66" charset="0"/>
              </a:rPr>
              <a:t>normal ve malin dokular arasındaki </a:t>
            </a:r>
            <a:r>
              <a:rPr lang="tr-TR" sz="2000" dirty="0" err="1" smtClean="0">
                <a:latin typeface="Comic Sans MS" pitchFamily="66" charset="0"/>
              </a:rPr>
              <a:t>metabolik</a:t>
            </a:r>
            <a:r>
              <a:rPr lang="tr-TR" sz="2000" dirty="0" smtClean="0">
                <a:latin typeface="Comic Sans MS" pitchFamily="66" charset="0"/>
              </a:rPr>
              <a:t> farlılıkları görüntüler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-</a:t>
            </a:r>
            <a:r>
              <a:rPr lang="tr-TR" sz="2000" dirty="0" err="1" smtClean="0">
                <a:latin typeface="Comic Sans MS" pitchFamily="66" charset="0"/>
              </a:rPr>
              <a:t>astrositomalar</a:t>
            </a:r>
            <a:r>
              <a:rPr lang="tr-TR" sz="2000" dirty="0" smtClean="0">
                <a:latin typeface="Comic Sans MS" pitchFamily="66" charset="0"/>
              </a:rPr>
              <a:t> ve </a:t>
            </a:r>
            <a:r>
              <a:rPr lang="tr-TR" sz="2000" dirty="0" err="1" smtClean="0">
                <a:latin typeface="Comic Sans MS" pitchFamily="66" charset="0"/>
              </a:rPr>
              <a:t>oligodendriogliomalar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hipomatabolik</a:t>
            </a:r>
            <a:r>
              <a:rPr lang="tr-TR" sz="2000" dirty="0" smtClean="0">
                <a:latin typeface="Comic Sans MS" pitchFamily="66" charset="0"/>
              </a:rPr>
              <a:t>, </a:t>
            </a:r>
            <a:r>
              <a:rPr lang="tr-TR" sz="2000" dirty="0" err="1" smtClean="0">
                <a:latin typeface="Comic Sans MS" pitchFamily="66" charset="0"/>
              </a:rPr>
              <a:t>anaplastik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astrositoma</a:t>
            </a:r>
            <a:r>
              <a:rPr lang="tr-TR" sz="2000" dirty="0" smtClean="0">
                <a:latin typeface="Comic Sans MS" pitchFamily="66" charset="0"/>
              </a:rPr>
              <a:t> ve </a:t>
            </a:r>
            <a:r>
              <a:rPr lang="tr-TR" sz="2000" dirty="0">
                <a:latin typeface="Comic Sans MS" pitchFamily="66" charset="0"/>
              </a:rPr>
              <a:t>GBM </a:t>
            </a:r>
            <a:r>
              <a:rPr lang="tr-TR" sz="2000" dirty="0" err="1" smtClean="0">
                <a:latin typeface="Comic Sans MS" pitchFamily="66" charset="0"/>
              </a:rPr>
              <a:t>hipermetaboliktir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 smtClean="0">
                <a:latin typeface="Comic Sans MS" pitchFamily="66" charset="0"/>
              </a:rPr>
              <a:t>	PET şu durumların saptanmasında yararlıdır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	1-Tümörün </a:t>
            </a:r>
            <a:r>
              <a:rPr lang="tr-TR" sz="2000" dirty="0" err="1" smtClean="0">
                <a:latin typeface="Comic Sans MS" pitchFamily="66" charset="0"/>
              </a:rPr>
              <a:t>malinite</a:t>
            </a:r>
            <a:r>
              <a:rPr lang="tr-TR" sz="2000" dirty="0" smtClean="0">
                <a:latin typeface="Comic Sans MS" pitchFamily="66" charset="0"/>
              </a:rPr>
              <a:t> derecesi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	2-</a:t>
            </a:r>
            <a:r>
              <a:rPr lang="tr-TR" sz="2000" dirty="0" err="1" smtClean="0">
                <a:latin typeface="Comic Sans MS" pitchFamily="66" charset="0"/>
              </a:rPr>
              <a:t>Prognoz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	3-</a:t>
            </a:r>
            <a:r>
              <a:rPr lang="tr-TR" sz="2000" dirty="0" err="1" smtClean="0">
                <a:latin typeface="Comic Sans MS" pitchFamily="66" charset="0"/>
              </a:rPr>
              <a:t>Multiple</a:t>
            </a:r>
            <a:r>
              <a:rPr lang="tr-TR" sz="2000" dirty="0" smtClean="0">
                <a:latin typeface="Comic Sans MS" pitchFamily="66" charset="0"/>
              </a:rPr>
              <a:t> veya büyük homojen veya heterojen lezyonu olan hastalarda biyopsi alınacak yeri belirlemek için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	4-Kemoterapi ve radyoterapiden sonra </a:t>
            </a:r>
            <a:r>
              <a:rPr lang="tr-TR" sz="2000" dirty="0" err="1" smtClean="0">
                <a:latin typeface="Comic Sans MS" pitchFamily="66" charset="0"/>
              </a:rPr>
              <a:t>rekürran</a:t>
            </a:r>
            <a:r>
              <a:rPr lang="tr-TR" sz="2000" dirty="0" smtClean="0">
                <a:latin typeface="Comic Sans MS" pitchFamily="66" charset="0"/>
              </a:rPr>
              <a:t> tümörü nekroz, </a:t>
            </a:r>
            <a:r>
              <a:rPr lang="tr-TR" sz="2000" dirty="0" err="1" smtClean="0">
                <a:latin typeface="Comic Sans MS" pitchFamily="66" charset="0"/>
              </a:rPr>
              <a:t>skar</a:t>
            </a:r>
            <a:r>
              <a:rPr lang="tr-TR" sz="2000" dirty="0" smtClean="0">
                <a:latin typeface="Comic Sans MS" pitchFamily="66" charset="0"/>
              </a:rPr>
              <a:t> veya ödemden ayırmak için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None/>
            </a:pPr>
            <a:r>
              <a:rPr lang="tr-TR" sz="2000" dirty="0" smtClean="0">
                <a:latin typeface="Comic Sans MS" pitchFamily="66" charset="0"/>
              </a:rPr>
              <a:t>	5-</a:t>
            </a:r>
            <a:r>
              <a:rPr lang="tr-TR" sz="2000" dirty="0" err="1" smtClean="0">
                <a:latin typeface="Comic Sans MS" pitchFamily="66" charset="0"/>
              </a:rPr>
              <a:t>Rekürran</a:t>
            </a:r>
            <a:r>
              <a:rPr lang="tr-TR" sz="2000" dirty="0" smtClean="0">
                <a:latin typeface="Comic Sans MS" pitchFamily="66" charset="0"/>
              </a:rPr>
              <a:t> tümörü cerrahi sonrası değişiklikten ayırmak için 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Merkezi sinir sistemi tümörleri-tanısal değerlendirme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BOS incelemesi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</a:t>
            </a:r>
            <a:r>
              <a:rPr lang="tr-TR" dirty="0" err="1" smtClean="0">
                <a:latin typeface="Comic Sans MS" pitchFamily="66" charset="0"/>
              </a:rPr>
              <a:t>sitosantrifüj</a:t>
            </a:r>
            <a:r>
              <a:rPr lang="tr-TR" dirty="0" smtClean="0">
                <a:latin typeface="Comic Sans MS" pitchFamily="66" charset="0"/>
              </a:rPr>
              <a:t> ile hücre sayımı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-</a:t>
            </a:r>
            <a:r>
              <a:rPr lang="tr-TR" dirty="0" err="1" smtClean="0">
                <a:latin typeface="Comic Sans MS" pitchFamily="66" charset="0"/>
              </a:rPr>
              <a:t>glukoz</a:t>
            </a:r>
            <a:r>
              <a:rPr lang="tr-TR" dirty="0" smtClean="0">
                <a:latin typeface="Comic Sans MS" pitchFamily="66" charset="0"/>
              </a:rPr>
              <a:t> protein miktarı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-BOS </a:t>
            </a:r>
            <a:r>
              <a:rPr lang="tr-TR" dirty="0">
                <a:latin typeface="Comic Sans MS" pitchFamily="66" charset="0"/>
              </a:rPr>
              <a:t>AFP</a:t>
            </a: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-BOS </a:t>
            </a:r>
            <a:r>
              <a:rPr lang="tr-TR" dirty="0" err="1">
                <a:latin typeface="Comic Sans MS" pitchFamily="66" charset="0"/>
              </a:rPr>
              <a:t>hCG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KİA/</a:t>
            </a:r>
            <a:r>
              <a:rPr lang="tr-TR" dirty="0" err="1" smtClean="0">
                <a:latin typeface="Comic Sans MS" pitchFamily="66" charset="0"/>
              </a:rPr>
              <a:t>Bx</a:t>
            </a:r>
            <a:r>
              <a:rPr lang="tr-TR" dirty="0" smtClean="0">
                <a:latin typeface="Comic Sans MS" pitchFamily="66" charset="0"/>
              </a:rPr>
              <a:t> ve kemik sintigrafisi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-MB ve yüksek dereceli </a:t>
            </a:r>
            <a:r>
              <a:rPr lang="tr-TR" dirty="0" err="1" smtClean="0">
                <a:latin typeface="Comic Sans MS" pitchFamily="66" charset="0"/>
              </a:rPr>
              <a:t>ependimomada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endikedir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Merkezi sinir sistemi tümörleri-kemoterapi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17713"/>
            <a:ext cx="84867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Yeni tanı almış veya tekrarlayan MSS tümörlerinin tedavisinde giderek artan bir role sahiptir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MSS’in</a:t>
            </a:r>
            <a:r>
              <a:rPr lang="tr-TR" sz="2800" dirty="0" smtClean="0">
                <a:latin typeface="Comic Sans MS" pitchFamily="66" charset="0"/>
              </a:rPr>
              <a:t> iki kendine özgü özelliği vardır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1.Kan beyin bariyeri (KBB)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2.</a:t>
            </a:r>
            <a:r>
              <a:rPr lang="tr-TR" sz="2800" dirty="0" err="1" smtClean="0">
                <a:latin typeface="Comic Sans MS" pitchFamily="66" charset="0"/>
              </a:rPr>
              <a:t>Ventriküler</a:t>
            </a:r>
            <a:r>
              <a:rPr lang="tr-TR" sz="2800" dirty="0" smtClean="0">
                <a:latin typeface="Comic Sans MS" pitchFamily="66" charset="0"/>
              </a:rPr>
              <a:t> ve  </a:t>
            </a:r>
            <a:r>
              <a:rPr lang="tr-TR" sz="2800" dirty="0" err="1" smtClean="0">
                <a:latin typeface="Comic Sans MS" pitchFamily="66" charset="0"/>
              </a:rPr>
              <a:t>subaraknoidal</a:t>
            </a:r>
            <a:r>
              <a:rPr lang="tr-TR" sz="2800" dirty="0" smtClean="0">
                <a:latin typeface="Comic Sans MS" pitchFamily="66" charset="0"/>
              </a:rPr>
              <a:t> BOS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KBB büyük, polar ve lipitte çözünmeyen maddelerin kandan beyin dokusuna geçmesini engellerken küçük, </a:t>
            </a:r>
            <a:r>
              <a:rPr lang="tr-TR" sz="2800" dirty="0" err="1" smtClean="0">
                <a:latin typeface="Comic Sans MS" pitchFamily="66" charset="0"/>
              </a:rPr>
              <a:t>nonpolar</a:t>
            </a:r>
            <a:r>
              <a:rPr lang="tr-TR" sz="2800" dirty="0" smtClean="0">
                <a:latin typeface="Comic Sans MS" pitchFamily="66" charset="0"/>
              </a:rPr>
              <a:t> ve lipitte çözünebilen maddelerin geçişine izin verir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Merkezi sinir sistemi tümörleri-kemoterapi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57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Düşük mitotik indekse ve küçük büyüme fraksiyonuna sahip tümörler kemoterapiye yüksek mitotik indeksi olan ve daha büyük büyüme fraksiyonu olan tümörlere göre daha az duyarlıdırlar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BOS özellikle </a:t>
            </a:r>
            <a:r>
              <a:rPr lang="tr-TR" sz="2800" dirty="0" err="1" smtClean="0">
                <a:latin typeface="Comic Sans MS" pitchFamily="66" charset="0"/>
              </a:rPr>
              <a:t>meningeal</a:t>
            </a:r>
            <a:r>
              <a:rPr lang="tr-TR" sz="2800" dirty="0" smtClean="0">
                <a:latin typeface="Comic Sans MS" pitchFamily="66" charset="0"/>
              </a:rPr>
              <a:t> yayılım gösteren tümörlerin tedavisinde  kemoterapi uygulaması için alternatif bir yol oluşturur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Astrositoma</a:t>
            </a:r>
            <a:r>
              <a:rPr lang="tr-TR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800" dirty="0" smtClean="0">
                <a:latin typeface="Comic Sans MS" pitchFamily="66" charset="0"/>
              </a:rPr>
              <a:t>MSS tümörlerinin 50’sini oluşturur. </a:t>
            </a:r>
            <a:r>
              <a:rPr lang="tr-TR" sz="2800" dirty="0">
                <a:latin typeface="Comic Sans MS" pitchFamily="66" charset="0"/>
              </a:rPr>
              <a:t>5-6 </a:t>
            </a:r>
            <a:r>
              <a:rPr lang="tr-TR" sz="2800" dirty="0" smtClean="0">
                <a:latin typeface="Comic Sans MS" pitchFamily="66" charset="0"/>
              </a:rPr>
              <a:t>ve  12-13 yaşlar arasında en fazla görülür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>
                <a:latin typeface="Comic Sans MS" pitchFamily="66" charset="0"/>
              </a:rPr>
              <a:t>WHO </a:t>
            </a:r>
            <a:r>
              <a:rPr lang="tr-TR" sz="2800" dirty="0" err="1" smtClean="0">
                <a:latin typeface="Comic Sans MS" pitchFamily="66" charset="0"/>
              </a:rPr>
              <a:t>grade</a:t>
            </a:r>
            <a:r>
              <a:rPr lang="tr-TR" sz="2800" dirty="0" smtClean="0">
                <a:latin typeface="Comic Sans MS" pitchFamily="66" charset="0"/>
              </a:rPr>
              <a:t> I ve </a:t>
            </a:r>
            <a:r>
              <a:rPr lang="tr-TR" sz="2800" dirty="0">
                <a:latin typeface="Comic Sans MS" pitchFamily="66" charset="0"/>
              </a:rPr>
              <a:t>II </a:t>
            </a:r>
            <a:r>
              <a:rPr lang="tr-TR" sz="2800" dirty="0" smtClean="0">
                <a:latin typeface="Comic Sans MS" pitchFamily="66" charset="0"/>
              </a:rPr>
              <a:t>  WHO </a:t>
            </a:r>
            <a:r>
              <a:rPr lang="tr-TR" sz="2800" dirty="0" err="1">
                <a:latin typeface="Comic Sans MS" pitchFamily="66" charset="0"/>
              </a:rPr>
              <a:t>grade</a:t>
            </a:r>
            <a:r>
              <a:rPr lang="tr-TR" sz="2800" dirty="0">
                <a:latin typeface="Comic Sans MS" pitchFamily="66" charset="0"/>
              </a:rPr>
              <a:t> III </a:t>
            </a:r>
            <a:r>
              <a:rPr lang="tr-TR" sz="2800" dirty="0" smtClean="0">
                <a:latin typeface="Comic Sans MS" pitchFamily="66" charset="0"/>
              </a:rPr>
              <a:t>ve </a:t>
            </a:r>
            <a:r>
              <a:rPr lang="tr-TR" sz="2800" dirty="0" err="1" smtClean="0">
                <a:latin typeface="Comic Sans MS" pitchFamily="66" charset="0"/>
              </a:rPr>
              <a:t>IV’den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-hücresel </a:t>
            </a:r>
            <a:r>
              <a:rPr lang="tr-TR" sz="2800" dirty="0" err="1" smtClean="0">
                <a:latin typeface="Comic Sans MS" pitchFamily="66" charset="0"/>
              </a:rPr>
              <a:t>polimorfizmin</a:t>
            </a:r>
            <a:r>
              <a:rPr lang="tr-TR" sz="2800" dirty="0" smtClean="0">
                <a:latin typeface="Comic Sans MS" pitchFamily="66" charset="0"/>
              </a:rPr>
              <a:t> olmaması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-yüksek hücre yoğunluğu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-</a:t>
            </a:r>
            <a:r>
              <a:rPr lang="tr-TR" sz="2800" dirty="0" err="1" smtClean="0">
                <a:latin typeface="Comic Sans MS" pitchFamily="66" charset="0"/>
              </a:rPr>
              <a:t>mitotik</a:t>
            </a:r>
            <a:r>
              <a:rPr lang="tr-TR" sz="2800" dirty="0" smtClean="0">
                <a:latin typeface="Comic Sans MS" pitchFamily="66" charset="0"/>
              </a:rPr>
              <a:t> aktivite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-</a:t>
            </a:r>
            <a:r>
              <a:rPr lang="tr-TR" sz="2800" dirty="0" smtClean="0">
                <a:latin typeface="Comic Sans MS" pitchFamily="66" charset="0"/>
              </a:rPr>
              <a:t>nekroz ile ayrılır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Astrositoma</a:t>
            </a:r>
            <a:r>
              <a:rPr lang="tr-TR" dirty="0" smtClean="0">
                <a:latin typeface="Comic Sans MS" pitchFamily="66" charset="0"/>
              </a:rPr>
              <a:t>-histolojik tipleri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635277"/>
            <a:ext cx="8270875" cy="4651375"/>
          </a:xfrm>
        </p:spPr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Pilositik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tr-TR" dirty="0" smtClean="0">
              <a:latin typeface="Comic Sans MS" pitchFamily="66" charset="0"/>
            </a:endParaRPr>
          </a:p>
          <a:p>
            <a:r>
              <a:rPr lang="tr-TR" dirty="0" err="1" smtClean="0">
                <a:latin typeface="Comic Sans MS" pitchFamily="66" charset="0"/>
              </a:rPr>
              <a:t>D</a:t>
            </a:r>
            <a:r>
              <a:rPr lang="tr-TR" dirty="0" err="1" smtClean="0">
                <a:latin typeface="Comic Sans MS" pitchFamily="66" charset="0"/>
              </a:rPr>
              <a:t>iffüz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veya fibriller astrositoma</a:t>
            </a:r>
          </a:p>
          <a:p>
            <a:r>
              <a:rPr lang="tr-TR" dirty="0" smtClean="0">
                <a:latin typeface="Comic Sans MS" pitchFamily="66" charset="0"/>
              </a:rPr>
              <a:t>Anaplastik astrositoma</a:t>
            </a:r>
          </a:p>
          <a:p>
            <a:r>
              <a:rPr lang="tr-TR" dirty="0" smtClean="0">
                <a:latin typeface="Comic Sans MS" pitchFamily="66" charset="0"/>
              </a:rPr>
              <a:t>GBM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Düşük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963"/>
            <a:ext cx="8415338" cy="4651375"/>
          </a:xfrm>
        </p:spPr>
        <p:txBody>
          <a:bodyPr/>
          <a:lstStyle/>
          <a:p>
            <a:r>
              <a:rPr lang="tr-TR" sz="2800" dirty="0" smtClean="0">
                <a:latin typeface="Comic Sans MS" pitchFamily="66" charset="0"/>
              </a:rPr>
              <a:t>Hidrosefali, </a:t>
            </a:r>
            <a:r>
              <a:rPr lang="tr-TR" sz="2800" dirty="0" err="1" smtClean="0">
                <a:latin typeface="Comic Sans MS" pitchFamily="66" charset="0"/>
              </a:rPr>
              <a:t>fokal</a:t>
            </a:r>
            <a:r>
              <a:rPr lang="tr-TR" sz="2800" dirty="0" smtClean="0">
                <a:latin typeface="Comic Sans MS" pitchFamily="66" charset="0"/>
              </a:rPr>
              <a:t> bulgular ve </a:t>
            </a:r>
            <a:r>
              <a:rPr lang="tr-TR" sz="2800" dirty="0" err="1" smtClean="0">
                <a:latin typeface="Comic Sans MS" pitchFamily="66" charset="0"/>
              </a:rPr>
              <a:t>konvülsiyonlarla</a:t>
            </a:r>
            <a:r>
              <a:rPr lang="tr-TR" sz="2800" dirty="0" smtClean="0">
                <a:latin typeface="Comic Sans MS" pitchFamily="66" charset="0"/>
              </a:rPr>
              <a:t> kendini gösterir</a:t>
            </a:r>
          </a:p>
          <a:p>
            <a:r>
              <a:rPr lang="tr-TR" sz="2800" dirty="0" smtClean="0">
                <a:latin typeface="Comic Sans MS" pitchFamily="66" charset="0"/>
              </a:rPr>
              <a:t>Cerrahi çıkarım ilk tedavi şeklidir</a:t>
            </a:r>
          </a:p>
          <a:p>
            <a:r>
              <a:rPr lang="tr-TR" sz="2800" dirty="0" smtClean="0">
                <a:latin typeface="Comic Sans MS" pitchFamily="66" charset="0"/>
              </a:rPr>
              <a:t>Olguların %90’ında tümör tam çıkartılabilir</a:t>
            </a:r>
          </a:p>
          <a:p>
            <a:r>
              <a:rPr lang="tr-TR" sz="2800" dirty="0" smtClean="0">
                <a:latin typeface="Comic Sans MS" pitchFamily="66" charset="0"/>
              </a:rPr>
              <a:t>Diffüz olanların tam çıkarılma olasılıkları daha azdır</a:t>
            </a:r>
            <a:endParaRPr lang="tr-TR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17713"/>
            <a:ext cx="8270875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15 y altında sıklığı 35/milyon çocuk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Çocukluk çağının 2. sıklıkla görülen </a:t>
            </a:r>
            <a:r>
              <a:rPr lang="tr-TR" dirty="0" smtClean="0">
                <a:latin typeface="Comic Sans MS" pitchFamily="66" charset="0"/>
              </a:rPr>
              <a:t>tümörü (ülkemizde 3. )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Tüm çocukluk çağı </a:t>
            </a:r>
            <a:r>
              <a:rPr lang="tr-TR" dirty="0" err="1" smtClean="0">
                <a:latin typeface="Comic Sans MS" pitchFamily="66" charset="0"/>
              </a:rPr>
              <a:t>malignitelerinin</a:t>
            </a:r>
            <a:r>
              <a:rPr lang="tr-TR" dirty="0" smtClean="0">
                <a:latin typeface="Comic Sans MS" pitchFamily="66" charset="0"/>
              </a:rPr>
              <a:t> %20 sini oluşturur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%60-70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glial</a:t>
            </a:r>
            <a:r>
              <a:rPr lang="tr-TR" dirty="0" smtClean="0">
                <a:latin typeface="Comic Sans MS" pitchFamily="66" charset="0"/>
              </a:rPr>
              <a:t> hücrelerden köken alır ve MSS dışına metastaz yapmama eğilimi gösterir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Düşük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435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Eğer  tam çıkartılabilirse başka tedavi gerekmez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Cerrahi sonrası tam çıkartılamayan tümörlerde eğer 2. cerrahi riskli ise başka tedavi şekilleri uygulanmalıdır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Radyoterapinin (RT) rolü tartışmalıdır </a:t>
            </a:r>
            <a:r>
              <a:rPr lang="tr-TR" sz="2800" dirty="0" err="1" smtClean="0">
                <a:latin typeface="Comic Sans MS" pitchFamily="66" charset="0"/>
              </a:rPr>
              <a:t>rezidüel</a:t>
            </a:r>
            <a:r>
              <a:rPr lang="tr-TR" sz="2800" dirty="0" smtClean="0">
                <a:latin typeface="Comic Sans MS" pitchFamily="66" charset="0"/>
              </a:rPr>
              <a:t> tümörlerde kemoterapinin başarısız olduğu durumlarda uygulanmalıdır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Derin orta hat tümörlerinde vital bölgelere radyoterapinin etkisini engellemek amacıyla kemoterapi (KT) kullanılır (örn. hipofiz)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Düşük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772400" cy="4114800"/>
          </a:xfrm>
        </p:spPr>
        <p:txBody>
          <a:bodyPr/>
          <a:lstStyle/>
          <a:p>
            <a:r>
              <a:rPr lang="tr-TR" sz="2800" dirty="0" smtClean="0">
                <a:latin typeface="Comic Sans MS" pitchFamily="66" charset="0"/>
              </a:rPr>
              <a:t>KT rejimleri arasında en fazla çalışılan </a:t>
            </a:r>
            <a:r>
              <a:rPr lang="tr-TR" sz="2800" dirty="0" err="1" smtClean="0">
                <a:latin typeface="Comic Sans MS" pitchFamily="66" charset="0"/>
              </a:rPr>
              <a:t>Vinkristin</a:t>
            </a:r>
            <a:r>
              <a:rPr lang="tr-TR" sz="2800" dirty="0" smtClean="0">
                <a:latin typeface="Comic Sans MS" pitchFamily="66" charset="0"/>
              </a:rPr>
              <a:t> ve </a:t>
            </a:r>
            <a:r>
              <a:rPr lang="tr-TR" sz="2800" dirty="0" err="1" smtClean="0">
                <a:latin typeface="Comic Sans MS" pitchFamily="66" charset="0"/>
              </a:rPr>
              <a:t>karboplatin</a:t>
            </a:r>
            <a:r>
              <a:rPr lang="tr-TR" sz="2800" dirty="0" smtClean="0">
                <a:latin typeface="Comic Sans MS" pitchFamily="66" charset="0"/>
              </a:rPr>
              <a:t> rejimidir.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Bu rejimle hastaların %60 kadarında cevap alınır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&lt;5y hastalarda 3 yıllık ilerlemesiz sağ kalım %74 dür. Bu oran daha büyük çocuklarda %39’a düşer 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Tekrarlayan hastalıkta cevap oranı %52 olarak bildirilmiştir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Düşük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Prognoz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-tam çıkartılmış ve başka tedavi almayan  </a:t>
            </a:r>
            <a:r>
              <a:rPr lang="tr-TR" dirty="0" err="1" smtClean="0">
                <a:latin typeface="Comic Sans MS" pitchFamily="66" charset="0"/>
              </a:rPr>
              <a:t>supratentorial</a:t>
            </a:r>
            <a:r>
              <a:rPr lang="tr-TR" dirty="0" smtClean="0">
                <a:latin typeface="Comic Sans MS" pitchFamily="66" charset="0"/>
              </a:rPr>
              <a:t> DDG </a:t>
            </a:r>
            <a:r>
              <a:rPr lang="tr-TR" dirty="0" err="1" smtClean="0">
                <a:latin typeface="Comic Sans MS" pitchFamily="66" charset="0"/>
              </a:rPr>
              <a:t>larda</a:t>
            </a:r>
            <a:r>
              <a:rPr lang="tr-TR" dirty="0" smtClean="0">
                <a:latin typeface="Comic Sans MS" pitchFamily="66" charset="0"/>
              </a:rPr>
              <a:t> 5 ve 10 yıllık sağ kalım %76-100 ve %69-100 dür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</a:t>
            </a:r>
            <a:r>
              <a:rPr lang="tr-TR" dirty="0" err="1" smtClean="0">
                <a:latin typeface="Comic Sans MS" pitchFamily="66" charset="0"/>
              </a:rPr>
              <a:t>posterior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fossadan</a:t>
            </a:r>
            <a:r>
              <a:rPr lang="tr-TR" dirty="0" smtClean="0">
                <a:latin typeface="Comic Sans MS" pitchFamily="66" charset="0"/>
              </a:rPr>
              <a:t> çıkanlarda ise bu oran %100’e yaklaşır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Düşük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Kısmi çıkartılmış ve sadece izlenen veya RT almış tümörlerde 5 ve 10 yıllık sağ kalımlar %67-87 ve %67-94 dür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Tekrarlayan tümörlerde mümkünse 2. cerrahi denenmelidir, mümkün değilse daha önce aldığı kemoterapi dikkate alınarak KT ve/veya RT kullanılmalıdır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2" name="Picture 4" descr="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89646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6" name="Picture 4" descr="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8" name="Picture 4" descr="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Yüksek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422549"/>
            <a:ext cx="7772400" cy="43640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İnfiltratif</a:t>
            </a:r>
            <a:r>
              <a:rPr lang="tr-TR" sz="2800" dirty="0" smtClean="0">
                <a:latin typeface="Comic Sans MS" pitchFamily="66" charset="0"/>
              </a:rPr>
              <a:t> özelliklerinden dolayı tam cerrahi çıkarım ender olarak gerçekleşir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Corpus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callosum</a:t>
            </a:r>
            <a:r>
              <a:rPr lang="tr-TR" sz="2800" dirty="0" smtClean="0">
                <a:latin typeface="Comic Sans MS" pitchFamily="66" charset="0"/>
              </a:rPr>
              <a:t> aracılığı ile diğer </a:t>
            </a:r>
            <a:r>
              <a:rPr lang="tr-TR" sz="2800" dirty="0" err="1" smtClean="0">
                <a:latin typeface="Comic Sans MS" pitchFamily="66" charset="0"/>
              </a:rPr>
              <a:t>hemisfere</a:t>
            </a:r>
            <a:r>
              <a:rPr lang="tr-TR" sz="2800" dirty="0" smtClean="0">
                <a:latin typeface="Comic Sans MS" pitchFamily="66" charset="0"/>
              </a:rPr>
              <a:t> de %20-25 oranında geçebilir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Cerrahinin ana amacı tümör yükünü azaltmaktır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Tam veya tama yakın rezeksiyon yapılmış hastalarda sağ kalım daha uzundur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Yüksek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017713"/>
            <a:ext cx="8054975" cy="4579937"/>
          </a:xfrm>
        </p:spPr>
        <p:txBody>
          <a:bodyPr/>
          <a:lstStyle/>
          <a:p>
            <a:r>
              <a:rPr lang="tr-TR" sz="2400" dirty="0" smtClean="0">
                <a:latin typeface="Comic Sans MS" pitchFamily="66" charset="0"/>
              </a:rPr>
              <a:t>Post op RT sağ kalımı artırır</a:t>
            </a:r>
            <a:endParaRPr lang="tr-TR" sz="2400" dirty="0">
              <a:latin typeface="Comic Sans MS" pitchFamily="66" charset="0"/>
            </a:endParaRPr>
          </a:p>
          <a:p>
            <a:r>
              <a:rPr lang="tr-TR" sz="2400" dirty="0" smtClean="0">
                <a:latin typeface="Comic Sans MS" pitchFamily="66" charset="0"/>
              </a:rPr>
              <a:t>RT’ye eklenen çok ilaçlı adjuvan </a:t>
            </a:r>
            <a:r>
              <a:rPr lang="tr-TR" sz="2400" dirty="0">
                <a:latin typeface="Comic Sans MS" pitchFamily="66" charset="0"/>
              </a:rPr>
              <a:t>K</a:t>
            </a:r>
            <a:r>
              <a:rPr lang="tr-TR" sz="2400" dirty="0" smtClean="0">
                <a:latin typeface="Comic Sans MS" pitchFamily="66" charset="0"/>
              </a:rPr>
              <a:t>T  sadece RT ile kıyaslandığında hastalıksız sağ kalımda anlamlı artışa neden olur</a:t>
            </a:r>
            <a:endParaRPr lang="tr-TR" sz="2400" dirty="0">
              <a:latin typeface="Comic Sans MS" pitchFamily="66" charset="0"/>
            </a:endParaRPr>
          </a:p>
          <a:p>
            <a:r>
              <a:rPr lang="tr-TR" sz="2400" dirty="0">
                <a:latin typeface="Comic Sans MS" pitchFamily="66" charset="0"/>
              </a:rPr>
              <a:t>CCNU, VCR </a:t>
            </a:r>
            <a:r>
              <a:rPr lang="tr-TR" sz="2400" dirty="0" smtClean="0">
                <a:latin typeface="Comic Sans MS" pitchFamily="66" charset="0"/>
              </a:rPr>
              <a:t>ve PCB </a:t>
            </a:r>
            <a:r>
              <a:rPr lang="tr-TR" sz="2400" dirty="0">
                <a:latin typeface="Comic Sans MS" pitchFamily="66" charset="0"/>
              </a:rPr>
              <a:t>(PCV) </a:t>
            </a:r>
            <a:r>
              <a:rPr lang="tr-TR" sz="2400" dirty="0" smtClean="0">
                <a:latin typeface="Comic Sans MS" pitchFamily="66" charset="0"/>
              </a:rPr>
              <a:t>veya PRD (</a:t>
            </a:r>
            <a:r>
              <a:rPr lang="tr-TR" sz="2400" dirty="0" err="1" smtClean="0">
                <a:latin typeface="Comic Sans MS" pitchFamily="66" charset="0"/>
              </a:rPr>
              <a:t>pCV</a:t>
            </a:r>
            <a:r>
              <a:rPr lang="tr-TR" sz="2400" dirty="0" smtClean="0">
                <a:latin typeface="Comic Sans MS" pitchFamily="66" charset="0"/>
              </a:rPr>
              <a:t>) standart tedavidir</a:t>
            </a:r>
            <a:endParaRPr lang="tr-TR" sz="2400" dirty="0">
              <a:latin typeface="Comic Sans MS" pitchFamily="66" charset="0"/>
            </a:endParaRPr>
          </a:p>
          <a:p>
            <a:r>
              <a:rPr lang="tr-TR" sz="2400" dirty="0" smtClean="0">
                <a:latin typeface="Comic Sans MS" pitchFamily="66" charset="0"/>
              </a:rPr>
              <a:t>İlerlemesiz sağ kalım yaklaşık %35’dir</a:t>
            </a:r>
            <a:endParaRPr lang="tr-TR" sz="2400" dirty="0">
              <a:latin typeface="Comic Sans MS" pitchFamily="66" charset="0"/>
            </a:endParaRPr>
          </a:p>
          <a:p>
            <a:r>
              <a:rPr lang="tr-TR" sz="2400" dirty="0" err="1">
                <a:latin typeface="Comic Sans MS" pitchFamily="66" charset="0"/>
              </a:rPr>
              <a:t>Temozolomide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 erişkinlerde </a:t>
            </a:r>
            <a:r>
              <a:rPr lang="tr-TR" sz="2400" dirty="0" err="1" smtClean="0">
                <a:latin typeface="Comic Sans MS" pitchFamily="66" charset="0"/>
              </a:rPr>
              <a:t>RT’den</a:t>
            </a:r>
            <a:r>
              <a:rPr lang="tr-TR" sz="2400" dirty="0" smtClean="0">
                <a:latin typeface="Comic Sans MS" pitchFamily="66" charset="0"/>
              </a:rPr>
              <a:t> sonra verildiğinde sağ kalımı anlamlı olarak artırmaktadır. Çocuklarda da tedavi protokollerine girmiştir.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Yüksek dereceli </a:t>
            </a:r>
            <a:r>
              <a:rPr lang="tr-TR" dirty="0" err="1" smtClean="0">
                <a:latin typeface="Comic Sans MS" pitchFamily="66" charset="0"/>
              </a:rPr>
              <a:t>astrositoma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100282"/>
            <a:ext cx="8526492" cy="4186238"/>
          </a:xfrm>
        </p:spPr>
        <p:txBody>
          <a:bodyPr/>
          <a:lstStyle/>
          <a:p>
            <a:r>
              <a:rPr lang="tr-TR" sz="2800" dirty="0" smtClean="0">
                <a:latin typeface="Comic Sans MS" pitchFamily="66" charset="0"/>
              </a:rPr>
              <a:t>SJCRH98 çalışmasında beyin sapı dışı HGG </a:t>
            </a:r>
            <a:r>
              <a:rPr lang="tr-TR" sz="2800" dirty="0" err="1" smtClean="0">
                <a:latin typeface="Comic Sans MS" pitchFamily="66" charset="0"/>
              </a:rPr>
              <a:t>lu</a:t>
            </a:r>
            <a:r>
              <a:rPr lang="tr-TR" sz="2800" dirty="0" smtClean="0">
                <a:latin typeface="Comic Sans MS" pitchFamily="66" charset="0"/>
              </a:rPr>
              <a:t> hastalarda cerrahiyi takiben RT ve 6 </a:t>
            </a:r>
            <a:r>
              <a:rPr lang="tr-TR" sz="2800" dirty="0" err="1" smtClean="0">
                <a:latin typeface="Comic Sans MS" pitchFamily="66" charset="0"/>
              </a:rPr>
              <a:t>siklus</a:t>
            </a:r>
            <a:r>
              <a:rPr lang="tr-TR" sz="2800" dirty="0" smtClean="0">
                <a:latin typeface="Comic Sans MS" pitchFamily="66" charset="0"/>
              </a:rPr>
              <a:t> TMZ </a:t>
            </a:r>
          </a:p>
          <a:p>
            <a:r>
              <a:rPr lang="tr-TR" sz="2800" dirty="0" smtClean="0">
                <a:latin typeface="Comic Sans MS" pitchFamily="66" charset="0"/>
              </a:rPr>
              <a:t>Bir de </a:t>
            </a:r>
            <a:r>
              <a:rPr lang="tr-TR" sz="2800" dirty="0" err="1" smtClean="0">
                <a:latin typeface="Comic Sans MS" pitchFamily="66" charset="0"/>
              </a:rPr>
              <a:t>opsiyonel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irinotekan</a:t>
            </a:r>
            <a:r>
              <a:rPr lang="tr-TR" sz="2800" dirty="0" smtClean="0">
                <a:latin typeface="Comic Sans MS" pitchFamily="66" charset="0"/>
              </a:rPr>
              <a:t> kolu var</a:t>
            </a:r>
          </a:p>
          <a:p>
            <a:r>
              <a:rPr lang="tr-TR" sz="2800" dirty="0" smtClean="0">
                <a:latin typeface="Comic Sans MS" pitchFamily="66" charset="0"/>
              </a:rPr>
              <a:t>31 hastada 1 ve 2 yıllık PFS %43 ve %11,  OS %63 ve %21</a:t>
            </a:r>
          </a:p>
          <a:p>
            <a:r>
              <a:rPr lang="tr-TR" sz="2800" dirty="0" err="1" smtClean="0">
                <a:latin typeface="Comic Sans MS" pitchFamily="66" charset="0"/>
              </a:rPr>
              <a:t>Anaplastik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astrositomalı</a:t>
            </a:r>
            <a:r>
              <a:rPr lang="tr-TR" sz="2800" dirty="0" smtClean="0">
                <a:latin typeface="Comic Sans MS" pitchFamily="66" charset="0"/>
              </a:rPr>
              <a:t> hastalarda </a:t>
            </a:r>
            <a:r>
              <a:rPr lang="tr-TR" sz="2800" dirty="0" err="1" smtClean="0">
                <a:latin typeface="Comic Sans MS" pitchFamily="66" charset="0"/>
              </a:rPr>
              <a:t>prognoz</a:t>
            </a:r>
            <a:r>
              <a:rPr lang="tr-TR" sz="2800" dirty="0" smtClean="0">
                <a:latin typeface="Comic Sans MS" pitchFamily="66" charset="0"/>
              </a:rPr>
              <a:t> daha iyi</a:t>
            </a:r>
          </a:p>
          <a:p>
            <a:r>
              <a:rPr lang="tr-TR" sz="2800" dirty="0" smtClean="0">
                <a:latin typeface="Comic Sans MS" pitchFamily="66" charset="0"/>
              </a:rPr>
              <a:t>PBTC-022 </a:t>
            </a:r>
            <a:r>
              <a:rPr lang="tr-TR" sz="2800" dirty="0" err="1" smtClean="0">
                <a:latin typeface="Comic Sans MS" pitchFamily="66" charset="0"/>
              </a:rPr>
              <a:t>bevacizumab</a:t>
            </a:r>
            <a:r>
              <a:rPr lang="tr-TR" sz="2800" dirty="0" smtClean="0">
                <a:latin typeface="Comic Sans MS" pitchFamily="66" charset="0"/>
              </a:rPr>
              <a:t>+</a:t>
            </a:r>
            <a:r>
              <a:rPr lang="tr-TR" sz="2800" dirty="0" err="1" smtClean="0">
                <a:latin typeface="Comic Sans MS" pitchFamily="66" charset="0"/>
              </a:rPr>
              <a:t>irinotekan</a:t>
            </a:r>
            <a:r>
              <a:rPr lang="tr-TR" sz="2800" dirty="0" smtClean="0">
                <a:latin typeface="Comic Sans MS" pitchFamily="66" charset="0"/>
              </a:rPr>
              <a:t> çalışması devam ediyor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17713"/>
            <a:ext cx="8270875" cy="45069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400" dirty="0" err="1" smtClean="0">
                <a:solidFill>
                  <a:schemeClr val="hlink"/>
                </a:solidFill>
                <a:latin typeface="Comic Sans MS" pitchFamily="66" charset="0"/>
              </a:rPr>
              <a:t>Primer</a:t>
            </a:r>
            <a:r>
              <a:rPr lang="tr-TR" sz="2400" dirty="0" smtClean="0">
                <a:solidFill>
                  <a:schemeClr val="hlink"/>
                </a:solidFill>
                <a:latin typeface="Comic Sans MS" pitchFamily="66" charset="0"/>
              </a:rPr>
              <a:t> MSS tümörleri ile aşağıdaki durumlar arasında ilişki vardır:</a:t>
            </a:r>
            <a:endParaRPr lang="tr-TR" sz="2400" dirty="0">
              <a:solidFill>
                <a:schemeClr val="hlink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dirty="0">
                <a:latin typeface="Comic Sans MS" pitchFamily="66" charset="0"/>
              </a:rPr>
              <a:t>	-NF-1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dirty="0">
                <a:latin typeface="Comic Sans MS" pitchFamily="66" charset="0"/>
              </a:rPr>
              <a:t>	</a:t>
            </a:r>
            <a:r>
              <a:rPr lang="tr-TR" sz="2400" dirty="0" smtClean="0">
                <a:latin typeface="Comic Sans MS" pitchFamily="66" charset="0"/>
              </a:rPr>
              <a:t>-</a:t>
            </a:r>
            <a:r>
              <a:rPr lang="tr-TR" sz="2400" dirty="0" err="1" smtClean="0">
                <a:latin typeface="Comic Sans MS" pitchFamily="66" charset="0"/>
              </a:rPr>
              <a:t>tuberous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>
                <a:latin typeface="Comic Sans MS" pitchFamily="66" charset="0"/>
              </a:rPr>
              <a:t>sclerosis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dirty="0">
                <a:latin typeface="Comic Sans MS" pitchFamily="66" charset="0"/>
              </a:rPr>
              <a:t>	-</a:t>
            </a:r>
            <a:r>
              <a:rPr lang="tr-TR" sz="2400" dirty="0" err="1">
                <a:latin typeface="Comic Sans MS" pitchFamily="66" charset="0"/>
              </a:rPr>
              <a:t>von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err="1">
                <a:latin typeface="Comic Sans MS" pitchFamily="66" charset="0"/>
              </a:rPr>
              <a:t>Hippel</a:t>
            </a:r>
            <a:r>
              <a:rPr lang="tr-TR" sz="2400" dirty="0">
                <a:latin typeface="Comic Sans MS" pitchFamily="66" charset="0"/>
              </a:rPr>
              <a:t>-</a:t>
            </a:r>
            <a:r>
              <a:rPr lang="tr-TR" sz="2400" dirty="0" err="1">
                <a:latin typeface="Comic Sans MS" pitchFamily="66" charset="0"/>
              </a:rPr>
              <a:t>Lindau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sendromu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dirty="0">
                <a:latin typeface="Comic Sans MS" pitchFamily="66" charset="0"/>
              </a:rPr>
              <a:t>	-</a:t>
            </a:r>
            <a:r>
              <a:rPr lang="tr-TR" sz="2400" dirty="0" err="1">
                <a:latin typeface="Comic Sans MS" pitchFamily="66" charset="0"/>
              </a:rPr>
              <a:t>Li</a:t>
            </a:r>
            <a:r>
              <a:rPr lang="tr-TR" sz="2400" dirty="0">
                <a:latin typeface="Comic Sans MS" pitchFamily="66" charset="0"/>
              </a:rPr>
              <a:t>-</a:t>
            </a:r>
            <a:r>
              <a:rPr lang="tr-TR" sz="2400" dirty="0" err="1">
                <a:latin typeface="Comic Sans MS" pitchFamily="66" charset="0"/>
              </a:rPr>
              <a:t>Fraumeni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sendromu (meme, beyin, akciğer, yumuşak doku, </a:t>
            </a:r>
            <a:r>
              <a:rPr lang="tr-TR" sz="2400" dirty="0" err="1" smtClean="0">
                <a:latin typeface="Comic Sans MS" pitchFamily="66" charset="0"/>
              </a:rPr>
              <a:t>osteosarkoma</a:t>
            </a:r>
            <a:r>
              <a:rPr lang="tr-TR" sz="2400" dirty="0" smtClean="0">
                <a:latin typeface="Comic Sans MS" pitchFamily="66" charset="0"/>
              </a:rPr>
              <a:t>, </a:t>
            </a:r>
            <a:r>
              <a:rPr lang="tr-TR" sz="2400" dirty="0" err="1" smtClean="0">
                <a:latin typeface="Comic Sans MS" pitchFamily="66" charset="0"/>
              </a:rPr>
              <a:t>adrenokortikal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karsinoma</a:t>
            </a:r>
            <a:r>
              <a:rPr lang="tr-TR" sz="2400" dirty="0" smtClean="0">
                <a:latin typeface="Comic Sans MS" pitchFamily="66" charset="0"/>
              </a:rPr>
              <a:t>) (p53 geninde </a:t>
            </a:r>
            <a:r>
              <a:rPr lang="tr-TR" sz="2400" dirty="0" err="1" smtClean="0">
                <a:latin typeface="Comic Sans MS" pitchFamily="66" charset="0"/>
              </a:rPr>
              <a:t>germline</a:t>
            </a:r>
            <a:r>
              <a:rPr lang="tr-TR" sz="2400" dirty="0" smtClean="0">
                <a:latin typeface="Comic Sans MS" pitchFamily="66" charset="0"/>
              </a:rPr>
              <a:t> mutasyon)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dirty="0">
                <a:latin typeface="Comic Sans MS" pitchFamily="66" charset="0"/>
              </a:rPr>
              <a:t>	-</a:t>
            </a:r>
            <a:r>
              <a:rPr lang="tr-TR" sz="2400" dirty="0" err="1">
                <a:latin typeface="Comic Sans MS" pitchFamily="66" charset="0"/>
              </a:rPr>
              <a:t>Turcot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sendromu </a:t>
            </a:r>
            <a:r>
              <a:rPr lang="tr-TR" sz="2400" dirty="0">
                <a:latin typeface="Comic Sans MS" pitchFamily="66" charset="0"/>
              </a:rPr>
              <a:t>(</a:t>
            </a:r>
            <a:r>
              <a:rPr lang="tr-TR" sz="2400" dirty="0" err="1" smtClean="0">
                <a:latin typeface="Comic Sans MS" pitchFamily="66" charset="0"/>
              </a:rPr>
              <a:t>poliposis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colli</a:t>
            </a:r>
            <a:r>
              <a:rPr lang="tr-TR" sz="2400" dirty="0" smtClean="0">
                <a:latin typeface="Comic Sans MS" pitchFamily="66" charset="0"/>
              </a:rPr>
              <a:t> ve MSS </a:t>
            </a:r>
            <a:r>
              <a:rPr lang="tr-TR" sz="2400" dirty="0" err="1" smtClean="0">
                <a:latin typeface="Comic Sans MS" pitchFamily="66" charset="0"/>
              </a:rPr>
              <a:t>tm</a:t>
            </a:r>
            <a:r>
              <a:rPr lang="tr-TR" sz="2400" dirty="0" smtClean="0">
                <a:latin typeface="Comic Sans MS" pitchFamily="66" charset="0"/>
              </a:rPr>
              <a:t>)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dirty="0">
                <a:latin typeface="Comic Sans MS" pitchFamily="66" charset="0"/>
              </a:rPr>
              <a:t>	-</a:t>
            </a:r>
            <a:r>
              <a:rPr lang="tr-TR" sz="2400" dirty="0" err="1">
                <a:latin typeface="Comic Sans MS" pitchFamily="66" charset="0"/>
              </a:rPr>
              <a:t>Gorlin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Sendromu </a:t>
            </a:r>
            <a:r>
              <a:rPr lang="tr-TR" sz="2400" dirty="0">
                <a:latin typeface="Comic Sans MS" pitchFamily="66" charset="0"/>
              </a:rPr>
              <a:t>(</a:t>
            </a:r>
            <a:r>
              <a:rPr lang="tr-TR" sz="2400" dirty="0" err="1">
                <a:latin typeface="Comic Sans MS" pitchFamily="66" charset="0"/>
              </a:rPr>
              <a:t>nevus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err="1">
                <a:latin typeface="Comic Sans MS" pitchFamily="66" charset="0"/>
              </a:rPr>
              <a:t>basal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err="1">
                <a:latin typeface="Comic Sans MS" pitchFamily="66" charset="0"/>
              </a:rPr>
              <a:t>cell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 smtClean="0">
                <a:latin typeface="Comic Sans MS" pitchFamily="66" charset="0"/>
              </a:rPr>
              <a:t>sendromu, </a:t>
            </a:r>
            <a:r>
              <a:rPr lang="tr-TR" sz="2400" dirty="0" err="1" smtClean="0">
                <a:latin typeface="Comic Sans MS" pitchFamily="66" charset="0"/>
              </a:rPr>
              <a:t>multipl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basal</a:t>
            </a:r>
            <a:r>
              <a:rPr lang="tr-TR" sz="2400" dirty="0" smtClean="0">
                <a:latin typeface="Comic Sans MS" pitchFamily="66" charset="0"/>
              </a:rPr>
              <a:t> hücreli kanserler, </a:t>
            </a:r>
            <a:r>
              <a:rPr lang="tr-TR" sz="2400" dirty="0" err="1" smtClean="0">
                <a:latin typeface="Comic Sans MS" pitchFamily="66" charset="0"/>
              </a:rPr>
              <a:t>odontojenik</a:t>
            </a:r>
            <a:r>
              <a:rPr lang="tr-TR" sz="2400" dirty="0" smtClean="0">
                <a:latin typeface="Comic Sans MS" pitchFamily="66" charset="0"/>
              </a:rPr>
              <a:t> çene kistleri, </a:t>
            </a:r>
            <a:r>
              <a:rPr lang="tr-TR" sz="2400" dirty="0" err="1" smtClean="0">
                <a:latin typeface="Comic Sans MS" pitchFamily="66" charset="0"/>
              </a:rPr>
              <a:t>palmar</a:t>
            </a:r>
            <a:r>
              <a:rPr lang="tr-TR" sz="2400" dirty="0" smtClean="0">
                <a:latin typeface="Comic Sans MS" pitchFamily="66" charset="0"/>
              </a:rPr>
              <a:t> ve </a:t>
            </a:r>
            <a:r>
              <a:rPr lang="tr-TR" sz="2400" dirty="0" err="1" smtClean="0">
                <a:latin typeface="Comic Sans MS" pitchFamily="66" charset="0"/>
              </a:rPr>
              <a:t>plantar</a:t>
            </a:r>
            <a:r>
              <a:rPr lang="tr-TR" sz="2400" dirty="0" smtClean="0">
                <a:latin typeface="Comic Sans MS" pitchFamily="66" charset="0"/>
              </a:rPr>
              <a:t> lezyonlar, iskelet anomalileri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Çocuklarda en sık görülen malin beyin tümörüdür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Tüm </a:t>
            </a:r>
            <a:r>
              <a:rPr lang="tr-TR" dirty="0" err="1" smtClean="0">
                <a:latin typeface="Comic Sans MS" pitchFamily="66" charset="0"/>
              </a:rPr>
              <a:t>primer</a:t>
            </a:r>
            <a:r>
              <a:rPr lang="tr-TR" dirty="0" smtClean="0">
                <a:latin typeface="Comic Sans MS" pitchFamily="66" charset="0"/>
              </a:rPr>
              <a:t> MSS tümörlerinin %20sini oluşturur</a:t>
            </a:r>
            <a:endParaRPr lang="tr-TR" dirty="0">
              <a:latin typeface="Comic Sans MS" pitchFamily="66" charset="0"/>
            </a:endParaRPr>
          </a:p>
          <a:p>
            <a:r>
              <a:rPr lang="tr-TR" dirty="0" err="1" smtClean="0">
                <a:latin typeface="Comic Sans MS" pitchFamily="66" charset="0"/>
              </a:rPr>
              <a:t>Serebellumdan</a:t>
            </a:r>
            <a:r>
              <a:rPr lang="tr-TR" dirty="0" smtClean="0">
                <a:latin typeface="Comic Sans MS" pitchFamily="66" charset="0"/>
              </a:rPr>
              <a:t> çıkan tümörlerin %40’ı </a:t>
            </a:r>
            <a:r>
              <a:rPr lang="tr-TR" dirty="0" err="1" smtClean="0">
                <a:latin typeface="Comic Sans MS" pitchFamily="66" charset="0"/>
              </a:rPr>
              <a:t>medulloblastomadır</a:t>
            </a:r>
            <a:endParaRPr lang="tr-TR" dirty="0" smtClean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En sık 5-7 y arasında görülür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Erkek/kız:1.5-2 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770" y="2357430"/>
            <a:ext cx="8775700" cy="500066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sz="3100" dirty="0" smtClean="0">
                <a:latin typeface="Comic Sans MS" pitchFamily="66" charset="0"/>
              </a:rPr>
              <a:t>Histolojik tipleri:</a:t>
            </a:r>
            <a:endParaRPr lang="tr-TR" sz="31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3100" dirty="0" smtClean="0">
                <a:latin typeface="Comic Sans MS" pitchFamily="66" charset="0"/>
              </a:rPr>
              <a:t>1.desmoplastik</a:t>
            </a:r>
            <a:endParaRPr lang="tr-TR" sz="31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3100" dirty="0" smtClean="0">
                <a:latin typeface="Comic Sans MS" pitchFamily="66" charset="0"/>
              </a:rPr>
              <a:t>2.nodüler</a:t>
            </a:r>
            <a:endParaRPr lang="tr-TR" sz="31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3100" dirty="0" smtClean="0">
                <a:latin typeface="Comic Sans MS" pitchFamily="66" charset="0"/>
              </a:rPr>
              <a:t>3.Büyük hücreli-büyük hücreli </a:t>
            </a:r>
            <a:r>
              <a:rPr lang="tr-TR" sz="3100" dirty="0" err="1" smtClean="0">
                <a:latin typeface="Comic Sans MS" pitchFamily="66" charset="0"/>
              </a:rPr>
              <a:t>anaplastik</a:t>
            </a:r>
            <a:endParaRPr lang="en-US" sz="31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814662"/>
            <a:ext cx="7772400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%11-43 hastada </a:t>
            </a:r>
            <a:r>
              <a:rPr lang="tr-TR" dirty="0" err="1" smtClean="0">
                <a:latin typeface="Comic Sans MS" pitchFamily="66" charset="0"/>
              </a:rPr>
              <a:t>subaraknoid</a:t>
            </a:r>
            <a:r>
              <a:rPr lang="tr-TR" dirty="0" smtClean="0">
                <a:latin typeface="Comic Sans MS" pitchFamily="66" charset="0"/>
              </a:rPr>
              <a:t> yayılma görülür</a:t>
            </a:r>
            <a:endParaRPr lang="tr-TR" dirty="0">
              <a:latin typeface="Comic Sans MS" pitchFamily="66" charset="0"/>
            </a:endParaRPr>
          </a:p>
          <a:p>
            <a:r>
              <a:rPr lang="tr-TR" dirty="0" err="1" smtClean="0">
                <a:latin typeface="Comic Sans MS" pitchFamily="66" charset="0"/>
              </a:rPr>
              <a:t>Ekstraneural</a:t>
            </a:r>
            <a:r>
              <a:rPr lang="tr-TR" dirty="0" smtClean="0">
                <a:latin typeface="Comic Sans MS" pitchFamily="66" charset="0"/>
              </a:rPr>
              <a:t> yayılma oranı &lt;%4 (en sık kemik ve kemik iliği, lenf </a:t>
            </a:r>
            <a:r>
              <a:rPr lang="tr-TR" dirty="0" err="1" smtClean="0">
                <a:latin typeface="Comic Sans MS" pitchFamily="66" charset="0"/>
              </a:rPr>
              <a:t>nodları</a:t>
            </a:r>
            <a:r>
              <a:rPr lang="tr-TR" dirty="0" smtClean="0">
                <a:latin typeface="Comic Sans MS" pitchFamily="66" charset="0"/>
              </a:rPr>
              <a:t>, karaciğer ve akciğer)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17713"/>
            <a:ext cx="8270875" cy="4114800"/>
          </a:xfrm>
        </p:spPr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Prognostik</a:t>
            </a:r>
            <a:r>
              <a:rPr lang="tr-TR" dirty="0" smtClean="0">
                <a:latin typeface="Comic Sans MS" pitchFamily="66" charset="0"/>
              </a:rPr>
              <a:t> değerlendirme: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u="sng" dirty="0">
                <a:latin typeface="Comic Sans MS" pitchFamily="66" charset="0"/>
              </a:rPr>
              <a:t>				      SR		    HR</a:t>
            </a: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Tanı anındaki yaş       &gt;</a:t>
            </a:r>
            <a:r>
              <a:rPr lang="tr-TR" sz="2800" dirty="0">
                <a:latin typeface="Comic Sans MS" pitchFamily="66" charset="0"/>
              </a:rPr>
              <a:t>3y                  </a:t>
            </a:r>
            <a:r>
              <a:rPr lang="tr-TR" sz="2800" u="sng" dirty="0">
                <a:latin typeface="Comic Sans MS" pitchFamily="66" charset="0"/>
              </a:rPr>
              <a:t>&lt;</a:t>
            </a:r>
            <a:r>
              <a:rPr lang="tr-TR" sz="2800" dirty="0">
                <a:latin typeface="Comic Sans MS" pitchFamily="66" charset="0"/>
              </a:rPr>
              <a:t>3y</a:t>
            </a: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Cerrahi              </a:t>
            </a:r>
            <a:r>
              <a:rPr lang="tr-TR" sz="2800" dirty="0">
                <a:latin typeface="Comic Sans MS" pitchFamily="66" charset="0"/>
              </a:rPr>
              <a:t>&lt;1.5cm2 </a:t>
            </a:r>
            <a:r>
              <a:rPr lang="tr-TR" sz="2800" dirty="0" err="1" smtClean="0">
                <a:latin typeface="Comic Sans MS" pitchFamily="66" charset="0"/>
              </a:rPr>
              <a:t>rez</a:t>
            </a:r>
            <a:r>
              <a:rPr lang="tr-TR" sz="2800" dirty="0" smtClean="0">
                <a:latin typeface="Comic Sans MS" pitchFamily="66" charset="0"/>
              </a:rPr>
              <a:t>.      </a:t>
            </a:r>
            <a:r>
              <a:rPr lang="tr-TR" sz="2800" dirty="0">
                <a:latin typeface="Comic Sans MS" pitchFamily="66" charset="0"/>
              </a:rPr>
              <a:t>&gt;1.5cm2 </a:t>
            </a:r>
            <a:r>
              <a:rPr lang="tr-TR" sz="2800" dirty="0" err="1" smtClean="0">
                <a:latin typeface="Comic Sans MS" pitchFamily="66" charset="0"/>
              </a:rPr>
              <a:t>rez</a:t>
            </a:r>
            <a:r>
              <a:rPr lang="tr-TR" sz="2800" dirty="0" smtClean="0">
                <a:latin typeface="Comic Sans MS" pitchFamily="66" charset="0"/>
              </a:rPr>
              <a:t>.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Evre                     </a:t>
            </a:r>
            <a:r>
              <a:rPr lang="tr-TR" sz="2800" dirty="0" err="1" smtClean="0">
                <a:latin typeface="Comic Sans MS" pitchFamily="66" charset="0"/>
              </a:rPr>
              <a:t>Stage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>
                <a:latin typeface="Comic Sans MS" pitchFamily="66" charset="0"/>
              </a:rPr>
              <a:t>M0        </a:t>
            </a:r>
            <a:r>
              <a:rPr lang="tr-TR" sz="2800" dirty="0" err="1">
                <a:latin typeface="Comic Sans MS" pitchFamily="66" charset="0"/>
              </a:rPr>
              <a:t>Stage</a:t>
            </a:r>
            <a:r>
              <a:rPr lang="tr-TR" sz="2800" u="sng" dirty="0">
                <a:latin typeface="Comic Sans MS" pitchFamily="66" charset="0"/>
              </a:rPr>
              <a:t>&gt;</a:t>
            </a:r>
            <a:r>
              <a:rPr lang="tr-TR" sz="2800" dirty="0">
                <a:latin typeface="Comic Sans MS" pitchFamily="66" charset="0"/>
              </a:rPr>
              <a:t>M1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err="1" smtClean="0">
                <a:latin typeface="Comic Sans MS" pitchFamily="66" charset="0"/>
              </a:rPr>
              <a:t>Prognostik</a:t>
            </a:r>
            <a:r>
              <a:rPr lang="tr-TR" dirty="0" smtClean="0">
                <a:latin typeface="Comic Sans MS" pitchFamily="66" charset="0"/>
              </a:rPr>
              <a:t> değerlendirme: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Beyin sapı tutulumunun </a:t>
            </a:r>
            <a:r>
              <a:rPr lang="tr-TR" dirty="0" err="1" smtClean="0">
                <a:latin typeface="Comic Sans MS" pitchFamily="66" charset="0"/>
              </a:rPr>
              <a:t>prognostik</a:t>
            </a:r>
            <a:r>
              <a:rPr lang="tr-TR" dirty="0" smtClean="0">
                <a:latin typeface="Comic Sans MS" pitchFamily="66" charset="0"/>
              </a:rPr>
              <a:t> önemi yoktur</a:t>
            </a:r>
            <a:endParaRPr lang="tr-TR" dirty="0">
              <a:latin typeface="Comic Sans MS" pitchFamily="66" charset="0"/>
            </a:endParaRPr>
          </a:p>
          <a:p>
            <a:r>
              <a:rPr lang="tr-TR" dirty="0">
                <a:latin typeface="Comic Sans MS" pitchFamily="66" charset="0"/>
              </a:rPr>
              <a:t>M1 </a:t>
            </a:r>
            <a:r>
              <a:rPr lang="tr-TR" dirty="0" smtClean="0">
                <a:latin typeface="Comic Sans MS" pitchFamily="66" charset="0"/>
              </a:rPr>
              <a:t>hastalık, sağ kalıma etkisi kesin değil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M evresi arttıkça sağ kalım azalıyor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364037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Ameliyattan önce BOS incelemesi yapılmalı, eğer mümkün değilse ameliyattan 2 </a:t>
            </a:r>
            <a:r>
              <a:rPr lang="tr-TR" dirty="0" err="1" smtClean="0">
                <a:latin typeface="Comic Sans MS" pitchFamily="66" charset="0"/>
              </a:rPr>
              <a:t>hf</a:t>
            </a:r>
            <a:r>
              <a:rPr lang="tr-TR" dirty="0" smtClean="0">
                <a:latin typeface="Comic Sans MS" pitchFamily="66" charset="0"/>
              </a:rPr>
              <a:t> sonrasına ertelenmeli</a:t>
            </a:r>
            <a:endParaRPr lang="tr-TR" dirty="0">
              <a:latin typeface="Comic Sans MS" pitchFamily="66" charset="0"/>
            </a:endParaRPr>
          </a:p>
          <a:p>
            <a:r>
              <a:rPr lang="tr-TR" dirty="0" err="1" smtClean="0">
                <a:latin typeface="Comic Sans MS" pitchFamily="66" charset="0"/>
              </a:rPr>
              <a:t>Lomber</a:t>
            </a:r>
            <a:r>
              <a:rPr lang="tr-TR" dirty="0" smtClean="0">
                <a:latin typeface="Comic Sans MS" pitchFamily="66" charset="0"/>
              </a:rPr>
              <a:t> alandan yapılan sitoloji malin hücrelerin saptanmasında </a:t>
            </a:r>
            <a:r>
              <a:rPr lang="tr-TR" dirty="0" err="1" smtClean="0">
                <a:latin typeface="Comic Sans MS" pitchFamily="66" charset="0"/>
              </a:rPr>
              <a:t>ventriküler</a:t>
            </a:r>
            <a:r>
              <a:rPr lang="tr-TR" dirty="0" smtClean="0">
                <a:latin typeface="Comic Sans MS" pitchFamily="66" charset="0"/>
              </a:rPr>
              <a:t> alandan yapılandan daha değerli</a:t>
            </a:r>
          </a:p>
          <a:p>
            <a:r>
              <a:rPr lang="tr-TR" dirty="0" smtClean="0">
                <a:latin typeface="Comic Sans MS" pitchFamily="66" charset="0"/>
              </a:rPr>
              <a:t>KİA/</a:t>
            </a:r>
            <a:r>
              <a:rPr lang="tr-TR" dirty="0" err="1" smtClean="0">
                <a:latin typeface="Comic Sans MS" pitchFamily="66" charset="0"/>
              </a:rPr>
              <a:t>Bx</a:t>
            </a:r>
            <a:r>
              <a:rPr lang="tr-TR" dirty="0" smtClean="0">
                <a:latin typeface="Comic Sans MS" pitchFamily="66" charset="0"/>
              </a:rPr>
              <a:t> klinik olarak şüphe olan hastalardan yapılmalı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351111"/>
            <a:ext cx="7772400" cy="4435475"/>
          </a:xfrm>
        </p:spPr>
        <p:txBody>
          <a:bodyPr/>
          <a:lstStyle/>
          <a:p>
            <a:r>
              <a:rPr lang="tr-TR" sz="2800" dirty="0">
                <a:latin typeface="Comic Sans MS" pitchFamily="66" charset="0"/>
              </a:rPr>
              <a:t>GTR: </a:t>
            </a:r>
            <a:r>
              <a:rPr lang="tr-TR" sz="2800" dirty="0" smtClean="0">
                <a:latin typeface="Comic Sans MS" pitchFamily="66" charset="0"/>
              </a:rPr>
              <a:t>(&gt;%90 rezeksiyon)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Cerrahinin miktarı sonucu  etkileyen en önemli faktördür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GTR yapılan hastalarda 5y PFS %93’dür. GTR yapılamayan hastalarda bu oran %45’e düşer</a:t>
            </a:r>
            <a:endParaRPr lang="tr-TR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235200"/>
            <a:ext cx="8415338" cy="4506913"/>
          </a:xfrm>
        </p:spPr>
        <p:txBody>
          <a:bodyPr/>
          <a:lstStyle/>
          <a:p>
            <a:r>
              <a:rPr lang="tr-TR" sz="2800" dirty="0" err="1">
                <a:latin typeface="Comic Sans MS" pitchFamily="66" charset="0"/>
              </a:rPr>
              <a:t>Shunt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takılması tümörün sistemik yayılma riskini artırmaz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Erken çalışmalar del 17p </a:t>
            </a:r>
            <a:r>
              <a:rPr lang="tr-TR" sz="2800" dirty="0" err="1" smtClean="0">
                <a:latin typeface="Comic Sans MS" pitchFamily="66" charset="0"/>
              </a:rPr>
              <a:t>nin</a:t>
            </a:r>
            <a:r>
              <a:rPr lang="tr-TR" sz="2800" dirty="0" smtClean="0">
                <a:latin typeface="Comic Sans MS" pitchFamily="66" charset="0"/>
              </a:rPr>
              <a:t> daha kötü </a:t>
            </a:r>
            <a:r>
              <a:rPr lang="tr-TR" sz="2800" dirty="0" err="1" smtClean="0">
                <a:latin typeface="Comic Sans MS" pitchFamily="66" charset="0"/>
              </a:rPr>
              <a:t>prognozla</a:t>
            </a:r>
            <a:r>
              <a:rPr lang="tr-TR" sz="2800" dirty="0" smtClean="0">
                <a:latin typeface="Comic Sans MS" pitchFamily="66" charset="0"/>
              </a:rPr>
              <a:t> ilişkisi olduğunu göstermiş. Güncel çalışmalarda 17p deki </a:t>
            </a:r>
            <a:r>
              <a:rPr lang="tr-TR" sz="2800" dirty="0" err="1" smtClean="0">
                <a:latin typeface="Comic Sans MS" pitchFamily="66" charset="0"/>
              </a:rPr>
              <a:t>LOH’nin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prognozla</a:t>
            </a:r>
            <a:r>
              <a:rPr lang="tr-TR" sz="2800" dirty="0" smtClean="0">
                <a:latin typeface="Comic Sans MS" pitchFamily="66" charset="0"/>
              </a:rPr>
              <a:t> ilişkisi olmayabileceği anlaşılmış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C-</a:t>
            </a:r>
            <a:r>
              <a:rPr lang="tr-TR" sz="2800" dirty="0" err="1" smtClean="0">
                <a:latin typeface="Comic Sans MS" pitchFamily="66" charset="0"/>
              </a:rPr>
              <a:t>myc</a:t>
            </a:r>
            <a:r>
              <a:rPr lang="tr-TR" sz="2800" dirty="0" smtClean="0">
                <a:latin typeface="Comic Sans MS" pitchFamily="66" charset="0"/>
              </a:rPr>
              <a:t>  </a:t>
            </a:r>
            <a:r>
              <a:rPr lang="tr-TR" sz="2800" dirty="0" err="1" smtClean="0">
                <a:latin typeface="Comic Sans MS" pitchFamily="66" charset="0"/>
              </a:rPr>
              <a:t>amplifikasyonu</a:t>
            </a:r>
            <a:r>
              <a:rPr lang="tr-TR" sz="2800" dirty="0" smtClean="0">
                <a:latin typeface="Comic Sans MS" pitchFamily="66" charset="0"/>
              </a:rPr>
              <a:t> kötü </a:t>
            </a:r>
            <a:r>
              <a:rPr lang="tr-TR" sz="2800" dirty="0" err="1" smtClean="0">
                <a:latin typeface="Comic Sans MS" pitchFamily="66" charset="0"/>
              </a:rPr>
              <a:t>prognozla</a:t>
            </a:r>
            <a:r>
              <a:rPr lang="tr-TR" sz="2800" dirty="0" smtClean="0">
                <a:latin typeface="Comic Sans MS" pitchFamily="66" charset="0"/>
              </a:rPr>
              <a:t> kesin ilişkili bulunmuş ama bu tüm MB olgularının &lt;%20’sinde saptanan bir durumdur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17713"/>
            <a:ext cx="8415338" cy="4114800"/>
          </a:xfrm>
        </p:spPr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Nörotrofin</a:t>
            </a:r>
            <a:r>
              <a:rPr lang="tr-TR" dirty="0" smtClean="0">
                <a:latin typeface="Comic Sans MS" pitchFamily="66" charset="0"/>
              </a:rPr>
              <a:t>-3 ve </a:t>
            </a:r>
            <a:r>
              <a:rPr lang="tr-TR" dirty="0" err="1" smtClean="0">
                <a:latin typeface="Comic Sans MS" pitchFamily="66" charset="0"/>
              </a:rPr>
              <a:t>TrkC</a:t>
            </a:r>
            <a:r>
              <a:rPr lang="tr-TR" dirty="0" smtClean="0">
                <a:latin typeface="Comic Sans MS" pitchFamily="66" charset="0"/>
              </a:rPr>
              <a:t> reseptör ekspresyonu iyi </a:t>
            </a:r>
            <a:r>
              <a:rPr lang="tr-TR" dirty="0" err="1" smtClean="0">
                <a:latin typeface="Comic Sans MS" pitchFamily="66" charset="0"/>
              </a:rPr>
              <a:t>prognoz</a:t>
            </a:r>
            <a:r>
              <a:rPr lang="tr-TR" dirty="0" smtClean="0">
                <a:latin typeface="Comic Sans MS" pitchFamily="66" charset="0"/>
              </a:rPr>
              <a:t> göstergesidir</a:t>
            </a:r>
            <a:endParaRPr lang="tr-TR" dirty="0">
              <a:latin typeface="Comic Sans MS" pitchFamily="66" charset="0"/>
            </a:endParaRPr>
          </a:p>
          <a:p>
            <a:r>
              <a:rPr lang="tr-TR" dirty="0" err="1">
                <a:latin typeface="Comic Sans MS" pitchFamily="66" charset="0"/>
              </a:rPr>
              <a:t>TrkC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ekspresyonu </a:t>
            </a:r>
            <a:r>
              <a:rPr lang="tr-TR" dirty="0" err="1" smtClean="0">
                <a:latin typeface="Comic Sans MS" pitchFamily="66" charset="0"/>
              </a:rPr>
              <a:t>medulloblastomda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apoptosisi</a:t>
            </a:r>
            <a:r>
              <a:rPr lang="tr-TR" dirty="0" smtClean="0">
                <a:latin typeface="Comic Sans MS" pitchFamily="66" charset="0"/>
              </a:rPr>
              <a:t> indükler</a:t>
            </a:r>
            <a:endParaRPr lang="tr-TR" dirty="0">
              <a:latin typeface="Comic Sans MS" pitchFamily="66" charset="0"/>
            </a:endParaRPr>
          </a:p>
          <a:p>
            <a:r>
              <a:rPr lang="tr-TR" dirty="0" err="1" smtClean="0">
                <a:latin typeface="Comic Sans MS" pitchFamily="66" charset="0"/>
              </a:rPr>
              <a:t>Neuregulin</a:t>
            </a:r>
            <a:r>
              <a:rPr lang="tr-TR" dirty="0" smtClean="0">
                <a:latin typeface="Comic Sans MS" pitchFamily="66" charset="0"/>
              </a:rPr>
              <a:t> reseptörleri olan </a:t>
            </a:r>
            <a:r>
              <a:rPr lang="tr-TR" dirty="0" err="1">
                <a:latin typeface="Comic Sans MS" pitchFamily="66" charset="0"/>
              </a:rPr>
              <a:t>ErbB</a:t>
            </a:r>
            <a:r>
              <a:rPr lang="tr-TR" dirty="0">
                <a:latin typeface="Comic Sans MS" pitchFamily="66" charset="0"/>
              </a:rPr>
              <a:t>-2 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ErbB</a:t>
            </a:r>
            <a:r>
              <a:rPr lang="tr-TR" dirty="0" smtClean="0">
                <a:latin typeface="Comic Sans MS" pitchFamily="66" charset="0"/>
              </a:rPr>
              <a:t>-4’ün ekspresyonu c-</a:t>
            </a:r>
            <a:r>
              <a:rPr lang="tr-TR" dirty="0" err="1" smtClean="0">
                <a:latin typeface="Comic Sans MS" pitchFamily="66" charset="0"/>
              </a:rPr>
              <a:t>myc’in</a:t>
            </a:r>
            <a:r>
              <a:rPr lang="tr-TR" dirty="0" smtClean="0">
                <a:latin typeface="Comic Sans MS" pitchFamily="66" charset="0"/>
              </a:rPr>
              <a:t> olması veya </a:t>
            </a:r>
            <a:r>
              <a:rPr lang="tr-TR" dirty="0" err="1">
                <a:latin typeface="Comic Sans MS" pitchFamily="66" charset="0"/>
              </a:rPr>
              <a:t>caspase</a:t>
            </a:r>
            <a:r>
              <a:rPr lang="tr-TR" dirty="0">
                <a:latin typeface="Comic Sans MS" pitchFamily="66" charset="0"/>
              </a:rPr>
              <a:t> 8 </a:t>
            </a:r>
            <a:r>
              <a:rPr lang="tr-TR" dirty="0" smtClean="0">
                <a:latin typeface="Comic Sans MS" pitchFamily="66" charset="0"/>
              </a:rPr>
              <a:t>proteininin kaybı kötü </a:t>
            </a:r>
            <a:r>
              <a:rPr lang="tr-TR" dirty="0" err="1" smtClean="0">
                <a:latin typeface="Comic Sans MS" pitchFamily="66" charset="0"/>
              </a:rPr>
              <a:t>prognoz</a:t>
            </a:r>
            <a:r>
              <a:rPr lang="tr-TR" dirty="0" smtClean="0">
                <a:latin typeface="Comic Sans MS" pitchFamily="66" charset="0"/>
              </a:rPr>
              <a:t> ile ilişkilidir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Tedavi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3 yaş üstündeki çocuklarda </a:t>
            </a:r>
            <a:r>
              <a:rPr lang="tr-TR" dirty="0" err="1" smtClean="0">
                <a:latin typeface="Comic Sans MS" pitchFamily="66" charset="0"/>
              </a:rPr>
              <a:t>MB’nin</a:t>
            </a:r>
            <a:r>
              <a:rPr lang="tr-TR" dirty="0" smtClean="0">
                <a:latin typeface="Comic Sans MS" pitchFamily="66" charset="0"/>
              </a:rPr>
              <a:t> güncel tedavisi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-maksimum cerrahi rezeksiyon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-RT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-KT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 (patoloji)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dirty="0" err="1">
                <a:latin typeface="Comic Sans MS" pitchFamily="66" charset="0"/>
              </a:rPr>
              <a:t>Supratentorial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lezyonlar(%40):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 smtClean="0">
                <a:latin typeface="Comic Sans MS" pitchFamily="66" charset="0"/>
              </a:rPr>
              <a:t>1-</a:t>
            </a:r>
            <a:r>
              <a:rPr lang="tr-TR" dirty="0" err="1">
                <a:latin typeface="Comic Sans MS" pitchFamily="66" charset="0"/>
              </a:rPr>
              <a:t>s</a:t>
            </a:r>
            <a:r>
              <a:rPr lang="tr-TR" dirty="0" err="1" smtClean="0">
                <a:latin typeface="Comic Sans MS" pitchFamily="66" charset="0"/>
              </a:rPr>
              <a:t>erebral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hemisfer</a:t>
            </a:r>
            <a:r>
              <a:rPr lang="tr-TR" dirty="0" smtClean="0">
                <a:latin typeface="Comic Sans MS" pitchFamily="66" charset="0"/>
              </a:rPr>
              <a:t>: düşük ve yüksek dereceli </a:t>
            </a:r>
            <a:r>
              <a:rPr lang="tr-TR" dirty="0" err="1" smtClean="0">
                <a:latin typeface="Comic Sans MS" pitchFamily="66" charset="0"/>
              </a:rPr>
              <a:t>glioma</a:t>
            </a:r>
            <a:r>
              <a:rPr lang="tr-TR" dirty="0" smtClean="0">
                <a:latin typeface="Comic Sans MS" pitchFamily="66" charset="0"/>
              </a:rPr>
              <a:t>, </a:t>
            </a:r>
            <a:r>
              <a:rPr lang="tr-TR" dirty="0" err="1" smtClean="0">
                <a:latin typeface="Comic Sans MS" pitchFamily="66" charset="0"/>
              </a:rPr>
              <a:t>ependimoma</a:t>
            </a:r>
            <a:r>
              <a:rPr lang="tr-TR" dirty="0" smtClean="0">
                <a:latin typeface="Comic Sans MS" pitchFamily="66" charset="0"/>
              </a:rPr>
              <a:t>, </a:t>
            </a:r>
            <a:r>
              <a:rPr lang="tr-TR" dirty="0" err="1" smtClean="0">
                <a:latin typeface="Comic Sans MS" pitchFamily="66" charset="0"/>
              </a:rPr>
              <a:t>meningioma</a:t>
            </a:r>
            <a:r>
              <a:rPr lang="tr-TR" dirty="0" smtClean="0">
                <a:latin typeface="Comic Sans MS" pitchFamily="66" charset="0"/>
              </a:rPr>
              <a:t>, PNET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2-sella </a:t>
            </a:r>
            <a:r>
              <a:rPr lang="tr-TR" dirty="0" smtClean="0">
                <a:latin typeface="Comic Sans MS" pitchFamily="66" charset="0"/>
              </a:rPr>
              <a:t>veya kiazma: kraniopharingioma</a:t>
            </a:r>
            <a:r>
              <a:rPr lang="tr-TR" dirty="0">
                <a:latin typeface="Comic Sans MS" pitchFamily="66" charset="0"/>
              </a:rPr>
              <a:t>, </a:t>
            </a:r>
            <a:r>
              <a:rPr lang="tr-TR" dirty="0" smtClean="0">
                <a:latin typeface="Comic Sans MS" pitchFamily="66" charset="0"/>
              </a:rPr>
              <a:t>hipofiz adenomu, optik sinir gliomu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3-</a:t>
            </a:r>
            <a:r>
              <a:rPr lang="tr-TR" dirty="0" err="1">
                <a:latin typeface="Comic Sans MS" pitchFamily="66" charset="0"/>
              </a:rPr>
              <a:t>pineal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bölge: </a:t>
            </a:r>
            <a:r>
              <a:rPr lang="tr-TR" dirty="0" err="1">
                <a:latin typeface="Comic Sans MS" pitchFamily="66" charset="0"/>
              </a:rPr>
              <a:t>pineoblastoma</a:t>
            </a:r>
            <a:r>
              <a:rPr lang="tr-TR" dirty="0">
                <a:latin typeface="Comic Sans MS" pitchFamily="66" charset="0"/>
              </a:rPr>
              <a:t>, </a:t>
            </a:r>
            <a:r>
              <a:rPr lang="tr-TR" dirty="0" err="1" smtClean="0">
                <a:latin typeface="Comic Sans MS" pitchFamily="66" charset="0"/>
              </a:rPr>
              <a:t>pineositoma</a:t>
            </a:r>
            <a:r>
              <a:rPr lang="tr-TR" dirty="0">
                <a:latin typeface="Comic Sans MS" pitchFamily="66" charset="0"/>
              </a:rPr>
              <a:t>, </a:t>
            </a:r>
            <a:r>
              <a:rPr lang="tr-TR" dirty="0" err="1">
                <a:latin typeface="Comic Sans MS" pitchFamily="66" charset="0"/>
              </a:rPr>
              <a:t>germ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hc</a:t>
            </a:r>
            <a:r>
              <a:rPr lang="tr-TR" dirty="0" smtClean="0">
                <a:latin typeface="Comic Sans MS" pitchFamily="66" charset="0"/>
              </a:rPr>
              <a:t>. </a:t>
            </a:r>
            <a:r>
              <a:rPr lang="tr-TR" dirty="0" err="1">
                <a:latin typeface="Comic Sans MS" pitchFamily="66" charset="0"/>
              </a:rPr>
              <a:t>tm</a:t>
            </a:r>
            <a:r>
              <a:rPr lang="tr-TR" dirty="0">
                <a:latin typeface="Comic Sans MS" pitchFamily="66" charset="0"/>
              </a:rPr>
              <a:t>, </a:t>
            </a:r>
            <a:r>
              <a:rPr lang="tr-TR" dirty="0" err="1">
                <a:latin typeface="Comic Sans MS" pitchFamily="66" charset="0"/>
              </a:rPr>
              <a:t>glioma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Medulloblastoma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4354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</a:t>
            </a:r>
            <a:r>
              <a:rPr lang="tr-TR" sz="2800" dirty="0" smtClean="0">
                <a:latin typeface="Comic Sans MS" pitchFamily="66" charset="0"/>
              </a:rPr>
              <a:t>kemoterapi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>
                <a:latin typeface="Comic Sans MS" pitchFamily="66" charset="0"/>
              </a:rPr>
              <a:t>neoadjuvant</a:t>
            </a:r>
            <a:r>
              <a:rPr lang="tr-TR" sz="2800" dirty="0">
                <a:latin typeface="Comic Sans MS" pitchFamily="66" charset="0"/>
              </a:rPr>
              <a:t> vs </a:t>
            </a:r>
            <a:r>
              <a:rPr lang="tr-TR" sz="2800" dirty="0" err="1">
                <a:latin typeface="Comic Sans MS" pitchFamily="66" charset="0"/>
              </a:rPr>
              <a:t>adjuvant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Çeşitili neoadjuvan KT uygulamalarının sık progresif hastalığa neden olduğu anlaşıldı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son </a:t>
            </a:r>
            <a:r>
              <a:rPr lang="tr-TR" sz="2800" dirty="0">
                <a:latin typeface="Comic Sans MS" pitchFamily="66" charset="0"/>
              </a:rPr>
              <a:t>SIOP PNET-3 </a:t>
            </a:r>
            <a:r>
              <a:rPr lang="tr-TR" sz="2800" dirty="0" smtClean="0">
                <a:latin typeface="Comic Sans MS" pitchFamily="66" charset="0"/>
              </a:rPr>
              <a:t>çalışması  M0 ve </a:t>
            </a:r>
            <a:r>
              <a:rPr lang="tr-TR" sz="2800" dirty="0">
                <a:latin typeface="Comic Sans MS" pitchFamily="66" charset="0"/>
              </a:rPr>
              <a:t>M1 </a:t>
            </a:r>
            <a:r>
              <a:rPr lang="tr-TR" sz="2800" dirty="0" smtClean="0">
                <a:latin typeface="Comic Sans MS" pitchFamily="66" charset="0"/>
              </a:rPr>
              <a:t>hastalarda neoadjuvant KT vs yalnız RT  kullanmış ve KT alan grupta sağ kalımın daha uzun olduğunu göstermiştir (OS </a:t>
            </a:r>
            <a:r>
              <a:rPr lang="tr-TR" sz="2800" dirty="0">
                <a:latin typeface="Comic Sans MS" pitchFamily="66" charset="0"/>
              </a:rPr>
              <a:t>79.5%) (VCR, VP-16, CTX, CDDPA)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Medulloblastoma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348" y="2017713"/>
            <a:ext cx="8240740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Azaltılmış doz CSI + KT </a:t>
            </a:r>
            <a:r>
              <a:rPr lang="tr-TR" dirty="0" err="1" smtClean="0">
                <a:latin typeface="Comic Sans MS" pitchFamily="66" charset="0"/>
              </a:rPr>
              <a:t>nin</a:t>
            </a:r>
            <a:r>
              <a:rPr lang="tr-TR" dirty="0" smtClean="0">
                <a:latin typeface="Comic Sans MS" pitchFamily="66" charset="0"/>
              </a:rPr>
              <a:t> standart doz CSI kadar etkili olduğu biliniyor. Ayrıca azaltılmış doz XRT alan çocukların IQ skorları daha iyi</a:t>
            </a:r>
          </a:p>
          <a:p>
            <a:r>
              <a:rPr lang="tr-TR" dirty="0" smtClean="0">
                <a:latin typeface="Comic Sans MS" pitchFamily="66" charset="0"/>
              </a:rPr>
              <a:t>COG A9961 çalışmasında  XRT süresince haftalık VCR ve daha sonra ta CCNU, VCR, CDDP veya VCR,CTX,CDDP verilmiş ve 5 yıllık EFS %82 bulunmuş, 2 kol arasında fark bulunmamış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4" name="Picture 4" descr="Evren_Özdemir_T1sagittal_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8" name="Picture 4" descr="Evren_Özdemir_T1coronal_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2" name="Picture 4" descr="Evren_Özdemir_T1_sagittal_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6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6" name="Picture 4" descr="EÖ_T1 sagittal_cont(+)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60" name="Picture 4" descr="EÖ_T1 aksiyel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pitchFamily="66" charset="0"/>
              </a:rPr>
              <a:t>AT/RT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060575"/>
            <a:ext cx="79883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Çok ender görülen bir tümör olup yıllık görülme sıklığı bilinmemektedir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Ortalama 2 yaşta tanı konur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%60 </a:t>
            </a:r>
            <a:r>
              <a:rPr lang="tr-TR" dirty="0" err="1">
                <a:latin typeface="Comic Sans MS" pitchFamily="66" charset="0"/>
              </a:rPr>
              <a:t>supratentorial</a:t>
            </a:r>
            <a:r>
              <a:rPr lang="tr-TR" dirty="0">
                <a:latin typeface="Comic Sans MS" pitchFamily="66" charset="0"/>
              </a:rPr>
              <a:t>, </a:t>
            </a:r>
            <a:r>
              <a:rPr lang="tr-TR" dirty="0" smtClean="0">
                <a:latin typeface="Comic Sans MS" pitchFamily="66" charset="0"/>
              </a:rPr>
              <a:t>%40 </a:t>
            </a:r>
            <a:r>
              <a:rPr lang="tr-TR" dirty="0" err="1">
                <a:latin typeface="Comic Sans MS" pitchFamily="66" charset="0"/>
              </a:rPr>
              <a:t>infratentorial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%15 </a:t>
            </a:r>
            <a:r>
              <a:rPr lang="tr-TR" dirty="0" err="1" smtClean="0">
                <a:latin typeface="Comic Sans MS" pitchFamily="66" charset="0"/>
              </a:rPr>
              <a:t>tm</a:t>
            </a:r>
            <a:r>
              <a:rPr lang="tr-TR" dirty="0" smtClean="0">
                <a:latin typeface="Comic Sans MS" pitchFamily="66" charset="0"/>
              </a:rPr>
              <a:t>  </a:t>
            </a:r>
            <a:r>
              <a:rPr lang="tr-TR" dirty="0" err="1">
                <a:latin typeface="Comic Sans MS" pitchFamily="66" charset="0"/>
              </a:rPr>
              <a:t>cerebellopontine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açıdan çıkar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Tanıda </a:t>
            </a:r>
            <a:r>
              <a:rPr lang="tr-TR" dirty="0" err="1" smtClean="0">
                <a:latin typeface="Comic Sans MS" pitchFamily="66" charset="0"/>
              </a:rPr>
              <a:t>leptomeningeal</a:t>
            </a:r>
            <a:r>
              <a:rPr lang="tr-TR" dirty="0" smtClean="0">
                <a:latin typeface="Comic Sans MS" pitchFamily="66" charset="0"/>
              </a:rPr>
              <a:t> hastalık oranı %25’dir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Erkek/kız: </a:t>
            </a:r>
            <a:r>
              <a:rPr lang="tr-TR" dirty="0">
                <a:latin typeface="Comic Sans MS" pitchFamily="66" charset="0"/>
              </a:rPr>
              <a:t>2/1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pitchFamily="66" charset="0"/>
              </a:rPr>
              <a:t>AT/RT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57365"/>
            <a:ext cx="8059737" cy="5000636"/>
          </a:xfrm>
        </p:spPr>
        <p:txBody>
          <a:bodyPr/>
          <a:lstStyle/>
          <a:p>
            <a:r>
              <a:rPr lang="tr-TR" sz="2800" dirty="0" err="1" smtClean="0">
                <a:latin typeface="Comic Sans MS" pitchFamily="66" charset="0"/>
              </a:rPr>
              <a:t>Sitogenetik</a:t>
            </a:r>
            <a:r>
              <a:rPr lang="tr-TR" sz="2800" dirty="0" smtClean="0">
                <a:latin typeface="Comic Sans MS" pitchFamily="66" charset="0"/>
              </a:rPr>
              <a:t> olarak 22. kromozom </a:t>
            </a:r>
            <a:r>
              <a:rPr lang="tr-TR" sz="2800" dirty="0" err="1" smtClean="0">
                <a:latin typeface="Comic Sans MS" pitchFamily="66" charset="0"/>
              </a:rPr>
              <a:t>delesyonu</a:t>
            </a:r>
            <a:r>
              <a:rPr lang="tr-TR" sz="2800" dirty="0" smtClean="0">
                <a:latin typeface="Comic Sans MS" pitchFamily="66" charset="0"/>
              </a:rPr>
              <a:t> ön plandadır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Ortalama olaysız sağ kalımı 10 ay, sağ kalımı 17 ay olan son derece agresif bir tümördür.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Konvansiyonel KT ile </a:t>
            </a:r>
            <a:r>
              <a:rPr lang="tr-TR" sz="2800" dirty="0" err="1" smtClean="0">
                <a:latin typeface="Comic Sans MS" pitchFamily="66" charset="0"/>
              </a:rPr>
              <a:t>prognoz</a:t>
            </a:r>
            <a:r>
              <a:rPr lang="tr-TR" sz="2800" dirty="0" smtClean="0">
                <a:latin typeface="Comic Sans MS" pitchFamily="66" charset="0"/>
              </a:rPr>
              <a:t> kötüdür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Tam çıkartılan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lerde</a:t>
            </a:r>
            <a:r>
              <a:rPr lang="tr-TR" sz="2800" dirty="0" smtClean="0">
                <a:latin typeface="Comic Sans MS" pitchFamily="66" charset="0"/>
              </a:rPr>
              <a:t> sağ kalım tam </a:t>
            </a:r>
            <a:r>
              <a:rPr lang="tr-TR" sz="2800" dirty="0" err="1" smtClean="0">
                <a:latin typeface="Comic Sans MS" pitchFamily="66" charset="0"/>
              </a:rPr>
              <a:t>parsiyel</a:t>
            </a:r>
            <a:r>
              <a:rPr lang="tr-TR" sz="2800" dirty="0" smtClean="0">
                <a:latin typeface="Comic Sans MS" pitchFamily="66" charset="0"/>
              </a:rPr>
              <a:t> çıkanlara göre daha uzundur ( </a:t>
            </a:r>
            <a:r>
              <a:rPr lang="tr-TR" sz="2800" dirty="0">
                <a:latin typeface="Comic Sans MS" pitchFamily="66" charset="0"/>
              </a:rPr>
              <a:t>14 </a:t>
            </a:r>
            <a:r>
              <a:rPr lang="tr-TR" sz="2800" dirty="0" smtClean="0">
                <a:latin typeface="Comic Sans MS" pitchFamily="66" charset="0"/>
              </a:rPr>
              <a:t>ay </a:t>
            </a:r>
            <a:r>
              <a:rPr lang="tr-TR" sz="2800" dirty="0">
                <a:latin typeface="Comic Sans MS" pitchFamily="66" charset="0"/>
              </a:rPr>
              <a:t>vs 9.3 </a:t>
            </a:r>
            <a:r>
              <a:rPr lang="tr-TR" sz="2800" dirty="0" smtClean="0">
                <a:latin typeface="Comic Sans MS" pitchFamily="66" charset="0"/>
              </a:rPr>
              <a:t>ay)</a:t>
            </a:r>
          </a:p>
          <a:p>
            <a:r>
              <a:rPr lang="tr-TR" sz="2800" dirty="0" smtClean="0">
                <a:latin typeface="Comic Sans MS" pitchFamily="66" charset="0"/>
              </a:rPr>
              <a:t>Tümü kitle etkisi yaptıklarından cerrahi olarak mutlaka dekomprese edilmelidirler</a:t>
            </a:r>
          </a:p>
          <a:p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pitchFamily="66" charset="0"/>
              </a:rPr>
              <a:t>AT/RT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114800"/>
          </a:xfrm>
        </p:spPr>
        <p:txBody>
          <a:bodyPr/>
          <a:lstStyle/>
          <a:p>
            <a:r>
              <a:rPr lang="tr-TR" sz="2800" dirty="0" smtClean="0">
                <a:latin typeface="Comic Sans MS" pitchFamily="66" charset="0"/>
              </a:rPr>
              <a:t>Optimal tedavi bilinmemektedir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err="1">
                <a:latin typeface="Comic Sans MS" pitchFamily="66" charset="0"/>
              </a:rPr>
              <a:t>Tm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RT’ye</a:t>
            </a:r>
            <a:r>
              <a:rPr lang="tr-TR" sz="2800" dirty="0" smtClean="0">
                <a:latin typeface="Comic Sans MS" pitchFamily="66" charset="0"/>
              </a:rPr>
              <a:t> cevaplıdır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err="1">
                <a:latin typeface="Comic Sans MS" pitchFamily="66" charset="0"/>
              </a:rPr>
              <a:t>Tm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kemoterapiye duyarlı gözükmektedir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Önceki çalışmalarda tam veya kısmi çıkarılmış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lerde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KT’ye</a:t>
            </a:r>
            <a:r>
              <a:rPr lang="tr-TR" sz="2800" dirty="0" smtClean="0">
                <a:latin typeface="Comic Sans MS" pitchFamily="66" charset="0"/>
              </a:rPr>
              <a:t> cevap &gt;50%’</a:t>
            </a:r>
            <a:r>
              <a:rPr lang="tr-TR" sz="2800" dirty="0" err="1" smtClean="0">
                <a:latin typeface="Comic Sans MS" pitchFamily="66" charset="0"/>
              </a:rPr>
              <a:t>dir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En iyi cevap veren KT rejiminin hangisi olduğu bilinmemektedir</a:t>
            </a:r>
          </a:p>
          <a:p>
            <a:r>
              <a:rPr lang="tr-TR" sz="2800" dirty="0" smtClean="0">
                <a:latin typeface="Comic Sans MS" pitchFamily="66" charset="0"/>
              </a:rPr>
              <a:t>3y altında nüks fazla, XRT alanlar daha iyi , tüm hastalara erken dönemde XRT önerilmekte</a:t>
            </a:r>
          </a:p>
          <a:p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 (patoloji)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38388"/>
            <a:ext cx="7772400" cy="4114800"/>
          </a:xfrm>
        </p:spPr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İnfratentorial</a:t>
            </a:r>
            <a:r>
              <a:rPr lang="tr-TR" dirty="0" smtClean="0">
                <a:latin typeface="Comic Sans MS" pitchFamily="66" charset="0"/>
              </a:rPr>
              <a:t> lezyonlar (%60):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1-posterior fossa: medulloblastoma, glioma </a:t>
            </a:r>
            <a:r>
              <a:rPr lang="tr-TR" dirty="0" smtClean="0">
                <a:latin typeface="Comic Sans MS" pitchFamily="66" charset="0"/>
              </a:rPr>
              <a:t>(düşük grade&gt;yüksek grade), ependimoma</a:t>
            </a:r>
            <a:r>
              <a:rPr lang="tr-TR" dirty="0">
                <a:latin typeface="Comic Sans MS" pitchFamily="66" charset="0"/>
              </a:rPr>
              <a:t>, meningioma</a:t>
            </a: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2-beyin sapı: düşük-yüksek grade’li  </a:t>
            </a:r>
            <a:r>
              <a:rPr lang="tr-TR" dirty="0">
                <a:latin typeface="Comic Sans MS" pitchFamily="66" charset="0"/>
              </a:rPr>
              <a:t>glioma, PNET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r>
              <a:rPr lang="tr-TR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57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err="1" smtClean="0">
                <a:latin typeface="Comic Sans MS" pitchFamily="66" charset="0"/>
              </a:rPr>
              <a:t>Primer</a:t>
            </a:r>
            <a:r>
              <a:rPr lang="tr-TR" dirty="0" smtClean="0">
                <a:latin typeface="Comic Sans MS" pitchFamily="66" charset="0"/>
              </a:rPr>
              <a:t> MSS tümörlerinin %9 kadarı </a:t>
            </a:r>
            <a:r>
              <a:rPr lang="tr-TR" dirty="0" err="1" smtClean="0">
                <a:latin typeface="Comic Sans MS" pitchFamily="66" charset="0"/>
              </a:rPr>
              <a:t>ependimomadır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Genellikle </a:t>
            </a:r>
            <a:r>
              <a:rPr lang="tr-TR" dirty="0" err="1" smtClean="0">
                <a:latin typeface="Comic Sans MS" pitchFamily="66" charset="0"/>
              </a:rPr>
              <a:t>ventriküler</a:t>
            </a:r>
            <a:r>
              <a:rPr lang="tr-TR" dirty="0" smtClean="0">
                <a:latin typeface="Comic Sans MS" pitchFamily="66" charset="0"/>
              </a:rPr>
              <a:t> sistemden  veya </a:t>
            </a:r>
            <a:r>
              <a:rPr lang="tr-TR" dirty="0" err="1" smtClean="0">
                <a:latin typeface="Comic Sans MS" pitchFamily="66" charset="0"/>
              </a:rPr>
              <a:t>spinal</a:t>
            </a:r>
            <a:r>
              <a:rPr lang="tr-TR" dirty="0" smtClean="0">
                <a:latin typeface="Comic Sans MS" pitchFamily="66" charset="0"/>
              </a:rPr>
              <a:t> kordun merkez kanalından çıkar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%90’ı </a:t>
            </a:r>
            <a:r>
              <a:rPr lang="tr-TR" dirty="0" err="1" smtClean="0">
                <a:latin typeface="Comic Sans MS" pitchFamily="66" charset="0"/>
              </a:rPr>
              <a:t>intrakranialdir</a:t>
            </a:r>
            <a:r>
              <a:rPr lang="tr-TR" dirty="0" smtClean="0">
                <a:latin typeface="Comic Sans MS" pitchFamily="66" charset="0"/>
              </a:rPr>
              <a:t>, 2/3’ü </a:t>
            </a:r>
            <a:r>
              <a:rPr lang="tr-TR" dirty="0" err="1" smtClean="0">
                <a:latin typeface="Comic Sans MS" pitchFamily="66" charset="0"/>
              </a:rPr>
              <a:t>posterior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fossadan</a:t>
            </a:r>
            <a:r>
              <a:rPr lang="tr-TR" dirty="0" smtClean="0">
                <a:latin typeface="Comic Sans MS" pitchFamily="66" charset="0"/>
              </a:rPr>
              <a:t> köken alır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>
                <a:latin typeface="Comic Sans MS" pitchFamily="66" charset="0"/>
              </a:rPr>
              <a:t>&lt;3y, </a:t>
            </a:r>
            <a:r>
              <a:rPr lang="tr-TR" dirty="0" smtClean="0">
                <a:latin typeface="Comic Sans MS" pitchFamily="66" charset="0"/>
              </a:rPr>
              <a:t>&gt;%85 </a:t>
            </a:r>
            <a:r>
              <a:rPr lang="tr-TR" dirty="0" err="1" smtClean="0">
                <a:latin typeface="Comic Sans MS" pitchFamily="66" charset="0"/>
              </a:rPr>
              <a:t>posterior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fossada</a:t>
            </a:r>
            <a:r>
              <a:rPr lang="tr-TR" dirty="0" smtClean="0">
                <a:latin typeface="Comic Sans MS" pitchFamily="66" charset="0"/>
              </a:rPr>
              <a:t> görülür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En sık yaşamın ilk 7 yılında ortaya çıkar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Erkek/Kız: </a:t>
            </a:r>
            <a:r>
              <a:rPr lang="tr-TR" dirty="0">
                <a:latin typeface="Comic Sans MS" pitchFamily="66" charset="0"/>
              </a:rPr>
              <a:t>1.3-2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r>
              <a:rPr lang="tr-TR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WHO </a:t>
            </a:r>
            <a:r>
              <a:rPr lang="tr-TR" sz="2800" dirty="0" smtClean="0">
                <a:latin typeface="Comic Sans MS" pitchFamily="66" charset="0"/>
              </a:rPr>
              <a:t>sınıflaması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1.</a:t>
            </a:r>
            <a:r>
              <a:rPr lang="tr-TR" sz="2800" dirty="0" err="1" smtClean="0">
                <a:latin typeface="Comic Sans MS" pitchFamily="66" charset="0"/>
              </a:rPr>
              <a:t>Subependimoma</a:t>
            </a:r>
            <a:r>
              <a:rPr lang="tr-TR" sz="2800" dirty="0" smtClean="0">
                <a:latin typeface="Comic Sans MS" pitchFamily="66" charset="0"/>
              </a:rPr>
              <a:t> veya </a:t>
            </a:r>
            <a:r>
              <a:rPr lang="tr-TR" sz="2800" dirty="0" err="1" smtClean="0">
                <a:latin typeface="Comic Sans MS" pitchFamily="66" charset="0"/>
              </a:rPr>
              <a:t>miksopapiller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ependimoma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err="1">
                <a:latin typeface="Comic Sans MS" pitchFamily="66" charset="0"/>
              </a:rPr>
              <a:t>grade</a:t>
            </a:r>
            <a:r>
              <a:rPr lang="tr-TR" sz="2800" dirty="0">
                <a:latin typeface="Comic Sans MS" pitchFamily="66" charset="0"/>
              </a:rPr>
              <a:t> I)</a:t>
            </a: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2.Düşük dereceli </a:t>
            </a:r>
            <a:r>
              <a:rPr lang="tr-TR" sz="2800" dirty="0" err="1" smtClean="0">
                <a:latin typeface="Comic Sans MS" pitchFamily="66" charset="0"/>
              </a:rPr>
              <a:t>ependimoma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err="1">
                <a:latin typeface="Comic Sans MS" pitchFamily="66" charset="0"/>
              </a:rPr>
              <a:t>grade</a:t>
            </a:r>
            <a:r>
              <a:rPr lang="tr-TR" sz="2800" dirty="0">
                <a:latin typeface="Comic Sans MS" pitchFamily="66" charset="0"/>
              </a:rPr>
              <a:t> II)</a:t>
            </a: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2.Yüksek dereceli veya </a:t>
            </a:r>
            <a:r>
              <a:rPr lang="tr-TR" sz="2800" dirty="0" err="1" smtClean="0">
                <a:latin typeface="Comic Sans MS" pitchFamily="66" charset="0"/>
              </a:rPr>
              <a:t>anaplastik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ependimoma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err="1">
                <a:latin typeface="Comic Sans MS" pitchFamily="66" charset="0"/>
              </a:rPr>
              <a:t>grade</a:t>
            </a:r>
            <a:r>
              <a:rPr lang="tr-TR" sz="2800" dirty="0">
                <a:latin typeface="Comic Sans MS" pitchFamily="66" charset="0"/>
              </a:rPr>
              <a:t> III)</a:t>
            </a:r>
          </a:p>
          <a:p>
            <a:r>
              <a:rPr lang="tr-TR" sz="2800" dirty="0" err="1" smtClean="0">
                <a:latin typeface="Comic Sans MS" pitchFamily="66" charset="0"/>
              </a:rPr>
              <a:t>Anaplastik</a:t>
            </a:r>
            <a:r>
              <a:rPr lang="tr-TR" sz="2800" dirty="0" smtClean="0">
                <a:latin typeface="Comic Sans MS" pitchFamily="66" charset="0"/>
              </a:rPr>
              <a:t> histoloji ile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rekürransı</a:t>
            </a:r>
            <a:r>
              <a:rPr lang="tr-TR" sz="2800" dirty="0" smtClean="0">
                <a:latin typeface="Comic Sans MS" pitchFamily="66" charset="0"/>
              </a:rPr>
              <a:t> arasında anlamlı pozitif ilişki vardır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r>
              <a:rPr lang="tr-TR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85926"/>
            <a:ext cx="8675687" cy="4840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Etrafındaki beyin dokusuna lokal </a:t>
            </a:r>
            <a:r>
              <a:rPr lang="tr-TR" sz="2800" dirty="0" err="1" smtClean="0">
                <a:latin typeface="Comic Sans MS" pitchFamily="66" charset="0"/>
              </a:rPr>
              <a:t>invazyon</a:t>
            </a:r>
            <a:r>
              <a:rPr lang="tr-TR" sz="2800" dirty="0" smtClean="0">
                <a:latin typeface="Comic Sans MS" pitchFamily="66" charset="0"/>
              </a:rPr>
              <a:t> gösterme özelliğine sahiptir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Posterior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fossadan</a:t>
            </a:r>
            <a:r>
              <a:rPr lang="tr-TR" sz="2800" dirty="0" smtClean="0">
                <a:latin typeface="Comic Sans MS" pitchFamily="66" charset="0"/>
              </a:rPr>
              <a:t> çıkanlar genellikle beyin sapını </a:t>
            </a:r>
            <a:r>
              <a:rPr lang="tr-TR" sz="2800" dirty="0" err="1" smtClean="0">
                <a:latin typeface="Comic Sans MS" pitchFamily="66" charset="0"/>
              </a:rPr>
              <a:t>infiltre</a:t>
            </a:r>
            <a:r>
              <a:rPr lang="tr-TR" sz="2800" dirty="0" smtClean="0">
                <a:latin typeface="Comic Sans MS" pitchFamily="66" charset="0"/>
              </a:rPr>
              <a:t> ederler 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Posterior</a:t>
            </a:r>
            <a:r>
              <a:rPr lang="tr-TR" sz="2800" dirty="0" smtClean="0">
                <a:latin typeface="Comic Sans MS" pitchFamily="66" charset="0"/>
              </a:rPr>
              <a:t> fossa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lerinde</a:t>
            </a:r>
            <a:r>
              <a:rPr lang="tr-TR" sz="2800" dirty="0" smtClean="0">
                <a:latin typeface="Comic Sans MS" pitchFamily="66" charset="0"/>
              </a:rPr>
              <a:t> sağ kalım %12-68 iken </a:t>
            </a:r>
            <a:r>
              <a:rPr lang="tr-TR" sz="2800" dirty="0" err="1" smtClean="0">
                <a:latin typeface="Comic Sans MS" pitchFamily="66" charset="0"/>
              </a:rPr>
              <a:t>supratentorial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tm’lerde</a:t>
            </a:r>
            <a:r>
              <a:rPr lang="tr-TR" sz="2800" dirty="0" smtClean="0">
                <a:latin typeface="Comic Sans MS" pitchFamily="66" charset="0"/>
              </a:rPr>
              <a:t> %22-100 dür. </a:t>
            </a:r>
            <a:r>
              <a:rPr lang="tr-TR" sz="2800" dirty="0">
                <a:latin typeface="Comic Sans MS" pitchFamily="66" charset="0"/>
              </a:rPr>
              <a:t>(PF </a:t>
            </a:r>
            <a:r>
              <a:rPr lang="tr-TR" sz="2800" dirty="0" smtClean="0">
                <a:latin typeface="Comic Sans MS" pitchFamily="66" charset="0"/>
              </a:rPr>
              <a:t>tm’nin cerrahisi zordur)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%7-12  oranında </a:t>
            </a:r>
            <a:r>
              <a:rPr lang="tr-TR" sz="2800" dirty="0" err="1" smtClean="0">
                <a:latin typeface="Comic Sans MS" pitchFamily="66" charset="0"/>
              </a:rPr>
              <a:t>spinal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subaraknoid</a:t>
            </a:r>
            <a:r>
              <a:rPr lang="tr-TR" sz="2800" dirty="0" smtClean="0">
                <a:latin typeface="Comic Sans MS" pitchFamily="66" charset="0"/>
              </a:rPr>
              <a:t> yayılım gösterir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None/>
            </a:pPr>
            <a:r>
              <a:rPr lang="tr-TR" sz="2800" dirty="0" smtClean="0">
                <a:latin typeface="Comic Sans MS" pitchFamily="66" charset="0"/>
              </a:rPr>
              <a:t>	Sistemik metastazlar nadirdir ama olduğunda karaciğer, akciğer ve kemiği tercih eder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17713"/>
            <a:ext cx="8415338" cy="45069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Tek ve en önemli </a:t>
            </a:r>
            <a:r>
              <a:rPr lang="tr-TR" sz="2800" dirty="0" err="1" smtClean="0">
                <a:latin typeface="Comic Sans MS" pitchFamily="66" charset="0"/>
              </a:rPr>
              <a:t>prognostik</a:t>
            </a:r>
            <a:r>
              <a:rPr lang="tr-TR" sz="2800" dirty="0" smtClean="0">
                <a:latin typeface="Comic Sans MS" pitchFamily="66" charset="0"/>
              </a:rPr>
              <a:t> faktör tümörün ne kadarının çıkartıldığıdır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>
                <a:latin typeface="Comic Sans MS" pitchFamily="66" charset="0"/>
              </a:rPr>
              <a:t>GTR: </a:t>
            </a:r>
            <a:r>
              <a:rPr lang="tr-TR" sz="2800" dirty="0" smtClean="0">
                <a:latin typeface="Comic Sans MS" pitchFamily="66" charset="0"/>
              </a:rPr>
              <a:t>OS %66-75, </a:t>
            </a:r>
            <a:r>
              <a:rPr lang="tr-TR" sz="2800" dirty="0">
                <a:latin typeface="Comic Sans MS" pitchFamily="66" charset="0"/>
              </a:rPr>
              <a:t>PR</a:t>
            </a:r>
            <a:r>
              <a:rPr lang="tr-TR" sz="2800" dirty="0" smtClean="0">
                <a:latin typeface="Comic Sans MS" pitchFamily="66" charset="0"/>
              </a:rPr>
              <a:t>: OS %0-11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>
                <a:latin typeface="Comic Sans MS" pitchFamily="66" charset="0"/>
              </a:rPr>
              <a:t>Spinal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err="1">
                <a:latin typeface="Comic Sans MS" pitchFamily="66" charset="0"/>
              </a:rPr>
              <a:t>k</a:t>
            </a:r>
            <a:r>
              <a:rPr lang="tr-TR" sz="2800" dirty="0" err="1" smtClean="0">
                <a:latin typeface="Comic Sans MS" pitchFamily="66" charset="0"/>
              </a:rPr>
              <a:t>ord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ependimomaları</a:t>
            </a:r>
            <a:r>
              <a:rPr lang="tr-TR" sz="2800" dirty="0" smtClean="0">
                <a:latin typeface="Comic Sans MS" pitchFamily="66" charset="0"/>
              </a:rPr>
              <a:t> en iyi </a:t>
            </a:r>
            <a:r>
              <a:rPr lang="tr-TR" sz="2800" dirty="0" err="1" smtClean="0">
                <a:latin typeface="Comic Sans MS" pitchFamily="66" charset="0"/>
              </a:rPr>
              <a:t>prognoza</a:t>
            </a:r>
            <a:r>
              <a:rPr lang="tr-TR" sz="2800" dirty="0" smtClean="0">
                <a:latin typeface="Comic Sans MS" pitchFamily="66" charset="0"/>
              </a:rPr>
              <a:t> sahiptirler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Küçük çocuklarda posterior fossa tm leri daha sık görülür. 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Yaşın 2-4 ‘den küçük olmasının sağ kalım üzerine negatif etkisi vardır (daha düşük RT dozları nedeniyle)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17713"/>
            <a:ext cx="8486775" cy="4651375"/>
          </a:xfrm>
        </p:spPr>
        <p:txBody>
          <a:bodyPr/>
          <a:lstStyle/>
          <a:p>
            <a:r>
              <a:rPr lang="tr-TR" sz="2800" dirty="0" smtClean="0">
                <a:latin typeface="Comic Sans MS" pitchFamily="66" charset="0"/>
              </a:rPr>
              <a:t>Lokal </a:t>
            </a:r>
            <a:r>
              <a:rPr lang="tr-TR" sz="2800" dirty="0" err="1" smtClean="0">
                <a:latin typeface="Comic Sans MS" pitchFamily="66" charset="0"/>
              </a:rPr>
              <a:t>postoperatif</a:t>
            </a:r>
            <a:r>
              <a:rPr lang="tr-TR" sz="2800" dirty="0" smtClean="0">
                <a:latin typeface="Comic Sans MS" pitchFamily="66" charset="0"/>
              </a:rPr>
              <a:t> RT sağ kalımı %15-25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den %35-65’e artırır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smtClean="0">
                <a:latin typeface="Comic Sans MS" pitchFamily="66" charset="0"/>
              </a:rPr>
              <a:t>Sadece </a:t>
            </a:r>
            <a:r>
              <a:rPr lang="tr-TR" sz="2800" dirty="0" err="1" smtClean="0">
                <a:latin typeface="Comic Sans MS" pitchFamily="66" charset="0"/>
              </a:rPr>
              <a:t>diferansiye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ependimomalarda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GTR’den</a:t>
            </a:r>
            <a:r>
              <a:rPr lang="tr-TR" sz="2800" dirty="0" smtClean="0">
                <a:latin typeface="Comic Sans MS" pitchFamily="66" charset="0"/>
              </a:rPr>
              <a:t> sonra RT gerekmediğine dair ikna edici bilgi vardır</a:t>
            </a:r>
            <a:endParaRPr lang="tr-TR" sz="2800" dirty="0">
              <a:latin typeface="Comic Sans MS" pitchFamily="66" charset="0"/>
            </a:endParaRPr>
          </a:p>
          <a:p>
            <a:r>
              <a:rPr lang="tr-TR" sz="2800" dirty="0" err="1" smtClean="0">
                <a:latin typeface="Comic Sans MS" pitchFamily="66" charset="0"/>
              </a:rPr>
              <a:t>İntramedullar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>
                <a:latin typeface="Comic Sans MS" pitchFamily="66" charset="0"/>
              </a:rPr>
              <a:t>spinal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err="1">
                <a:latin typeface="Comic Sans MS" pitchFamily="66" charset="0"/>
              </a:rPr>
              <a:t>k</a:t>
            </a:r>
            <a:r>
              <a:rPr lang="tr-TR" sz="2800" dirty="0" err="1" smtClean="0">
                <a:latin typeface="Comic Sans MS" pitchFamily="66" charset="0"/>
              </a:rPr>
              <a:t>ord</a:t>
            </a:r>
            <a:r>
              <a:rPr lang="tr-TR" sz="2800" dirty="0" smtClean="0">
                <a:latin typeface="Comic Sans MS" pitchFamily="66" charset="0"/>
              </a:rPr>
              <a:t> veya </a:t>
            </a:r>
            <a:r>
              <a:rPr lang="tr-TR" sz="2800" dirty="0" err="1" smtClean="0">
                <a:latin typeface="Comic Sans MS" pitchFamily="66" charset="0"/>
              </a:rPr>
              <a:t>cauda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>
                <a:latin typeface="Comic Sans MS" pitchFamily="66" charset="0"/>
              </a:rPr>
              <a:t>equina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tm’lerinde</a:t>
            </a:r>
            <a:r>
              <a:rPr lang="tr-TR" sz="2800" dirty="0" smtClean="0">
                <a:latin typeface="Comic Sans MS" pitchFamily="66" charset="0"/>
              </a:rPr>
              <a:t>, eğer </a:t>
            </a:r>
            <a:r>
              <a:rPr lang="tr-TR" sz="2800" dirty="0" err="1" smtClean="0">
                <a:latin typeface="Comic Sans MS" pitchFamily="66" charset="0"/>
              </a:rPr>
              <a:t>mikroskopik</a:t>
            </a:r>
            <a:r>
              <a:rPr lang="tr-TR" sz="2800" dirty="0" smtClean="0">
                <a:latin typeface="Comic Sans MS" pitchFamily="66" charset="0"/>
              </a:rPr>
              <a:t> cerrahi </a:t>
            </a:r>
            <a:r>
              <a:rPr lang="tr-TR" sz="2800" dirty="0" err="1" smtClean="0">
                <a:latin typeface="Comic Sans MS" pitchFamily="66" charset="0"/>
              </a:rPr>
              <a:t>eksizyon</a:t>
            </a:r>
            <a:r>
              <a:rPr lang="tr-TR" sz="2800" dirty="0" smtClean="0">
                <a:latin typeface="Comic Sans MS" pitchFamily="66" charset="0"/>
              </a:rPr>
              <a:t> gösterilebilirse RT verilmeyebilir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60575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err="1" smtClean="0">
                <a:latin typeface="Comic Sans MS" pitchFamily="66" charset="0"/>
              </a:rPr>
              <a:t>KT’nin</a:t>
            </a:r>
            <a:r>
              <a:rPr lang="tr-TR" dirty="0" smtClean="0">
                <a:latin typeface="Comic Sans MS" pitchFamily="66" charset="0"/>
              </a:rPr>
              <a:t> yararı kesin olarak gösterilebilmiş değildir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Retrospektif çalışmalarda, kemoterapinin OS ve EFS açısından bir yararı gösterilememiştir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Yüksek doz KT+kök hücre nakli içeren çalışmalar da bir yarar telkin etmemektedir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17713"/>
            <a:ext cx="8270875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Sadece tek bir çalışmada cerrahi çıkarım oranından bağımsız olarak RT sonrasında VCR</a:t>
            </a:r>
            <a:r>
              <a:rPr lang="tr-TR" dirty="0">
                <a:latin typeface="Comic Sans MS" pitchFamily="66" charset="0"/>
              </a:rPr>
              <a:t>, CDDPA, IFX, </a:t>
            </a:r>
            <a:r>
              <a:rPr lang="tr-TR" dirty="0" smtClean="0">
                <a:latin typeface="Comic Sans MS" pitchFamily="66" charset="0"/>
              </a:rPr>
              <a:t>ve VP-16 tedavisi ile 5 yıllık  PFS %74 olarak bulunmuştur </a:t>
            </a:r>
            <a:r>
              <a:rPr lang="tr-TR" sz="2000" dirty="0">
                <a:latin typeface="Comic Sans MS" pitchFamily="66" charset="0"/>
              </a:rPr>
              <a:t>(</a:t>
            </a:r>
            <a:r>
              <a:rPr lang="tr-TR" sz="2000" dirty="0" err="1">
                <a:latin typeface="Comic Sans MS" pitchFamily="66" charset="0"/>
              </a:rPr>
              <a:t>Needle</a:t>
            </a:r>
            <a:r>
              <a:rPr lang="tr-TR" sz="2000" dirty="0">
                <a:latin typeface="Comic Sans MS" pitchFamily="66" charset="0"/>
              </a:rPr>
              <a:t> M, et al, </a:t>
            </a:r>
            <a:r>
              <a:rPr lang="tr-TR" sz="2000" dirty="0" err="1">
                <a:latin typeface="Comic Sans MS" pitchFamily="66" charset="0"/>
              </a:rPr>
              <a:t>Cancer</a:t>
            </a:r>
            <a:r>
              <a:rPr lang="tr-TR" sz="2000" dirty="0">
                <a:latin typeface="Comic Sans MS" pitchFamily="66" charset="0"/>
              </a:rPr>
              <a:t> 1997;80:341-7)</a:t>
            </a:r>
          </a:p>
          <a:p>
            <a:r>
              <a:rPr lang="tr-TR" dirty="0" smtClean="0">
                <a:latin typeface="Comic Sans MS" pitchFamily="66" charset="0"/>
              </a:rPr>
              <a:t>KT hala 3 yaş altı çocuklarda </a:t>
            </a:r>
            <a:r>
              <a:rPr lang="tr-TR" dirty="0" err="1" smtClean="0">
                <a:latin typeface="Comic Sans MS" pitchFamily="66" charset="0"/>
              </a:rPr>
              <a:t>RT’yi</a:t>
            </a:r>
            <a:r>
              <a:rPr lang="tr-TR" dirty="0" smtClean="0">
                <a:latin typeface="Comic Sans MS" pitchFamily="66" charset="0"/>
              </a:rPr>
              <a:t> geciktirmek veya vermemek amacıyla standart tedavi olarak kullanılmaktadır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Ependimoma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17713"/>
            <a:ext cx="82708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Güncel politikaya göre KT aşağıdaki durumlarda önerilmekte: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1.</a:t>
            </a:r>
            <a:r>
              <a:rPr lang="tr-TR" dirty="0" err="1" smtClean="0">
                <a:latin typeface="Comic Sans MS" pitchFamily="66" charset="0"/>
              </a:rPr>
              <a:t>RT’nin</a:t>
            </a:r>
            <a:r>
              <a:rPr lang="tr-TR" dirty="0" smtClean="0">
                <a:latin typeface="Comic Sans MS" pitchFamily="66" charset="0"/>
              </a:rPr>
              <a:t> ertelenmesi veya verilmemesi istenen tüm bebeklerde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2.ilk cerrahi sonrası </a:t>
            </a:r>
            <a:r>
              <a:rPr lang="tr-TR" dirty="0" err="1" smtClean="0">
                <a:latin typeface="Comic Sans MS" pitchFamily="66" charset="0"/>
              </a:rPr>
              <a:t>residüel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tm</a:t>
            </a:r>
            <a:r>
              <a:rPr lang="tr-TR" dirty="0" smtClean="0">
                <a:latin typeface="Comic Sans MS" pitchFamily="66" charset="0"/>
              </a:rPr>
              <a:t>. kalan hastalarda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3. </a:t>
            </a:r>
            <a:r>
              <a:rPr lang="tr-TR" dirty="0" smtClean="0">
                <a:latin typeface="Comic Sans MS" pitchFamily="66" charset="0"/>
              </a:rPr>
              <a:t>cerrahi rezeksiyondan bağımsız olarak tüm </a:t>
            </a:r>
            <a:r>
              <a:rPr lang="tr-TR" dirty="0" err="1" smtClean="0">
                <a:latin typeface="Comic Sans MS" pitchFamily="66" charset="0"/>
              </a:rPr>
              <a:t>anaplastik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ependimoma</a:t>
            </a:r>
            <a:r>
              <a:rPr lang="tr-TR" dirty="0" smtClean="0">
                <a:latin typeface="Comic Sans MS" pitchFamily="66" charset="0"/>
              </a:rPr>
              <a:t> olgularında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8" name="Picture 4" descr="EsmanurAkkor_16Aug2005_T2_aksiye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2" name="Picture 4" descr="EsmanurAkkor_16Aug2005_T2_kontrastlıkoro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 (derecelendirme)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Malinitenin</a:t>
            </a:r>
            <a:r>
              <a:rPr lang="tr-TR" dirty="0" smtClean="0">
                <a:latin typeface="Comic Sans MS" pitchFamily="66" charset="0"/>
              </a:rPr>
              <a:t> derecelendirmesinde yararlı kriterler: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1.hücresel </a:t>
            </a:r>
            <a:r>
              <a:rPr lang="tr-TR" dirty="0" err="1" smtClean="0">
                <a:latin typeface="Comic Sans MS" pitchFamily="66" charset="0"/>
              </a:rPr>
              <a:t>pleomorfizm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2.</a:t>
            </a:r>
            <a:r>
              <a:rPr lang="tr-TR" dirty="0" err="1" smtClean="0">
                <a:latin typeface="Comic Sans MS" pitchFamily="66" charset="0"/>
              </a:rPr>
              <a:t>mitotik</a:t>
            </a:r>
            <a:r>
              <a:rPr lang="tr-TR" dirty="0" smtClean="0">
                <a:latin typeface="Comic Sans MS" pitchFamily="66" charset="0"/>
              </a:rPr>
              <a:t> indeks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3.</a:t>
            </a:r>
            <a:r>
              <a:rPr lang="tr-TR" dirty="0" err="1" smtClean="0">
                <a:latin typeface="Comic Sans MS" pitchFamily="66" charset="0"/>
              </a:rPr>
              <a:t>anaplazi</a:t>
            </a:r>
            <a:r>
              <a:rPr lang="tr-TR" dirty="0" smtClean="0">
                <a:latin typeface="Comic Sans MS" pitchFamily="66" charset="0"/>
              </a:rPr>
              <a:t> ve nekroz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4.MIB-1 </a:t>
            </a:r>
            <a:r>
              <a:rPr lang="tr-TR" dirty="0" smtClean="0">
                <a:latin typeface="Comic Sans MS" pitchFamily="66" charset="0"/>
              </a:rPr>
              <a:t>indeksi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6" name="Picture 4" descr="EsmanurAkkor_23Aug2005_kontrastlı_koro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300" name="Picture 4" descr="EsmanurAkkor_23Aug2005_T1_aksiy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214313"/>
            <a:ext cx="8086751" cy="1462087"/>
          </a:xfrm>
        </p:spPr>
        <p:txBody>
          <a:bodyPr/>
          <a:lstStyle/>
          <a:p>
            <a:r>
              <a:rPr lang="tr-TR" sz="3600" dirty="0" smtClean="0">
                <a:latin typeface="Comic Sans MS" pitchFamily="66" charset="0"/>
              </a:rPr>
              <a:t>Beyin </a:t>
            </a:r>
            <a:r>
              <a:rPr lang="tr-TR" sz="3600" dirty="0" smtClean="0">
                <a:latin typeface="Comic Sans MS" pitchFamily="66" charset="0"/>
              </a:rPr>
              <a:t>sapı </a:t>
            </a:r>
            <a:r>
              <a:rPr lang="tr-TR" sz="3600" dirty="0" smtClean="0">
                <a:latin typeface="Comic Sans MS" pitchFamily="66" charset="0"/>
              </a:rPr>
              <a:t>tümörleri</a:t>
            </a:r>
            <a:endParaRPr lang="tr-TR" sz="3600" dirty="0">
              <a:latin typeface="Comic Sans MS" pitchFamily="66" charset="0"/>
            </a:endParaRPr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017713"/>
            <a:ext cx="8597930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Tüm beyin ve </a:t>
            </a:r>
            <a:r>
              <a:rPr lang="tr-TR" dirty="0" err="1" smtClean="0">
                <a:latin typeface="Comic Sans MS" pitchFamily="66" charset="0"/>
              </a:rPr>
              <a:t>spinal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kord</a:t>
            </a:r>
            <a:r>
              <a:rPr lang="tr-TR" dirty="0" smtClean="0">
                <a:latin typeface="Comic Sans MS" pitchFamily="66" charset="0"/>
              </a:rPr>
              <a:t> tümörlerinin %8-15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ini oluşturur</a:t>
            </a:r>
          </a:p>
          <a:p>
            <a:r>
              <a:rPr lang="tr-TR" dirty="0" smtClean="0">
                <a:latin typeface="Comic Sans MS" pitchFamily="66" charset="0"/>
              </a:rPr>
              <a:t>En çok 7-9 yaşlar arasında ortaya çıkar 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Her iki cinste eşit oranlarda görülür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Birçok tümör biyopsi yapılmadan tanı alır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Biyopsi yapılanların %90’ı </a:t>
            </a:r>
            <a:r>
              <a:rPr lang="tr-TR" dirty="0" err="1" smtClean="0">
                <a:latin typeface="Comic Sans MS" pitchFamily="66" charset="0"/>
              </a:rPr>
              <a:t>glial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tm</a:t>
            </a:r>
            <a:r>
              <a:rPr lang="tr-TR" dirty="0" smtClean="0">
                <a:latin typeface="Comic Sans MS" pitchFamily="66" charset="0"/>
              </a:rPr>
              <a:t> ve bunların da 1/3’ü yüksek derecelidir</a:t>
            </a: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</a:t>
            </a:r>
            <a:r>
              <a:rPr lang="tr-TR" sz="2800" dirty="0" smtClean="0">
                <a:latin typeface="Comic Sans MS" pitchFamily="66" charset="0"/>
              </a:rPr>
              <a:t>Hasta kliniğe aşağıdaki bulgularla başvurur: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Konjuge</a:t>
            </a:r>
            <a:r>
              <a:rPr lang="tr-TR" sz="2800" dirty="0" smtClean="0">
                <a:latin typeface="Comic Sans MS" pitchFamily="66" charset="0"/>
              </a:rPr>
              <a:t> olmayan göz hareketleri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Diplopi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Yüz siniri felçleri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Yüzde duyu kaybı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Disfaji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Dizartri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Comic Sans MS" pitchFamily="66" charset="0"/>
              </a:rPr>
              <a:t>Ataksi</a:t>
            </a:r>
            <a:r>
              <a:rPr lang="tr-TR" sz="2800" dirty="0" smtClean="0">
                <a:latin typeface="Comic Sans MS" pitchFamily="66" charset="0"/>
              </a:rPr>
              <a:t> ve </a:t>
            </a:r>
            <a:r>
              <a:rPr lang="tr-TR" sz="2800" dirty="0" err="1" smtClean="0">
                <a:latin typeface="Comic Sans MS" pitchFamily="66" charset="0"/>
              </a:rPr>
              <a:t>ekstremitelerde</a:t>
            </a:r>
            <a:r>
              <a:rPr lang="tr-TR" sz="2800" dirty="0" smtClean="0">
                <a:latin typeface="Comic Sans MS" pitchFamily="66" charset="0"/>
              </a:rPr>
              <a:t> güç kaybı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Comic Sans MS" pitchFamily="66" charset="0"/>
              </a:rPr>
              <a:t>İleri evrelerde baş ağrısı ve kusma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tr-TR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2243158"/>
            <a:ext cx="8455054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800" dirty="0" smtClean="0">
                <a:latin typeface="Comic Sans MS" pitchFamily="66" charset="0"/>
              </a:rPr>
              <a:t>Öykünün daha uzun süreli olması daha yavaş büyüyen bir tümör olduğunu düşündürür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tr-TR" sz="2800" dirty="0" smtClean="0">
                <a:latin typeface="Comic Sans MS" pitchFamily="66" charset="0"/>
              </a:rPr>
              <a:t>3 y altındaki çocuklarda büyüme ve gelişme geriliği ve açıklanamayan kusma bir GI problemle karıştırılabilir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tr-TR" sz="2800" dirty="0" err="1">
                <a:latin typeface="Comic Sans MS" pitchFamily="66" charset="0"/>
              </a:rPr>
              <a:t>Midbrain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ve </a:t>
            </a:r>
            <a:r>
              <a:rPr lang="tr-TR" sz="2800" dirty="0" err="1" smtClean="0">
                <a:latin typeface="Comic Sans MS" pitchFamily="66" charset="0"/>
              </a:rPr>
              <a:t>dorsal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eksofitik</a:t>
            </a:r>
            <a:r>
              <a:rPr lang="tr-TR" sz="2800" dirty="0" smtClean="0">
                <a:latin typeface="Comic Sans MS" pitchFamily="66" charset="0"/>
              </a:rPr>
              <a:t> tümörler KİBASA ve erken semptomlara neden olabilirler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tr-TR" sz="2800" dirty="0" smtClean="0">
                <a:latin typeface="Comic Sans MS" pitchFamily="66" charset="0"/>
              </a:rPr>
              <a:t>NF-1 hastalarında tümör ilerlemesi daha yavaş olur ve bu hastalarda 5 senelik sağ kalım %90 olarak rapor edilmiştir</a:t>
            </a:r>
            <a:endParaRPr lang="tr-TR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8421688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1-cerrahi 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2-RT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3-KT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cerrahi: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-</a:t>
            </a:r>
            <a:r>
              <a:rPr lang="tr-TR" dirty="0" err="1" smtClean="0">
                <a:latin typeface="Comic Sans MS" pitchFamily="66" charset="0"/>
              </a:rPr>
              <a:t>KİBAS’ı</a:t>
            </a:r>
            <a:r>
              <a:rPr lang="tr-TR" dirty="0" smtClean="0">
                <a:latin typeface="Comic Sans MS" pitchFamily="66" charset="0"/>
              </a:rPr>
              <a:t> rahatlatmak amacı ile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-tanı için doku </a:t>
            </a:r>
            <a:r>
              <a:rPr lang="tr-TR" dirty="0" err="1" smtClean="0">
                <a:latin typeface="Comic Sans MS" pitchFamily="66" charset="0"/>
              </a:rPr>
              <a:t>Bx</a:t>
            </a:r>
            <a:r>
              <a:rPr lang="tr-TR" dirty="0" smtClean="0">
                <a:latin typeface="Comic Sans MS" pitchFamily="66" charset="0"/>
              </a:rPr>
              <a:t> almak için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-</a:t>
            </a:r>
            <a:r>
              <a:rPr lang="tr-TR" dirty="0" err="1" smtClean="0">
                <a:latin typeface="Comic Sans MS" pitchFamily="66" charset="0"/>
              </a:rPr>
              <a:t>fokal</a:t>
            </a:r>
            <a:r>
              <a:rPr lang="tr-TR" dirty="0" smtClean="0">
                <a:latin typeface="Comic Sans MS" pitchFamily="66" charset="0"/>
              </a:rPr>
              <a:t> nörolojik bulguları düzeltmek amacı ile</a:t>
            </a: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17713"/>
            <a:ext cx="81168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sz="2400" dirty="0" err="1" smtClean="0">
                <a:latin typeface="Comic Sans MS" pitchFamily="66" charset="0"/>
              </a:rPr>
              <a:t>Non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germinomatöz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germ</a:t>
            </a:r>
            <a:r>
              <a:rPr lang="tr-TR" sz="2400" dirty="0" smtClean="0">
                <a:latin typeface="Comic Sans MS" pitchFamily="66" charset="0"/>
              </a:rPr>
              <a:t> hücreli tümörler </a:t>
            </a:r>
            <a:r>
              <a:rPr lang="tr-TR" sz="2400" dirty="0" err="1" smtClean="0">
                <a:latin typeface="Comic Sans MS" pitchFamily="66" charset="0"/>
              </a:rPr>
              <a:t>tektal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plate</a:t>
            </a:r>
            <a:r>
              <a:rPr lang="tr-TR" sz="2400" dirty="0" smtClean="0">
                <a:latin typeface="Comic Sans MS" pitchFamily="66" charset="0"/>
              </a:rPr>
              <a:t> bölgesinde meydana gelirler ve bu  nedenle AFP</a:t>
            </a:r>
            <a:r>
              <a:rPr lang="tr-TR" sz="2400" dirty="0">
                <a:latin typeface="Comic Sans MS" pitchFamily="66" charset="0"/>
              </a:rPr>
              <a:t>, beta HCG </a:t>
            </a:r>
            <a:r>
              <a:rPr lang="tr-TR" sz="2400" dirty="0" smtClean="0">
                <a:latin typeface="Comic Sans MS" pitchFamily="66" charset="0"/>
              </a:rPr>
              <a:t>ve PLAP tetkikleri gönderilmelidir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400" dirty="0" smtClean="0">
                <a:latin typeface="Comic Sans MS" pitchFamily="66" charset="0"/>
              </a:rPr>
              <a:t>En sık görülen tümörler ise aslında </a:t>
            </a:r>
            <a:r>
              <a:rPr lang="tr-TR" sz="2400" dirty="0" err="1" smtClean="0">
                <a:latin typeface="Comic Sans MS" pitchFamily="66" charset="0"/>
              </a:rPr>
              <a:t>diffüz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pontin</a:t>
            </a:r>
            <a:r>
              <a:rPr lang="tr-TR" sz="2400" dirty="0" smtClean="0">
                <a:latin typeface="Comic Sans MS" pitchFamily="66" charset="0"/>
              </a:rPr>
              <a:t> ve </a:t>
            </a:r>
            <a:r>
              <a:rPr lang="tr-TR" sz="2400" dirty="0" err="1" smtClean="0">
                <a:latin typeface="Comic Sans MS" pitchFamily="66" charset="0"/>
              </a:rPr>
              <a:t>medullar</a:t>
            </a:r>
            <a:r>
              <a:rPr lang="tr-TR" sz="2400" dirty="0" smtClean="0">
                <a:latin typeface="Comic Sans MS" pitchFamily="66" charset="0"/>
              </a:rPr>
              <a:t> tümörlerdir. Bu tümörler sıklıkla yüksek derecelidirler, ancak bazı serilerde %25 e varan düşük derece bildirilmiştir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400" dirty="0" smtClean="0">
                <a:latin typeface="Comic Sans MS" pitchFamily="66" charset="0"/>
              </a:rPr>
              <a:t>Bu tümörlerde cerrahi sadece hidrosefaliyi gidermek için yapılır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2400" dirty="0" smtClean="0">
                <a:latin typeface="Comic Sans MS" pitchFamily="66" charset="0"/>
              </a:rPr>
              <a:t>Güncel yaklaşım artık yavaş yavaş bu tümörlerden </a:t>
            </a:r>
            <a:r>
              <a:rPr lang="tr-TR" sz="2400" dirty="0" err="1" smtClean="0">
                <a:latin typeface="Comic Sans MS" pitchFamily="66" charset="0"/>
              </a:rPr>
              <a:t>Bx</a:t>
            </a:r>
            <a:r>
              <a:rPr lang="tr-TR" sz="2400" dirty="0" smtClean="0">
                <a:latin typeface="Comic Sans MS" pitchFamily="66" charset="0"/>
              </a:rPr>
              <a:t> alıp moleküler özelliklerini saptamak ve buna göre tedavi planlamak şeklindedir</a:t>
            </a:r>
            <a:endParaRPr lang="tr-TR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60848"/>
            <a:ext cx="8199438" cy="432090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err="1" smtClean="0">
                <a:latin typeface="Comic Sans MS" pitchFamily="66" charset="0"/>
              </a:rPr>
              <a:t>Fokal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pontin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tm</a:t>
            </a:r>
            <a:r>
              <a:rPr lang="tr-TR" dirty="0" smtClean="0">
                <a:latin typeface="Comic Sans MS" pitchFamily="66" charset="0"/>
              </a:rPr>
              <a:t>.</a:t>
            </a:r>
            <a:r>
              <a:rPr lang="tr-TR" dirty="0" err="1" smtClean="0">
                <a:latin typeface="Comic Sans MS" pitchFamily="66" charset="0"/>
              </a:rPr>
              <a:t>ler</a:t>
            </a:r>
            <a:r>
              <a:rPr lang="tr-TR" dirty="0" smtClean="0">
                <a:latin typeface="Comic Sans MS" pitchFamily="66" charset="0"/>
              </a:rPr>
              <a:t>: 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Uzun klinik öyküye sahip hastaların tümörleri genellikle LGG dirler ve  bu tür tümörlerde cerrahi yapılmalıdır (cerrahi ile sağ kalım %50-100)</a:t>
            </a: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Eğer öykü kısa ise ve </a:t>
            </a:r>
            <a:r>
              <a:rPr lang="tr-TR" dirty="0" err="1" smtClean="0">
                <a:latin typeface="Comic Sans MS" pitchFamily="66" charset="0"/>
              </a:rPr>
              <a:t>bulber</a:t>
            </a:r>
            <a:r>
              <a:rPr lang="tr-TR" dirty="0" smtClean="0">
                <a:latin typeface="Comic Sans MS" pitchFamily="66" charset="0"/>
              </a:rPr>
              <a:t> semptomlar varsa, </a:t>
            </a:r>
            <a:r>
              <a:rPr lang="tr-TR" dirty="0" err="1" smtClean="0">
                <a:latin typeface="Comic Sans MS" pitchFamily="66" charset="0"/>
              </a:rPr>
              <a:t>tm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solidse</a:t>
            </a:r>
            <a:r>
              <a:rPr lang="tr-TR" dirty="0" smtClean="0">
                <a:latin typeface="Comic Sans MS" pitchFamily="66" charset="0"/>
              </a:rPr>
              <a:t> ve beyin sapında aşağıda yerleşimli ise cerrahiden kaçınılmalıdır</a:t>
            </a: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2017713"/>
            <a:ext cx="8383616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Fokal aşağı beyin sapı tümörü olan ve kısa, hızlı ve progresif bir öyküsü ve çok fokal bulgusu olan hastalara Bx yapılmalıdır zira tm PNET olabilir</a:t>
            </a:r>
            <a:endParaRPr lang="tr-TR" dirty="0">
              <a:latin typeface="Comic Sans MS" pitchFamily="66" charset="0"/>
            </a:endParaRPr>
          </a:p>
          <a:p>
            <a:r>
              <a:rPr lang="tr-TR" dirty="0" err="1" smtClean="0">
                <a:latin typeface="Comic Sans MS" pitchFamily="66" charset="0"/>
              </a:rPr>
              <a:t>Dorsal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eksofitik</a:t>
            </a:r>
            <a:r>
              <a:rPr lang="tr-TR" dirty="0" smtClean="0">
                <a:latin typeface="Comic Sans MS" pitchFamily="66" charset="0"/>
              </a:rPr>
              <a:t> tümörler genellikle  LGG </a:t>
            </a:r>
            <a:r>
              <a:rPr lang="tr-TR" dirty="0" err="1" smtClean="0">
                <a:latin typeface="Comic Sans MS" pitchFamily="66" charset="0"/>
              </a:rPr>
              <a:t>dirler</a:t>
            </a:r>
            <a:r>
              <a:rPr lang="tr-TR" dirty="0" smtClean="0">
                <a:latin typeface="Comic Sans MS" pitchFamily="66" charset="0"/>
              </a:rPr>
              <a:t> ve </a:t>
            </a:r>
            <a:r>
              <a:rPr lang="tr-TR" dirty="0" err="1" smtClean="0">
                <a:latin typeface="Comic Sans MS" pitchFamily="66" charset="0"/>
              </a:rPr>
              <a:t>KİBAS’a</a:t>
            </a:r>
            <a:r>
              <a:rPr lang="tr-TR" dirty="0" smtClean="0">
                <a:latin typeface="Comic Sans MS" pitchFamily="66" charset="0"/>
              </a:rPr>
              <a:t> neden olabilirler. Bu durumda kısmi rezeksiyon gerekir</a:t>
            </a: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2409825"/>
            <a:ext cx="8383616" cy="4114800"/>
          </a:xfrm>
        </p:spPr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Servikomedullar</a:t>
            </a:r>
            <a:r>
              <a:rPr lang="tr-TR" dirty="0" smtClean="0">
                <a:latin typeface="Comic Sans MS" pitchFamily="66" charset="0"/>
              </a:rPr>
              <a:t> tümörler </a:t>
            </a:r>
            <a:r>
              <a:rPr lang="tr-TR" dirty="0" err="1" smtClean="0">
                <a:latin typeface="Comic Sans MS" pitchFamily="66" charset="0"/>
              </a:rPr>
              <a:t>intrinsik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spinal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kord</a:t>
            </a:r>
            <a:r>
              <a:rPr lang="tr-TR" dirty="0" smtClean="0">
                <a:latin typeface="Comic Sans MS" pitchFamily="66" charset="0"/>
              </a:rPr>
              <a:t> tümörleridirler ve radikal rezeksiyona uygundurlar.  Daha sonra bu tümörlere histolojik derecelendirme ve hastanın yaşına göre </a:t>
            </a:r>
            <a:r>
              <a:rPr lang="tr-TR" dirty="0" err="1" smtClean="0">
                <a:latin typeface="Comic Sans MS" pitchFamily="66" charset="0"/>
              </a:rPr>
              <a:t>adjuvan</a:t>
            </a:r>
            <a:r>
              <a:rPr lang="tr-TR" dirty="0" smtClean="0">
                <a:latin typeface="Comic Sans MS" pitchFamily="66" charset="0"/>
              </a:rPr>
              <a:t> tedavi gerekmektedir </a:t>
            </a:r>
            <a:endParaRPr lang="tr-TR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Merkezi sinir sistemi tümörleri (</a:t>
            </a:r>
            <a:r>
              <a:rPr lang="tr-TR" dirty="0" err="1" smtClean="0">
                <a:latin typeface="Comic Sans MS" pitchFamily="66" charset="0"/>
              </a:rPr>
              <a:t>sitogenetik</a:t>
            </a:r>
            <a:r>
              <a:rPr lang="tr-TR" dirty="0" smtClean="0">
                <a:latin typeface="Comic Sans MS" pitchFamily="66" charset="0"/>
              </a:rPr>
              <a:t>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38388"/>
            <a:ext cx="8270875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800" u="sng" dirty="0" smtClean="0">
                <a:latin typeface="Comic Sans MS" pitchFamily="66" charset="0"/>
              </a:rPr>
              <a:t>Tümör</a:t>
            </a:r>
            <a:r>
              <a:rPr lang="tr-TR" sz="2800" u="sng" dirty="0">
                <a:latin typeface="Comic Sans MS" pitchFamily="66" charset="0"/>
              </a:rPr>
              <a:t>	      </a:t>
            </a:r>
            <a:r>
              <a:rPr lang="tr-TR" sz="2800" u="sng" dirty="0" smtClean="0">
                <a:latin typeface="Comic Sans MS" pitchFamily="66" charset="0"/>
              </a:rPr>
              <a:t>kromozom                      Hastalık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 smtClean="0">
                <a:latin typeface="Comic Sans MS" pitchFamily="66" charset="0"/>
              </a:rPr>
              <a:t>PNET/MB</a:t>
            </a:r>
            <a:r>
              <a:rPr lang="tr-TR" sz="2000" dirty="0" smtClean="0">
                <a:latin typeface="Comic Sans MS" pitchFamily="66" charset="0"/>
              </a:rPr>
              <a:t>                            5q21                                     </a:t>
            </a:r>
            <a:r>
              <a:rPr lang="tr-TR" sz="2000" dirty="0" err="1" smtClean="0">
                <a:latin typeface="Comic Sans MS" pitchFamily="66" charset="0"/>
              </a:rPr>
              <a:t>Turcot</a:t>
            </a:r>
            <a:r>
              <a:rPr lang="tr-TR" sz="2000" dirty="0" smtClean="0">
                <a:latin typeface="Comic Sans MS" pitchFamily="66" charset="0"/>
              </a:rPr>
              <a:t> </a:t>
            </a:r>
            <a:r>
              <a:rPr lang="tr-TR" sz="2000" dirty="0" err="1" smtClean="0">
                <a:latin typeface="Comic Sans MS" pitchFamily="66" charset="0"/>
              </a:rPr>
              <a:t>synd</a:t>
            </a:r>
            <a:r>
              <a:rPr lang="tr-TR" sz="2000" dirty="0" smtClean="0">
                <a:latin typeface="Comic Sans MS" pitchFamily="66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 smtClean="0">
                <a:latin typeface="Comic Sans MS" pitchFamily="66" charset="0"/>
              </a:rPr>
              <a:t>                                       </a:t>
            </a:r>
            <a:r>
              <a:rPr lang="tr-TR" sz="2000" dirty="0">
                <a:latin typeface="Comic Sans MS" pitchFamily="66" charset="0"/>
              </a:rPr>
              <a:t>9q22.3                                          NBCCS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                                       17p13.1                                 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                                          17q                   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dirty="0" err="1" smtClean="0">
                <a:latin typeface="Comic Sans MS" pitchFamily="66" charset="0"/>
              </a:rPr>
              <a:t>Astrositoma</a:t>
            </a:r>
            <a:r>
              <a:rPr lang="tr-TR" sz="1800" b="1" dirty="0" smtClean="0">
                <a:latin typeface="Comic Sans MS" pitchFamily="66" charset="0"/>
              </a:rPr>
              <a:t> </a:t>
            </a:r>
            <a:r>
              <a:rPr lang="tr-TR" sz="1800" b="1" dirty="0" err="1">
                <a:latin typeface="Comic Sans MS" pitchFamily="66" charset="0"/>
              </a:rPr>
              <a:t>grIII</a:t>
            </a:r>
            <a:r>
              <a:rPr lang="tr-TR" sz="1800" b="1" dirty="0">
                <a:latin typeface="Comic Sans MS" pitchFamily="66" charset="0"/>
              </a:rPr>
              <a:t>-IV</a:t>
            </a:r>
            <a:r>
              <a:rPr lang="tr-TR" sz="2000" dirty="0">
                <a:latin typeface="Comic Sans MS" pitchFamily="66" charset="0"/>
              </a:rPr>
              <a:t>          7p12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			                17p13.1                                   </a:t>
            </a:r>
            <a:r>
              <a:rPr lang="tr-TR" sz="2000" dirty="0" err="1">
                <a:latin typeface="Comic Sans MS" pitchFamily="66" charset="0"/>
              </a:rPr>
              <a:t>Li</a:t>
            </a:r>
            <a:r>
              <a:rPr lang="tr-TR" sz="2000" dirty="0">
                <a:latin typeface="Comic Sans MS" pitchFamily="66" charset="0"/>
              </a:rPr>
              <a:t>-</a:t>
            </a:r>
            <a:r>
              <a:rPr lang="tr-TR" sz="2000" dirty="0" err="1">
                <a:latin typeface="Comic Sans MS" pitchFamily="66" charset="0"/>
              </a:rPr>
              <a:t>Fraumeni</a:t>
            </a:r>
            <a:endParaRPr lang="tr-TR" sz="20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			                17q11.2                                         NF-1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 err="1">
                <a:latin typeface="Comic Sans MS" pitchFamily="66" charset="0"/>
              </a:rPr>
              <a:t>Subepend</a:t>
            </a:r>
            <a:r>
              <a:rPr lang="tr-TR" sz="2000" dirty="0">
                <a:latin typeface="Comic Sans MS" pitchFamily="66" charset="0"/>
              </a:rPr>
              <a:t>. </a:t>
            </a:r>
            <a:r>
              <a:rPr lang="tr-TR" sz="2000" dirty="0" err="1">
                <a:latin typeface="Comic Sans MS" pitchFamily="66" charset="0"/>
              </a:rPr>
              <a:t>Giant</a:t>
            </a:r>
            <a:r>
              <a:rPr lang="tr-TR" sz="2000" dirty="0">
                <a:latin typeface="Comic Sans MS" pitchFamily="66" charset="0"/>
              </a:rPr>
              <a:t> </a:t>
            </a:r>
            <a:r>
              <a:rPr lang="tr-TR" sz="2000" dirty="0" err="1">
                <a:latin typeface="Comic Sans MS" pitchFamily="66" charset="0"/>
              </a:rPr>
              <a:t>cell</a:t>
            </a:r>
            <a:r>
              <a:rPr lang="tr-TR" sz="2000" dirty="0">
                <a:latin typeface="Comic Sans MS" pitchFamily="66" charset="0"/>
              </a:rPr>
              <a:t> </a:t>
            </a:r>
            <a:r>
              <a:rPr lang="tr-TR" sz="2000" dirty="0" err="1">
                <a:latin typeface="Comic Sans MS" pitchFamily="66" charset="0"/>
              </a:rPr>
              <a:t>tm</a:t>
            </a:r>
            <a:r>
              <a:rPr lang="tr-TR" sz="2000" dirty="0">
                <a:latin typeface="Comic Sans MS" pitchFamily="66" charset="0"/>
              </a:rPr>
              <a:t>   9q34,16p13                           </a:t>
            </a:r>
            <a:r>
              <a:rPr lang="tr-TR" sz="2000" dirty="0" err="1">
                <a:latin typeface="Comic Sans MS" pitchFamily="66" charset="0"/>
              </a:rPr>
              <a:t>tuberous</a:t>
            </a:r>
            <a:r>
              <a:rPr lang="tr-TR" sz="2000" dirty="0">
                <a:latin typeface="Comic Sans MS" pitchFamily="66" charset="0"/>
              </a:rPr>
              <a:t> </a:t>
            </a:r>
            <a:r>
              <a:rPr lang="tr-TR" sz="2000" dirty="0" err="1">
                <a:latin typeface="Comic Sans MS" pitchFamily="66" charset="0"/>
              </a:rPr>
              <a:t>scl</a:t>
            </a:r>
            <a:r>
              <a:rPr lang="tr-TR" sz="2000" dirty="0">
                <a:latin typeface="Comic Sans MS" pitchFamily="66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 err="1">
                <a:latin typeface="Comic Sans MS" pitchFamily="66" charset="0"/>
              </a:rPr>
              <a:t>Meningioma</a:t>
            </a:r>
            <a:r>
              <a:rPr lang="tr-TR" sz="2000" dirty="0">
                <a:latin typeface="Comic Sans MS" pitchFamily="66" charset="0"/>
              </a:rPr>
              <a:t>                        22q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				     22q12                                         NF-2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>
                <a:latin typeface="Comic Sans MS" pitchFamily="66" charset="0"/>
              </a:rPr>
              <a:t>ATRT                               22q11.2        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017713"/>
            <a:ext cx="8929718" cy="4651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800" dirty="0" smtClean="0">
                <a:latin typeface="Comic Sans MS" pitchFamily="66" charset="0"/>
              </a:rPr>
              <a:t>Beyin sapı </a:t>
            </a:r>
            <a:r>
              <a:rPr lang="tr-TR" sz="2800" dirty="0" err="1" smtClean="0">
                <a:latin typeface="Comic Sans MS" pitchFamily="66" charset="0"/>
              </a:rPr>
              <a:t>tm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lerinin</a:t>
            </a:r>
            <a:r>
              <a:rPr lang="tr-TR" sz="2800" dirty="0" smtClean="0">
                <a:latin typeface="Comic Sans MS" pitchFamily="66" charset="0"/>
              </a:rPr>
              <a:t> standart tedavisinde </a:t>
            </a:r>
            <a:r>
              <a:rPr lang="tr-TR" sz="2800" dirty="0" err="1" smtClean="0">
                <a:latin typeface="Comic Sans MS" pitchFamily="66" charset="0"/>
              </a:rPr>
              <a:t>KT’nin</a:t>
            </a:r>
            <a:r>
              <a:rPr lang="tr-TR" sz="2800" dirty="0" smtClean="0">
                <a:latin typeface="Comic Sans MS" pitchFamily="66" charset="0"/>
              </a:rPr>
              <a:t> rolü yeniden belirlenmeye çalışılmaktadır</a:t>
            </a:r>
          </a:p>
          <a:p>
            <a:pPr>
              <a:lnSpc>
                <a:spcPct val="80000"/>
              </a:lnSpc>
            </a:pPr>
            <a:r>
              <a:rPr lang="tr-TR" sz="2800" dirty="0" err="1" smtClean="0">
                <a:latin typeface="Comic Sans MS" pitchFamily="66" charset="0"/>
              </a:rPr>
              <a:t>Fokal</a:t>
            </a:r>
            <a:r>
              <a:rPr lang="tr-TR" sz="2800" dirty="0" smtClean="0">
                <a:latin typeface="Comic Sans MS" pitchFamily="66" charset="0"/>
              </a:rPr>
              <a:t> beyin sapı </a:t>
            </a:r>
            <a:r>
              <a:rPr lang="tr-TR" sz="2800" dirty="0" err="1" smtClean="0">
                <a:latin typeface="Comic Sans MS" pitchFamily="66" charset="0"/>
              </a:rPr>
              <a:t>gliomaları’nın</a:t>
            </a:r>
            <a:r>
              <a:rPr lang="tr-TR" sz="2800" dirty="0" smtClean="0">
                <a:latin typeface="Comic Sans MS" pitchFamily="66" charset="0"/>
              </a:rPr>
              <a:t> haftalık VCR ve </a:t>
            </a:r>
            <a:r>
              <a:rPr lang="tr-TR" sz="2800" dirty="0" err="1" smtClean="0">
                <a:latin typeface="Comic Sans MS" pitchFamily="66" charset="0"/>
              </a:rPr>
              <a:t>karboplatine</a:t>
            </a:r>
            <a:r>
              <a:rPr lang="tr-TR" sz="2800" dirty="0" smtClean="0">
                <a:latin typeface="Comic Sans MS" pitchFamily="66" charset="0"/>
              </a:rPr>
              <a:t> sınırlı oranda yanıt verdikleri bilinmektedir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tr-TR" sz="2800" dirty="0" err="1" smtClean="0">
                <a:latin typeface="Comic Sans MS" pitchFamily="66" charset="0"/>
              </a:rPr>
              <a:t>Diffüz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infiltratif</a:t>
            </a:r>
            <a:r>
              <a:rPr lang="tr-TR" sz="2800" dirty="0" smtClean="0">
                <a:latin typeface="Comic Sans MS" pitchFamily="66" charset="0"/>
              </a:rPr>
              <a:t> tümörlerin ise tek ajanlı ve çok ajanlı kemoterapilere cevabı umut kırıcı şekilde düşük olmuştur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tr-TR" sz="2800" dirty="0" err="1" smtClean="0">
                <a:latin typeface="Comic Sans MS" pitchFamily="66" charset="0"/>
              </a:rPr>
              <a:t>Adjuvan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PCV’nin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RT’ye</a:t>
            </a:r>
            <a:r>
              <a:rPr lang="tr-TR" sz="2800" dirty="0" smtClean="0">
                <a:latin typeface="Comic Sans MS" pitchFamily="66" charset="0"/>
              </a:rPr>
              <a:t> oranla bir avantaj eklemediği bildirilmiştir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tr-TR" sz="2800" dirty="0" smtClean="0">
                <a:latin typeface="Comic Sans MS" pitchFamily="66" charset="0"/>
              </a:rPr>
              <a:t>Çok az sayıdaki tekrarlayan tümörlerde oral  </a:t>
            </a:r>
            <a:r>
              <a:rPr lang="tr-TR" sz="2800" dirty="0">
                <a:latin typeface="Comic Sans MS" pitchFamily="66" charset="0"/>
              </a:rPr>
              <a:t>VP-16 </a:t>
            </a:r>
            <a:r>
              <a:rPr lang="tr-TR" sz="2800" dirty="0" smtClean="0">
                <a:latin typeface="Comic Sans MS" pitchFamily="66" charset="0"/>
              </a:rPr>
              <a:t>bir miktar etkili olmuştur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Beyin sapı tümörleri-tedavi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17713"/>
            <a:ext cx="8128000" cy="457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err="1" smtClean="0">
                <a:latin typeface="Comic Sans MS" pitchFamily="66" charset="0"/>
              </a:rPr>
              <a:t>Angiogenesis</a:t>
            </a:r>
            <a:r>
              <a:rPr lang="tr-TR" dirty="0" smtClean="0">
                <a:latin typeface="Comic Sans MS" pitchFamily="66" charset="0"/>
              </a:rPr>
              <a:t> inhibitörleri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err="1">
                <a:latin typeface="Comic Sans MS" pitchFamily="66" charset="0"/>
              </a:rPr>
              <a:t>Farnesyltransferase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inhibitorleri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err="1" smtClean="0">
                <a:latin typeface="Comic Sans MS" pitchFamily="66" charset="0"/>
              </a:rPr>
              <a:t>EGFRs</a:t>
            </a:r>
            <a:r>
              <a:rPr lang="tr-TR" dirty="0" smtClean="0">
                <a:latin typeface="Comic Sans MS" pitchFamily="66" charset="0"/>
              </a:rPr>
              <a:t> ve PDGF-</a:t>
            </a:r>
            <a:r>
              <a:rPr lang="tr-TR" dirty="0" err="1" smtClean="0">
                <a:latin typeface="Comic Sans MS" pitchFamily="66" charset="0"/>
              </a:rPr>
              <a:t>Rs</a:t>
            </a:r>
            <a:r>
              <a:rPr lang="tr-TR" dirty="0" smtClean="0">
                <a:latin typeface="Comic Sans MS" pitchFamily="66" charset="0"/>
              </a:rPr>
              <a:t> inhibitörleri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RT ile beraber </a:t>
            </a:r>
            <a:r>
              <a:rPr lang="tr-TR" dirty="0" err="1" smtClean="0">
                <a:latin typeface="Comic Sans MS" pitchFamily="66" charset="0"/>
              </a:rPr>
              <a:t>gadolinium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>
                <a:latin typeface="Comic Sans MS" pitchFamily="66" charset="0"/>
              </a:rPr>
              <a:t>texaphyrin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kullanılması gibi </a:t>
            </a:r>
            <a:r>
              <a:rPr lang="tr-TR" dirty="0" err="1" smtClean="0">
                <a:latin typeface="Comic Sans MS" pitchFamily="66" charset="0"/>
              </a:rPr>
              <a:t>radyosensitizasyon</a:t>
            </a:r>
            <a:r>
              <a:rPr lang="tr-TR" dirty="0" smtClean="0">
                <a:latin typeface="Comic Sans MS" pitchFamily="66" charset="0"/>
              </a:rPr>
              <a:t> yöntemleri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Eğer hastalar ilk nükslerinden sonra 3 ay sağ kalabilirlerse sonraki klinik çalışmalar için aday olabilirler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8" name="Picture 4" descr="ömer_faruk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8" name="Picture 4" descr="Ömer_faruk_Sagital_t2_kontrastsız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89646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Görme yolu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17713"/>
            <a:ext cx="8199438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Optik sinirler, </a:t>
            </a:r>
            <a:r>
              <a:rPr lang="tr-TR" dirty="0" err="1" smtClean="0">
                <a:latin typeface="Comic Sans MS" pitchFamily="66" charset="0"/>
              </a:rPr>
              <a:t>kiazma</a:t>
            </a:r>
            <a:r>
              <a:rPr lang="tr-TR" dirty="0" smtClean="0">
                <a:latin typeface="Comic Sans MS" pitchFamily="66" charset="0"/>
              </a:rPr>
              <a:t> ve </a:t>
            </a:r>
            <a:r>
              <a:rPr lang="tr-TR" dirty="0" err="1" smtClean="0">
                <a:latin typeface="Comic Sans MS" pitchFamily="66" charset="0"/>
              </a:rPr>
              <a:t>hipotalamustan</a:t>
            </a:r>
            <a:r>
              <a:rPr lang="tr-TR" dirty="0" smtClean="0">
                <a:latin typeface="Comic Sans MS" pitchFamily="66" charset="0"/>
              </a:rPr>
              <a:t> çıkan tümörlerdir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Tüm pediatrik </a:t>
            </a:r>
            <a:r>
              <a:rPr lang="tr-TR" dirty="0" err="1" smtClean="0">
                <a:latin typeface="Comic Sans MS" pitchFamily="66" charset="0"/>
              </a:rPr>
              <a:t>intrakranial</a:t>
            </a:r>
            <a:r>
              <a:rPr lang="tr-TR" dirty="0" smtClean="0">
                <a:latin typeface="Comic Sans MS" pitchFamily="66" charset="0"/>
              </a:rPr>
              <a:t> tümörlerin %5’ini oluştururlar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2/3’ü yaşamın ilk 5 yılı içinde tanı alır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%75’i ilk </a:t>
            </a:r>
            <a:r>
              <a:rPr lang="tr-TR" dirty="0" err="1" smtClean="0">
                <a:latin typeface="Comic Sans MS" pitchFamily="66" charset="0"/>
              </a:rPr>
              <a:t>dekatta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semptomatik</a:t>
            </a:r>
            <a:r>
              <a:rPr lang="tr-TR" dirty="0" smtClean="0">
                <a:latin typeface="Comic Sans MS" pitchFamily="66" charset="0"/>
              </a:rPr>
              <a:t> hale gelir</a:t>
            </a:r>
            <a:endParaRPr lang="tr-TR" dirty="0">
              <a:latin typeface="Comic Sans MS" pitchFamily="66" charset="0"/>
            </a:endParaRPr>
          </a:p>
          <a:p>
            <a:r>
              <a:rPr lang="tr-TR" dirty="0" smtClean="0">
                <a:latin typeface="Comic Sans MS" pitchFamily="66" charset="0"/>
              </a:rPr>
              <a:t>Erkek/kız:1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Görme yolu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386034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NF-1’li hastalarda sık görülür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Optik yol tümörleri serilerinde rapor edilen NF-1 </a:t>
            </a:r>
            <a:r>
              <a:rPr lang="tr-TR" dirty="0" err="1" smtClean="0">
                <a:latin typeface="Comic Sans MS" pitchFamily="66" charset="0"/>
              </a:rPr>
              <a:t>insidansı</a:t>
            </a:r>
            <a:r>
              <a:rPr lang="tr-TR" dirty="0" smtClean="0">
                <a:latin typeface="Comic Sans MS" pitchFamily="66" charset="0"/>
              </a:rPr>
              <a:t> %28’e varır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NF-1’li hastalarda bilateral veya unilateral optik sinir tutulumu görülmektedir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Görme yolu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17713"/>
            <a:ext cx="8415338" cy="457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NF-1 dışındaki hastalarda </a:t>
            </a:r>
            <a:r>
              <a:rPr lang="tr-TR" dirty="0" err="1" smtClean="0">
                <a:latin typeface="Comic Sans MS" pitchFamily="66" charset="0"/>
              </a:rPr>
              <a:t>kiazma</a:t>
            </a:r>
            <a:r>
              <a:rPr lang="tr-TR" dirty="0" smtClean="0">
                <a:latin typeface="Comic Sans MS" pitchFamily="66" charset="0"/>
              </a:rPr>
              <a:t> tutulumu anlamlı derecede daha sıktır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Optik yol tümörleri </a:t>
            </a:r>
            <a:r>
              <a:rPr lang="tr-TR" dirty="0" err="1" smtClean="0">
                <a:latin typeface="Comic Sans MS" pitchFamily="66" charset="0"/>
              </a:rPr>
              <a:t>genelikle</a:t>
            </a:r>
            <a:r>
              <a:rPr lang="tr-TR" dirty="0" smtClean="0">
                <a:latin typeface="Comic Sans MS" pitchFamily="66" charset="0"/>
              </a:rPr>
              <a:t> düşük dereceli </a:t>
            </a:r>
            <a:r>
              <a:rPr lang="tr-TR" dirty="0" err="1" smtClean="0">
                <a:latin typeface="Comic Sans MS" pitchFamily="66" charset="0"/>
              </a:rPr>
              <a:t>gliomlardır</a:t>
            </a:r>
            <a:endParaRPr lang="tr-TR" dirty="0" smtClean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Malin dejenerasyon </a:t>
            </a:r>
            <a:r>
              <a:rPr lang="tr-TR" dirty="0" err="1" smtClean="0">
                <a:latin typeface="Comic Sans MS" pitchFamily="66" charset="0"/>
              </a:rPr>
              <a:t>nedirdir</a:t>
            </a:r>
            <a:endParaRPr lang="tr-TR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Çıktığı bölgeden </a:t>
            </a:r>
            <a:r>
              <a:rPr lang="tr-TR" dirty="0" err="1" smtClean="0">
                <a:latin typeface="Comic Sans MS" pitchFamily="66" charset="0"/>
              </a:rPr>
              <a:t>hipotalamusa</a:t>
            </a:r>
            <a:r>
              <a:rPr lang="tr-TR" dirty="0" smtClean="0">
                <a:latin typeface="Comic Sans MS" pitchFamily="66" charset="0"/>
              </a:rPr>
              <a:t>, </a:t>
            </a:r>
            <a:r>
              <a:rPr lang="tr-TR" dirty="0" err="1" smtClean="0">
                <a:latin typeface="Comic Sans MS" pitchFamily="66" charset="0"/>
              </a:rPr>
              <a:t>talamusa</a:t>
            </a:r>
            <a:r>
              <a:rPr lang="tr-TR" dirty="0" smtClean="0">
                <a:latin typeface="Comic Sans MS" pitchFamily="66" charset="0"/>
              </a:rPr>
              <a:t>, </a:t>
            </a:r>
            <a:r>
              <a:rPr lang="tr-TR" dirty="0" err="1" smtClean="0">
                <a:latin typeface="Comic Sans MS" pitchFamily="66" charset="0"/>
              </a:rPr>
              <a:t>frontal</a:t>
            </a:r>
            <a:r>
              <a:rPr lang="tr-TR" dirty="0" smtClean="0">
                <a:latin typeface="Comic Sans MS" pitchFamily="66" charset="0"/>
              </a:rPr>
              <a:t> loblara ve diğer orta hat yapılarına uzanım gösterebilir (genellikle </a:t>
            </a:r>
            <a:r>
              <a:rPr lang="tr-TR" dirty="0" err="1" smtClean="0">
                <a:latin typeface="Comic Sans MS" pitchFamily="66" charset="0"/>
              </a:rPr>
              <a:t>kiazmal</a:t>
            </a:r>
            <a:r>
              <a:rPr lang="tr-TR" dirty="0" smtClean="0">
                <a:latin typeface="Comic Sans MS" pitchFamily="66" charset="0"/>
              </a:rPr>
              <a:t> tümörler)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Görme yolu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017713"/>
            <a:ext cx="8704263" cy="4651375"/>
          </a:xfrm>
        </p:spPr>
        <p:txBody>
          <a:bodyPr/>
          <a:lstStyle/>
          <a:p>
            <a:r>
              <a:rPr lang="tr-TR" dirty="0" err="1" smtClean="0">
                <a:latin typeface="Comic Sans MS" pitchFamily="66" charset="0"/>
              </a:rPr>
              <a:t>Prognostik</a:t>
            </a:r>
            <a:r>
              <a:rPr lang="tr-TR" dirty="0" smtClean="0">
                <a:latin typeface="Comic Sans MS" pitchFamily="66" charset="0"/>
              </a:rPr>
              <a:t> önemi olan 3 faktör sayılabilir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1-NF-1’in mevcudiyeti: bu durumda hastalığın seyri daha yavaştır ve PFS ve OS daha yüksektir </a:t>
            </a:r>
            <a:r>
              <a:rPr lang="tr-TR" dirty="0">
                <a:latin typeface="Comic Sans MS" pitchFamily="66" charset="0"/>
              </a:rPr>
              <a:t>(84% 47%)</a:t>
            </a: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2-</a:t>
            </a:r>
            <a:r>
              <a:rPr lang="tr-TR" dirty="0" err="1" smtClean="0">
                <a:latin typeface="Comic Sans MS" pitchFamily="66" charset="0"/>
              </a:rPr>
              <a:t>kiazma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ve </a:t>
            </a:r>
            <a:r>
              <a:rPr lang="tr-TR" dirty="0" err="1" smtClean="0">
                <a:latin typeface="Comic Sans MS" pitchFamily="66" charset="0"/>
              </a:rPr>
              <a:t>hipotalamus</a:t>
            </a:r>
            <a:r>
              <a:rPr lang="tr-TR" dirty="0" smtClean="0">
                <a:latin typeface="Comic Sans MS" pitchFamily="66" charset="0"/>
              </a:rPr>
              <a:t> tümörlerinin </a:t>
            </a:r>
            <a:r>
              <a:rPr lang="tr-TR" dirty="0" err="1" smtClean="0">
                <a:latin typeface="Comic Sans MS" pitchFamily="66" charset="0"/>
              </a:rPr>
              <a:t>prognozu</a:t>
            </a:r>
            <a:r>
              <a:rPr lang="tr-TR" dirty="0" smtClean="0">
                <a:latin typeface="Comic Sans MS" pitchFamily="66" charset="0"/>
              </a:rPr>
              <a:t> daha kötüdür</a:t>
            </a:r>
            <a:endParaRPr lang="tr-TR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dirty="0">
                <a:latin typeface="Comic Sans MS" pitchFamily="66" charset="0"/>
              </a:rPr>
              <a:t>	</a:t>
            </a:r>
            <a:r>
              <a:rPr lang="tr-TR" dirty="0" smtClean="0">
                <a:latin typeface="Comic Sans MS" pitchFamily="66" charset="0"/>
              </a:rPr>
              <a:t>3-3-5 yaşın altındaki çocukların </a:t>
            </a:r>
            <a:r>
              <a:rPr lang="tr-TR" dirty="0" err="1" smtClean="0">
                <a:latin typeface="Comic Sans MS" pitchFamily="66" charset="0"/>
              </a:rPr>
              <a:t>prognozu</a:t>
            </a:r>
            <a:r>
              <a:rPr lang="tr-TR" dirty="0" smtClean="0">
                <a:latin typeface="Comic Sans MS" pitchFamily="66" charset="0"/>
              </a:rPr>
              <a:t> kötüdür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Görme yolu tümörleri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17713"/>
            <a:ext cx="8559800" cy="45069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Cerrahi sadece bir optik siniri tutan ve ilerleyici </a:t>
            </a:r>
            <a:r>
              <a:rPr lang="tr-TR" dirty="0" err="1" smtClean="0">
                <a:latin typeface="Comic Sans MS" pitchFamily="66" charset="0"/>
              </a:rPr>
              <a:t>proptosis</a:t>
            </a:r>
            <a:r>
              <a:rPr lang="tr-TR" dirty="0" smtClean="0">
                <a:latin typeface="Comic Sans MS" pitchFamily="66" charset="0"/>
              </a:rPr>
              <a:t> ve/veya körlük yapan veya </a:t>
            </a:r>
            <a:r>
              <a:rPr lang="tr-TR" dirty="0" err="1" smtClean="0">
                <a:latin typeface="Comic Sans MS" pitchFamily="66" charset="0"/>
              </a:rPr>
              <a:t>eksofitik</a:t>
            </a:r>
            <a:r>
              <a:rPr lang="tr-TR" dirty="0" smtClean="0">
                <a:latin typeface="Comic Sans MS" pitchFamily="66" charset="0"/>
              </a:rPr>
              <a:t> büyüyüp belirgin kitle etkisi veya hidrosefali yapan tümörlerde uygulanır</a:t>
            </a:r>
          </a:p>
          <a:p>
            <a:pPr>
              <a:lnSpc>
                <a:spcPct val="90000"/>
              </a:lnSpc>
            </a:pPr>
            <a:r>
              <a:rPr lang="tr-TR" dirty="0" smtClean="0">
                <a:latin typeface="Comic Sans MS" pitchFamily="66" charset="0"/>
              </a:rPr>
              <a:t>Cerrahiden önce NF-1’i ekarte etmek önemlidir çünkü </a:t>
            </a:r>
            <a:r>
              <a:rPr lang="tr-TR" dirty="0" err="1" smtClean="0">
                <a:latin typeface="Comic Sans MS" pitchFamily="66" charset="0"/>
              </a:rPr>
              <a:t>NF’li</a:t>
            </a:r>
            <a:r>
              <a:rPr lang="tr-TR" dirty="0" smtClean="0">
                <a:latin typeface="Comic Sans MS" pitchFamily="66" charset="0"/>
              </a:rPr>
              <a:t> hastaların tümörleri optik yolları </a:t>
            </a:r>
            <a:r>
              <a:rPr lang="tr-TR" dirty="0" err="1" smtClean="0">
                <a:latin typeface="Comic Sans MS" pitchFamily="66" charset="0"/>
              </a:rPr>
              <a:t>diffüz</a:t>
            </a:r>
            <a:r>
              <a:rPr lang="tr-TR" dirty="0" smtClean="0">
                <a:latin typeface="Comic Sans MS" pitchFamily="66" charset="0"/>
              </a:rPr>
              <a:t> olarak tutar ve uzun süre stabil bir gidiş gösterirler. Bunlarda cerrahi </a:t>
            </a:r>
            <a:r>
              <a:rPr lang="tr-TR" dirty="0" err="1" smtClean="0">
                <a:latin typeface="Comic Sans MS" pitchFamily="66" charset="0"/>
              </a:rPr>
              <a:t>endikasyonu</a:t>
            </a:r>
            <a:r>
              <a:rPr lang="tr-TR" dirty="0" smtClean="0">
                <a:latin typeface="Comic Sans MS" pitchFamily="66" charset="0"/>
              </a:rPr>
              <a:t> yoktur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Görme yolu tümörleri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348" y="2171720"/>
            <a:ext cx="8240740" cy="411480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RT 4-5 y dan büyük çocuklarda tümörü stabilleştirmek veya iyileştirmek amacıyla kullanılabilir. Tümörün büyümesi veya görmenin bozulması durumunda RT standart tedavi şeklidir</a:t>
            </a:r>
          </a:p>
          <a:p>
            <a:r>
              <a:rPr lang="tr-TR" dirty="0" smtClean="0">
                <a:latin typeface="Comic Sans MS" pitchFamily="66" charset="0"/>
              </a:rPr>
              <a:t>4-5y dan küçük çocuklarda ise önce KT kullanılmalıdır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dirty="0" smtClean="0">
                <a:latin typeface="Comic Sans MS" pitchFamily="66" charset="0"/>
              </a:rPr>
              <a:t>Merkezi sinir sistemi tümörleri (klinik belirtiler)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89138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</a:t>
            </a:r>
            <a:r>
              <a:rPr lang="tr-TR" sz="2800" dirty="0" smtClean="0">
                <a:latin typeface="Comic Sans MS" pitchFamily="66" charset="0"/>
              </a:rPr>
              <a:t>MSS tümörlerinin genel belirti ve bulguları: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1-baş ağrısı. Küçük çocuklarda </a:t>
            </a:r>
            <a:r>
              <a:rPr lang="tr-TR" sz="2800" dirty="0" err="1" smtClean="0">
                <a:latin typeface="Comic Sans MS" pitchFamily="66" charset="0"/>
              </a:rPr>
              <a:t>irritabilite</a:t>
            </a:r>
            <a:r>
              <a:rPr lang="tr-TR" sz="2800" dirty="0" smtClean="0">
                <a:latin typeface="Comic Sans MS" pitchFamily="66" charset="0"/>
              </a:rPr>
              <a:t>. Sıklıkla sabah artıp gün içinde düzelme gösterir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2-kusma (sıklıkla sabah erken)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3-yürüme ve denge bozuklukları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4-</a:t>
            </a:r>
            <a:r>
              <a:rPr lang="tr-TR" sz="2800" dirty="0" err="1" smtClean="0">
                <a:latin typeface="Comic Sans MS" pitchFamily="66" charset="0"/>
              </a:rPr>
              <a:t>kraniyal</a:t>
            </a:r>
            <a:r>
              <a:rPr lang="tr-TR" sz="2800" dirty="0" smtClean="0">
                <a:latin typeface="Comic Sans MS" pitchFamily="66" charset="0"/>
              </a:rPr>
              <a:t> sinir anomalileri</a:t>
            </a:r>
            <a:endParaRPr lang="tr-TR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6" name="Picture 4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4" name="Picture 4" descr="yusufaslan_axial_prekemoDSCN16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62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700" name="Picture 4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4" name="Picture 4" descr="erva basr kt oncesi kiazma intraorbiltalDSCN3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8" name="Picture 4" descr="erva basar kt sonrasi kiazmaDSCN3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latin typeface="Comic Sans MS" pitchFamily="66" charset="0"/>
              </a:rPr>
              <a:t>Merkezi sinir sistemi tümörleri (klinik belirtiler)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449513"/>
            <a:ext cx="8631238" cy="44354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latin typeface="Comic Sans MS" pitchFamily="66" charset="0"/>
              </a:rPr>
              <a:t>5-görme bozuklukları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</a:t>
            </a:r>
            <a:r>
              <a:rPr lang="tr-TR" sz="2800" dirty="0" smtClean="0">
                <a:latin typeface="Comic Sans MS" pitchFamily="66" charset="0"/>
              </a:rPr>
              <a:t>a-</a:t>
            </a:r>
            <a:r>
              <a:rPr lang="tr-TR" sz="2800" dirty="0" err="1" smtClean="0">
                <a:latin typeface="Comic Sans MS" pitchFamily="66" charset="0"/>
              </a:rPr>
              <a:t>diplopi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smtClean="0">
                <a:latin typeface="Comic Sans MS" pitchFamily="66" charset="0"/>
              </a:rPr>
              <a:t>6. sinir paralizisi) küçük çocuklarda sık göz kırpma ve aralıklı </a:t>
            </a:r>
            <a:r>
              <a:rPr lang="tr-TR" sz="2800" dirty="0" err="1" smtClean="0">
                <a:latin typeface="Comic Sans MS" pitchFamily="66" charset="0"/>
              </a:rPr>
              <a:t>strabismus</a:t>
            </a:r>
            <a:r>
              <a:rPr lang="tr-TR" sz="2800" dirty="0" smtClean="0">
                <a:latin typeface="Comic Sans MS" pitchFamily="66" charset="0"/>
              </a:rPr>
              <a:t> 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</a:t>
            </a:r>
            <a:r>
              <a:rPr lang="tr-TR" sz="2800" dirty="0" smtClean="0">
                <a:latin typeface="Comic Sans MS" pitchFamily="66" charset="0"/>
              </a:rPr>
              <a:t>b-</a:t>
            </a:r>
            <a:r>
              <a:rPr lang="tr-TR" sz="2800" dirty="0" err="1" smtClean="0">
                <a:latin typeface="Comic Sans MS" pitchFamily="66" charset="0"/>
              </a:rPr>
              <a:t>KİBAS’a</a:t>
            </a:r>
            <a:r>
              <a:rPr lang="tr-TR" sz="2800" dirty="0" smtClean="0">
                <a:latin typeface="Comic Sans MS" pitchFamily="66" charset="0"/>
              </a:rPr>
              <a:t> bağlı </a:t>
            </a:r>
            <a:r>
              <a:rPr lang="tr-TR" sz="2800" dirty="0" err="1" smtClean="0">
                <a:latin typeface="Comic Sans MS" pitchFamily="66" charset="0"/>
              </a:rPr>
              <a:t>papilledema</a:t>
            </a:r>
            <a:r>
              <a:rPr lang="tr-TR" sz="2800" dirty="0" smtClean="0">
                <a:latin typeface="Comic Sans MS" pitchFamily="66" charset="0"/>
              </a:rPr>
              <a:t> görmede aralıklı bulanıklık meydana getirir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>
                <a:latin typeface="Comic Sans MS" pitchFamily="66" charset="0"/>
              </a:rPr>
              <a:t>	c-</a:t>
            </a:r>
            <a:r>
              <a:rPr lang="tr-TR" sz="2800" dirty="0" err="1">
                <a:latin typeface="Comic Sans MS" pitchFamily="66" charset="0"/>
              </a:rPr>
              <a:t>perinaud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sendromu (yukarı bakamama ve batan güneş bulgusu, büyük </a:t>
            </a:r>
            <a:r>
              <a:rPr lang="tr-TR" sz="2800" dirty="0" err="1" smtClean="0">
                <a:latin typeface="Comic Sans MS" pitchFamily="66" charset="0"/>
              </a:rPr>
              <a:t>pupiller</a:t>
            </a:r>
            <a:r>
              <a:rPr lang="tr-TR" sz="2800" dirty="0" smtClean="0">
                <a:latin typeface="Comic Sans MS" pitchFamily="66" charset="0"/>
              </a:rPr>
              <a:t> ve ışık refleksinin azalması)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2792</TotalTime>
  <Words>2271</Words>
  <Application>Microsoft Office PowerPoint</Application>
  <PresentationFormat>Ekran Gösterisi (4:3)</PresentationFormat>
  <Paragraphs>433</Paragraphs>
  <Slides>85</Slides>
  <Notes>85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85</vt:i4>
      </vt:variant>
    </vt:vector>
  </HeadingPairs>
  <TitlesOfParts>
    <vt:vector size="86" baseType="lpstr">
      <vt:lpstr>Blends</vt:lpstr>
      <vt:lpstr>Merkezi sinir sistemi tümörleri</vt:lpstr>
      <vt:lpstr>Merkezi sinir sistemi tümörleri</vt:lpstr>
      <vt:lpstr>Merkezi sinir sistemi tümörleri</vt:lpstr>
      <vt:lpstr>Merkezi sinir sistemi tümörleri (patoloji)</vt:lpstr>
      <vt:lpstr>Merkezi sinir sistemi tümörleri (patoloji)</vt:lpstr>
      <vt:lpstr>Merkezi sinir sistemi tümörleri (derecelendirme)</vt:lpstr>
      <vt:lpstr>Merkezi sinir sistemi tümörleri (sitogenetik)</vt:lpstr>
      <vt:lpstr>Merkezi sinir sistemi tümörleri (klinik belirtiler)</vt:lpstr>
      <vt:lpstr>Merkezi sinir sistemi tümörleri (klinik belirtiler)</vt:lpstr>
      <vt:lpstr>Merkezi sinir sistemi tümörleri (klinik belirtiler)</vt:lpstr>
      <vt:lpstr>Merkezi sinir sistemi tümörleri-tanısal değerlendirme</vt:lpstr>
      <vt:lpstr>Merkezi sinir sistemi tümörleri-tanısal değerlendirme</vt:lpstr>
      <vt:lpstr>Merkezi sinir sistemi tümörleri-tanısal değerlendirme</vt:lpstr>
      <vt:lpstr>Merkezi sinir sistemi tümörleri-tanısal değerlendirme</vt:lpstr>
      <vt:lpstr>Merkezi sinir sistemi tümörleri-kemoterapi</vt:lpstr>
      <vt:lpstr>Merkezi sinir sistemi tümörleri-kemoterapi</vt:lpstr>
      <vt:lpstr>Astrositoma </vt:lpstr>
      <vt:lpstr>Astrositoma-histolojik tipleri</vt:lpstr>
      <vt:lpstr>Düşük dereceli astrositoma</vt:lpstr>
      <vt:lpstr>Düşük dereceli astrositoma</vt:lpstr>
      <vt:lpstr>Düşük dereceli astrositoma</vt:lpstr>
      <vt:lpstr>Düşük dereceli astrositoma</vt:lpstr>
      <vt:lpstr>Düşük dereceli astrositoma</vt:lpstr>
      <vt:lpstr>Slayt 24</vt:lpstr>
      <vt:lpstr>Slayt 25</vt:lpstr>
      <vt:lpstr>Slayt 26</vt:lpstr>
      <vt:lpstr>Yüksek dereceli astrositoma</vt:lpstr>
      <vt:lpstr>Yüksek dereceli astrositoma</vt:lpstr>
      <vt:lpstr>Yüksek dereceli astrositoma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Medulloblastoma</vt:lpstr>
      <vt:lpstr>Slayt 42</vt:lpstr>
      <vt:lpstr>Slayt 43</vt:lpstr>
      <vt:lpstr>Slayt 44</vt:lpstr>
      <vt:lpstr>Slayt 45</vt:lpstr>
      <vt:lpstr>Slayt 46</vt:lpstr>
      <vt:lpstr>AT/RT</vt:lpstr>
      <vt:lpstr>AT/RT</vt:lpstr>
      <vt:lpstr>AT/RT</vt:lpstr>
      <vt:lpstr>Ependimoma </vt:lpstr>
      <vt:lpstr>Ependimoma </vt:lpstr>
      <vt:lpstr>Ependimoma </vt:lpstr>
      <vt:lpstr>Ependimoma</vt:lpstr>
      <vt:lpstr>Ependimoma</vt:lpstr>
      <vt:lpstr>Ependimoma</vt:lpstr>
      <vt:lpstr>Ependimoma</vt:lpstr>
      <vt:lpstr>Ependimoma</vt:lpstr>
      <vt:lpstr>Slayt 58</vt:lpstr>
      <vt:lpstr>Slayt 59</vt:lpstr>
      <vt:lpstr>Slayt 60</vt:lpstr>
      <vt:lpstr>Slayt 61</vt:lpstr>
      <vt:lpstr>Beyin sapı tümörleri</vt:lpstr>
      <vt:lpstr>Beyin sapı tümörleri</vt:lpstr>
      <vt:lpstr>Beyin sapı tümörleri</vt:lpstr>
      <vt:lpstr>Beyin sapı tümörleri-tedavi</vt:lpstr>
      <vt:lpstr>Beyin sapı tümörleri-tedavi</vt:lpstr>
      <vt:lpstr>Beyin sapı tümörleri-tedavi</vt:lpstr>
      <vt:lpstr>Beyin sapı tümörleri-tedavi</vt:lpstr>
      <vt:lpstr>Beyin sapı tümörleri-tedavi</vt:lpstr>
      <vt:lpstr>Beyin sapı tümörleri-tedavi</vt:lpstr>
      <vt:lpstr>Beyin sapı tümörleri-tedavi</vt:lpstr>
      <vt:lpstr>Slayt 72</vt:lpstr>
      <vt:lpstr>Slayt 73</vt:lpstr>
      <vt:lpstr>Görme yolu tümörleri</vt:lpstr>
      <vt:lpstr>Görme yolu tümörleri</vt:lpstr>
      <vt:lpstr>Görme yolu tümörleri</vt:lpstr>
      <vt:lpstr>Görme yolu tümörleri</vt:lpstr>
      <vt:lpstr>Görme yolu tümörleri</vt:lpstr>
      <vt:lpstr>Görme yolu tümörleri</vt:lpstr>
      <vt:lpstr>Slayt 80</vt:lpstr>
      <vt:lpstr>Slayt 81</vt:lpstr>
      <vt:lpstr>Slayt 82</vt:lpstr>
      <vt:lpstr>Slayt 83</vt:lpstr>
      <vt:lpstr>Slayt 84</vt:lpstr>
      <vt:lpstr>Slayt 85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Nervous System Malignancies</dc:title>
  <dc:creator>Cengiz</dc:creator>
  <cp:lastModifiedBy>Valued Acer Customer</cp:lastModifiedBy>
  <cp:revision>182</cp:revision>
  <cp:lastPrinted>1601-01-01T00:00:00Z</cp:lastPrinted>
  <dcterms:created xsi:type="dcterms:W3CDTF">2009-03-01T12:01:39Z</dcterms:created>
  <dcterms:modified xsi:type="dcterms:W3CDTF">2011-11-17T05:19:21Z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